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 Atc Anti-Ez em 73% doentes com Ca. Testículo vs. 8% Homens controlo</a:t>
            </a:r>
          </a:p>
          <a:p>
            <a:pPr/>
            <a:r>
              <a:t>*No tumor do testículo, o feedback negativo sobre o Eixo HHT.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 </a:t>
            </a:r>
            <a:r>
              <a:rPr b="1"/>
              <a:t>Schrader M, </a:t>
            </a:r>
            <a:r>
              <a:rPr b="1" i="1"/>
              <a:t>et al </a:t>
            </a:r>
            <a:r>
              <a:t>. “Onco-tese”: Testicular sperm extraction in azoospermic cancer patients before chemotherapy-new guidelines? </a:t>
            </a:r>
            <a:r>
              <a:rPr b="1"/>
              <a:t>Urology 2003</a:t>
            </a:r>
            <a:r>
              <a:t>;61:421–5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PVS - Estimulação vibratória peniana</a:t>
            </a:r>
          </a:p>
          <a:p>
            <a:pPr/>
            <a:r>
              <a:t>EEJ - Anestesia geral</a:t>
            </a:r>
          </a:p>
          <a:p>
            <a:pPr/>
          </a:p>
          <a:p>
            <a:pPr/>
            <a:r>
              <a:t>* Hx. de Emissão nocturna/masturbação; &gt;12 anos; &gt; 8mL vol TT; Tanner &gt;2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RPLND:</a:t>
            </a:r>
          </a:p>
          <a:p>
            <a:pPr marL="279400" indent="-279400">
              <a:buSzPct val="75000"/>
              <a:buFont typeface="Helvetica Neue"/>
              <a:buChar char="-"/>
            </a:pPr>
            <a:r>
              <a:t>97% de Emissão anterógrada na primária, com Preservação de Nervos e Template</a:t>
            </a:r>
          </a:p>
          <a:p>
            <a:pPr marL="279400" indent="-279400">
              <a:buSzPct val="75000"/>
              <a:buFont typeface="Helvetica Neue"/>
              <a:buChar char="-"/>
            </a:pPr>
            <a:r>
              <a:t>89% Não Serve-Sparing</a:t>
            </a:r>
          </a:p>
          <a:p>
            <a:pPr marL="279400" indent="-279400">
              <a:buSzPct val="75000"/>
              <a:buFont typeface="Helvetica Neue"/>
              <a:buChar char="-"/>
            </a:pPr>
            <a:r>
              <a:t>75% Anejaculação se Non-NerveSparing pós-QT!</a:t>
            </a:r>
          </a:p>
          <a:p>
            <a:pPr marL="279400" indent="-279400">
              <a:buSzPct val="75000"/>
              <a:buFont typeface="Helvetica Neue"/>
              <a:buChar char="-"/>
            </a:pPr>
            <a:r>
              <a:t>11% Ejaculação Retrógrada na RPLND pós-QT</a:t>
            </a:r>
          </a:p>
          <a:p>
            <a:pPr marL="279400" indent="-279400">
              <a:buSzPct val="75000"/>
              <a:buFont typeface="Helvetica Neue"/>
              <a:buChar char="-"/>
            </a:pPr>
            <a:r>
              <a:t>5% Anejaculação na RPLND pós-QT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Dor Limitativa/ Alteração Anatómica devido a </a:t>
            </a:r>
            <a:r>
              <a:rPr b="1"/>
              <a:t>massa tumoral</a:t>
            </a:r>
            <a:r>
              <a:t> que condicione anejaculação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 Notavelmente, com menores taxas de complicações relatadas (cerca de 1/2) na literatura, nomeadamente hematoma intra-testicular e fibrose pós-operatória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 *3,7% vs. 3,2% Dinamarca e Suécia, diferença não significativa</a:t>
            </a:r>
          </a:p>
          <a:p>
            <a:pPr/>
            <a:r>
              <a:t>. Dinamarca, Finlândia, Islândia, Noruega, e Suécia.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&gt;&gt;&gt; A obtenção e criopreservação de esperma ajuda os doentes na batalha emocional contra o Cancro!</a:t>
            </a:r>
          </a:p>
          <a:p>
            <a:pPr/>
            <a:r>
              <a:t>Através de TESE:</a:t>
            </a:r>
          </a:p>
          <a:p>
            <a:pPr/>
            <a:r>
              <a:t>- Ez “a fresco”</a:t>
            </a:r>
          </a:p>
          <a:p>
            <a:pPr/>
            <a:r>
              <a:t>- Ez Criocongelado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ha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exto do título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4" name="Nível um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Manuel Macieira"/>
          <p:cNvSpPr txBox="1"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–Manuel Macieira</a:t>
            </a:r>
          </a:p>
        </p:txBody>
      </p:sp>
      <p:sp>
        <p:nvSpPr>
          <p:cNvPr id="102" name="“Digite aqui uma citação.”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“Digite aqui uma citação.”</a:t>
            </a:r>
          </a:p>
        </p:txBody>
      </p:sp>
      <p:sp>
        <p:nvSpPr>
          <p:cNvPr id="10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m"/>
          <p:cNvSpPr/>
          <p:nvPr>
            <p:ph type="pic" idx="13"/>
          </p:nvPr>
        </p:nvSpPr>
        <p:spPr>
          <a:xfrm>
            <a:off x="-177800" y="0"/>
            <a:ext cx="1337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ha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Imagem"/>
          <p:cNvSpPr/>
          <p:nvPr>
            <p:ph type="pic" idx="13"/>
          </p:nvPr>
        </p:nvSpPr>
        <p:spPr>
          <a:xfrm>
            <a:off x="0" y="-25400"/>
            <a:ext cx="13004800" cy="7725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exto do título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Texto do título</a:t>
            </a:r>
          </a:p>
        </p:txBody>
      </p:sp>
      <p:sp>
        <p:nvSpPr>
          <p:cNvPr id="25" name="Nível um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o título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34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ha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m"/>
          <p:cNvSpPr/>
          <p:nvPr>
            <p:ph type="pic" idx="13"/>
          </p:nvPr>
        </p:nvSpPr>
        <p:spPr>
          <a:xfrm>
            <a:off x="4775200" y="0"/>
            <a:ext cx="15392400" cy="976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exto do título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4" name="Nível um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1" name="Nível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2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ha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Imagem"/>
          <p:cNvSpPr/>
          <p:nvPr>
            <p:ph type="pic" idx="13"/>
          </p:nvPr>
        </p:nvSpPr>
        <p:spPr>
          <a:xfrm>
            <a:off x="6477000" y="-152400"/>
            <a:ext cx="6654800" cy="990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exto do título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2" name="Nível um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3" name="Número do diapositivo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ível um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ha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ha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Imagem"/>
          <p:cNvSpPr/>
          <p:nvPr>
            <p:ph type="pic" sz="half" idx="13"/>
          </p:nvPr>
        </p:nvSpPr>
        <p:spPr>
          <a:xfrm>
            <a:off x="9168011" y="4584788"/>
            <a:ext cx="6506665" cy="4343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m"/>
          <p:cNvSpPr/>
          <p:nvPr>
            <p:ph type="pic" sz="quarter" idx="14"/>
          </p:nvPr>
        </p:nvSpPr>
        <p:spPr>
          <a:xfrm>
            <a:off x="9182100" y="-101600"/>
            <a:ext cx="3365500" cy="500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m"/>
          <p:cNvSpPr/>
          <p:nvPr>
            <p:ph type="pic" idx="15"/>
          </p:nvPr>
        </p:nvSpPr>
        <p:spPr>
          <a:xfrm>
            <a:off x="-800100" y="469900"/>
            <a:ext cx="11049000" cy="8053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Nível um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4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ha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exto do título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ível um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" name="Número do diapositivo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nco-TESE: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Onco-TESE: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Indicações e Factores Preditivos de Sucesso</a:t>
            </a:r>
          </a:p>
        </p:txBody>
      </p:sp>
      <p:sp>
        <p:nvSpPr>
          <p:cNvPr id="128" name="Vitor Oliveira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Vitor Oliveira</a:t>
            </a:r>
          </a:p>
          <a:p>
            <a:pPr>
              <a:defRPr b="1"/>
            </a:pPr>
            <a:r>
              <a:t>Serviço de Urologia do Centro Hospitalar de Vila Nova de Gaia/Espinho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ZOOSPERMIA (e OLIGOZOOSPERMIA SEVERA &lt;1M Ez/M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6031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AZOOSPERMIA (e OLIGOZOOSPERMIA SEVERA &lt;1M Ez/ML)</a:t>
            </a:r>
          </a:p>
          <a:p>
            <a:pPr marL="256031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OBJEÇÃO CULTURAL OU RELIGIOSA À MASTURBAÇÃO</a:t>
            </a:r>
          </a:p>
          <a:p>
            <a:pPr marL="256031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ANEJACULAÇÃO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Anorgasmia (p. ex. psicológica/ansiedade)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Hx. de tratamento de Cancro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Cirurgia Pélvica ou Retroperitoneal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Condição médica (ex. Dor limitativa/Alteração anatómica) ou Doença Neurológica</a:t>
            </a:r>
          </a:p>
          <a:p>
            <a:pPr lvl="1" marL="512063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Tratamento: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Estimulação peniana vibratória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Electroejaculação</a:t>
            </a:r>
          </a:p>
          <a:p>
            <a:pPr lvl="3" marL="1024127" indent="-256031" defTabSz="327152">
              <a:spcBef>
                <a:spcPts val="2300"/>
              </a:spcBef>
              <a:defRPr b="1" sz="2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TESE</a:t>
            </a:r>
          </a:p>
        </p:txBody>
      </p:sp>
      <p:sp>
        <p:nvSpPr>
          <p:cNvPr id="170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Indicações:</a:t>
            </a:r>
          </a:p>
        </p:txBody>
      </p:sp>
      <p:sp>
        <p:nvSpPr>
          <p:cNvPr id="171" name="J. A. McBride, L. I. Lipshultz. Male Fertility Preservation, Curr Urol Rep (2018) 19:49"/>
          <p:cNvSpPr txBox="1"/>
          <p:nvPr/>
        </p:nvSpPr>
        <p:spPr>
          <a:xfrm>
            <a:off x="4525093" y="9306065"/>
            <a:ext cx="8330305" cy="3870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J. A. McBride, L. I. Lipshultz. Male Fertility Preservation, Curr Urol Rep (2018) 19:49</a:t>
            </a:r>
          </a:p>
        </p:txBody>
      </p:sp>
      <p:pic>
        <p:nvPicPr>
          <p:cNvPr id="172" name="Captura de ecrã 2019-11-12, às 20.11.17.png" descr="Captura de ecrã 2019-11-12, às 20.11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6546" y="7343592"/>
            <a:ext cx="2074709" cy="1388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Captura de ecrã 2019-11-12, às 20.15.13.png" descr="Captura de ecrã 2019-11-12, às 20.15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9752" y="7339576"/>
            <a:ext cx="1871709" cy="139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C:\Documents and Settings\Utilizador\Ambiente de trabalho\Imagem13.jpg" descr="C:\Documents and Settings\Utilizador\Ambiente de trabalho\Imagem13.jpg"/>
          <p:cNvPicPr>
            <a:picLocks noChangeAspect="1"/>
          </p:cNvPicPr>
          <p:nvPr/>
        </p:nvPicPr>
        <p:blipFill>
          <a:blip r:embed="rId5">
            <a:extLst/>
          </a:blip>
          <a:srcRect l="19679" t="11808" r="2837" b="19623"/>
          <a:stretch>
            <a:fillRect/>
          </a:stretch>
        </p:blipFill>
        <p:spPr>
          <a:xfrm>
            <a:off x="10716339" y="7343744"/>
            <a:ext cx="2012393" cy="138879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n=49, Adolescentes/Jovens Adult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n=49, Adolescentes/Jovens Adultos</a:t>
            </a:r>
          </a:p>
          <a:p>
            <a:pPr lvl="2"/>
            <a:r>
              <a:t>Obtiveram-se Ez para criocongelação em 70% (34)</a:t>
            </a:r>
          </a:p>
          <a:p>
            <a:pPr lvl="3"/>
            <a:r>
              <a:t>64% obtiveram Ez por EEJ</a:t>
            </a:r>
          </a:p>
          <a:p>
            <a:pPr lvl="3"/>
            <a:r>
              <a:t>38% de taxa de recuperação de Ez com TESE</a:t>
            </a:r>
          </a:p>
          <a:p>
            <a:pPr lvl="6"/>
            <a:r>
              <a:t>Sem complicações descritas</a:t>
            </a:r>
          </a:p>
          <a:p>
            <a:pPr lvl="6"/>
            <a:r>
              <a:t>Sem adiar QT (muitas no mm dia!)</a:t>
            </a:r>
          </a:p>
        </p:txBody>
      </p:sp>
      <p:sp>
        <p:nvSpPr>
          <p:cNvPr id="179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Resultados:</a:t>
            </a:r>
          </a:p>
        </p:txBody>
      </p:sp>
      <p:sp>
        <p:nvSpPr>
          <p:cNvPr id="180" name="B. M. Berookhim, J. P. Mulhall, Fertil Steril 2014;101:805-11 (ASRM)"/>
          <p:cNvSpPr txBox="1"/>
          <p:nvPr/>
        </p:nvSpPr>
        <p:spPr>
          <a:xfrm>
            <a:off x="6035923" y="9253133"/>
            <a:ext cx="6881599" cy="3870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B. M. Berookhim, J. P. Mulhall, Fertil Steril 2014;101:805-11 (ASRM)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Custo-Eficácia:</a:t>
            </a:r>
          </a:p>
        </p:txBody>
      </p:sp>
      <p:sp>
        <p:nvSpPr>
          <p:cNvPr id="183" name="A probabilidade de gravidez &gt; nos casais com Ez criopreservad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7763" indent="-397763" defTabSz="508254">
              <a:spcBef>
                <a:spcPts val="3600"/>
              </a:spcBef>
              <a:defRPr sz="3132"/>
            </a:pPr>
            <a:r>
              <a:t>A probabilidade de gravidez &gt; nos casais com Ez criopreservados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A criopreservação antes de QT é mais custo-eficaz a não ser que o custo da mTESE seja baixo (&lt;7.000$)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Avaliação do custo Criopreservação vs. TESE não contempla efeitos:</a:t>
            </a:r>
          </a:p>
          <a:p>
            <a:pPr lvl="2" marL="1193291" indent="-397763" defTabSz="508254">
              <a:spcBef>
                <a:spcPts val="3600"/>
              </a:spcBef>
              <a:defRPr sz="3132"/>
            </a:pPr>
            <a:r>
              <a:t>Emocionais</a:t>
            </a:r>
          </a:p>
          <a:p>
            <a:pPr lvl="2" marL="1193291" indent="-397763" defTabSz="508254">
              <a:spcBef>
                <a:spcPts val="3600"/>
              </a:spcBef>
              <a:defRPr sz="3132"/>
            </a:pPr>
            <a:r>
              <a:t>Psicológicos</a:t>
            </a:r>
          </a:p>
          <a:p>
            <a:pPr lvl="2" marL="1193291" indent="-397763" defTabSz="508254">
              <a:spcBef>
                <a:spcPts val="3600"/>
              </a:spcBef>
              <a:defRPr sz="3132"/>
            </a:pPr>
            <a:r>
              <a:t>Qualidade de Vida</a:t>
            </a:r>
          </a:p>
        </p:txBody>
      </p:sp>
      <p:sp>
        <p:nvSpPr>
          <p:cNvPr id="184" name="K. Gilbert et al. Urol Oncol: Seminars and Original Investigations 36 (2018) 92.el-92.e9"/>
          <p:cNvSpPr txBox="1"/>
          <p:nvPr/>
        </p:nvSpPr>
        <p:spPr>
          <a:xfrm>
            <a:off x="4201665" y="9239245"/>
            <a:ext cx="8633378" cy="3873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K. Gilbert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t> Urol Oncol: Seminars and Original Investigations 36 (2018) 92.el-92.e9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m pacientes Azoospérmicos tratados a Cancr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Em pacientes Azoospérmicos tratados a Cancro: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Taxa de recuperação de Ez - 33-45%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Taxa de gravidez - 31%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Taxa de nados vivos - 30%</a:t>
            </a:r>
          </a:p>
        </p:txBody>
      </p:sp>
      <p:sp>
        <p:nvSpPr>
          <p:cNvPr id="187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Resultados:</a:t>
            </a:r>
          </a:p>
        </p:txBody>
      </p:sp>
      <p:sp>
        <p:nvSpPr>
          <p:cNvPr id="188" name="W. Hsiao et al. J. Clin Oncol 2011; 29:1607-1611.J. A. McBride, L. I. Lipshultz. Male Fertility Preservation, Curr Urol Rep (2018) 19:49"/>
          <p:cNvSpPr txBox="1"/>
          <p:nvPr/>
        </p:nvSpPr>
        <p:spPr>
          <a:xfrm>
            <a:off x="115690" y="9293862"/>
            <a:ext cx="12773420" cy="3622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W. Hsiao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t> J. Clin Oncol 2011; 29:1607-1611.J. A. McBride, L. I. Lipshultz. Male Fertility Preservation, Curr Urol Rep (2018) 19:49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Factores Preditivos de Sucesso:</a:t>
            </a:r>
          </a:p>
        </p:txBody>
      </p:sp>
      <p:sp>
        <p:nvSpPr>
          <p:cNvPr id="191" name="Tratamento com QT ou RT: &lt; probabilidade de paternidade vs. gémeos control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indent="-452627" defTabSz="578358">
              <a:spcBef>
                <a:spcPts val="4100"/>
              </a:spcBef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Tratamento com QT ou RT: &lt; probabilidade de paternidade vs. gémeos controlo</a:t>
            </a:r>
          </a:p>
          <a:p>
            <a:pPr marL="452627" indent="-452627" defTabSz="578358">
              <a:spcBef>
                <a:spcPts val="4100"/>
              </a:spcBef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PIOR PROGNÓSTICO:</a:t>
            </a:r>
          </a:p>
          <a:p>
            <a:pPr lvl="1" marL="905255" indent="-452627" defTabSz="578358">
              <a:spcBef>
                <a:spcPts val="4100"/>
              </a:spcBef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Maior dose cumulativa de agente alquilante</a:t>
            </a:r>
          </a:p>
          <a:p>
            <a:pPr lvl="1" marL="905255" indent="-452627" defTabSz="578358">
              <a:spcBef>
                <a:spcPts val="4100"/>
              </a:spcBef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Doses de RT acima de 7.5 Gy</a:t>
            </a:r>
          </a:p>
          <a:p>
            <a:pPr lvl="1" marL="905255" indent="-452627" defTabSz="578358">
              <a:spcBef>
                <a:spcPts val="4100"/>
              </a:spcBef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RT do testículo</a:t>
            </a:r>
          </a:p>
          <a:p>
            <a:pPr lvl="1" marL="905255" indent="-452627" defTabSz="578358">
              <a:spcBef>
                <a:spcPts val="4100"/>
              </a:spcBef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Uso dos agentes Cyclofosfamida ou Procarbazina</a:t>
            </a:r>
          </a:p>
        </p:txBody>
      </p:sp>
      <p:sp>
        <p:nvSpPr>
          <p:cNvPr id="192" name="J. A. McBride, L. I. Lipshultz. Male Fertility Preservation, Curr Urol Rep (2018) 19:49"/>
          <p:cNvSpPr txBox="1"/>
          <p:nvPr/>
        </p:nvSpPr>
        <p:spPr>
          <a:xfrm>
            <a:off x="4430026" y="9255265"/>
            <a:ext cx="8453169" cy="3870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J. A. McBride, L. I. Lipshultz. Male Fertility Preservation, Curr Urol Rep (2018) 19:49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Factores Preditivos de Sucesso:</a:t>
            </a:r>
          </a:p>
        </p:txBody>
      </p:sp>
      <p:pic>
        <p:nvPicPr>
          <p:cNvPr id="196" name="Captura de ecrã 2019-11-11, às 04.16.24.png" descr="Captura de ecrã 2019-11-11, às 04.16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202" y="3758347"/>
            <a:ext cx="12260396" cy="3595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ELHORES TAXA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6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MELHORES TAXAS:</a:t>
            </a:r>
          </a:p>
          <a:p>
            <a:pPr lvl="3" marL="146304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Tumor do testículo (</a:t>
            </a:r>
            <a:r>
              <a:rPr i="1"/>
              <a:t>overall</a:t>
            </a:r>
            <a:r>
              <a:t> - 85%)</a:t>
            </a:r>
          </a:p>
          <a:p>
            <a:pPr lvl="3" marL="146304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Linfoma (47%)</a:t>
            </a:r>
          </a:p>
          <a:p>
            <a:pPr lvl="3" marL="146304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Hipoespermatogénese (Ez em 100% dos doentes)</a:t>
            </a:r>
          </a:p>
          <a:p>
            <a:pPr marL="36576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PIORES TAXAS:</a:t>
            </a:r>
          </a:p>
          <a:p>
            <a:pPr lvl="3" marL="146304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SCO na histologia (38%)</a:t>
            </a:r>
          </a:p>
          <a:p>
            <a:pPr lvl="3" marL="146304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Sarcoma (14%)</a:t>
            </a:r>
          </a:p>
          <a:p>
            <a:pPr lvl="3" marL="1463040" indent="-365760" defTabSz="467359">
              <a:spcBef>
                <a:spcPts val="3300"/>
              </a:spcBef>
              <a:defRPr b="1" sz="2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Ca. Avançado do Testículo (25%)</a:t>
            </a:r>
          </a:p>
        </p:txBody>
      </p:sp>
      <p:sp>
        <p:nvSpPr>
          <p:cNvPr id="199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Factores Preditivos de Sucesso:</a:t>
            </a:r>
          </a:p>
        </p:txBody>
      </p:sp>
      <p:sp>
        <p:nvSpPr>
          <p:cNvPr id="200" name="W. Hsiao et al. J. Clin Oncol 2011; 29:1607-1611. *J. A. McBride, L. I. Lipshultz. Male Fertility Preservation, Curr Urol Rep (2018) 19:49"/>
          <p:cNvSpPr txBox="1"/>
          <p:nvPr/>
        </p:nvSpPr>
        <p:spPr>
          <a:xfrm>
            <a:off x="144210" y="9334371"/>
            <a:ext cx="12716380" cy="3622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W. Hsiao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t> J. Clin Oncol 2011; 29:1607-1611. *J. A. McBride, L. I. Lipshultz. Male Fertility Preservation, Curr Urol Rep (2018) 19:49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03" name="Onco-TESE…"/>
          <p:cNvSpPr txBox="1"/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Factores Preditivos de Sucesso:</a:t>
            </a:r>
          </a:p>
        </p:txBody>
      </p:sp>
      <p:sp>
        <p:nvSpPr>
          <p:cNvPr id="204" name="W. Hsiao et al. J. Clin Oncol 2011; 29:1607-1611"/>
          <p:cNvSpPr txBox="1"/>
          <p:nvPr/>
        </p:nvSpPr>
        <p:spPr>
          <a:xfrm>
            <a:off x="7846887" y="9253018"/>
            <a:ext cx="5065675" cy="3873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W. Hsiao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t> J. Clin Oncol 2011; 29:1607-1611</a:t>
            </a:r>
          </a:p>
        </p:txBody>
      </p:sp>
      <p:pic>
        <p:nvPicPr>
          <p:cNvPr id="205" name="Captura de ecrã 2019-11-11, às 03.57.59.png" descr="Captura de ecrã 2019-11-11, às 03.57.59.png"/>
          <p:cNvPicPr>
            <a:picLocks noChangeAspect="1"/>
          </p:cNvPicPr>
          <p:nvPr/>
        </p:nvPicPr>
        <p:blipFill>
          <a:blip r:embed="rId2">
            <a:extLst/>
          </a:blip>
          <a:srcRect l="1722" t="2598" r="1722" b="2598"/>
          <a:stretch>
            <a:fillRect/>
          </a:stretch>
        </p:blipFill>
        <p:spPr>
          <a:xfrm>
            <a:off x="529828" y="2167532"/>
            <a:ext cx="11944975" cy="677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OTENCIAL FÉRTIL PRÉVIO AO TRATAMEN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POTENCIAL FÉRTIL PRÉVIO AO TRATAMENTO</a:t>
            </a:r>
          </a:p>
          <a:p>
            <a:pPr/>
          </a:p>
          <a:p>
            <a:pPr/>
            <a:r>
              <a:t>TIPO DE TRATAMENTO RECEBIDO</a:t>
            </a:r>
          </a:p>
        </p:txBody>
      </p:sp>
      <p:sp>
        <p:nvSpPr>
          <p:cNvPr id="208" name="Onco-TESE…"/>
          <p:cNvSpPr txBox="1"/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Factores Preditivos de Sucesso: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NDIFERENTE nos resultados da TESE (n=73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INDIFERENTE nos resultados da TESE (n=73):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Volume testicular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FSH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Tempo desde QT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Idade</a:t>
            </a:r>
          </a:p>
        </p:txBody>
      </p:sp>
      <p:sp>
        <p:nvSpPr>
          <p:cNvPr id="211" name="Onco-TESE…"/>
          <p:cNvSpPr txBox="1"/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Factores Preditivos de Sucesso</a:t>
            </a:r>
          </a:p>
        </p:txBody>
      </p:sp>
      <p:sp>
        <p:nvSpPr>
          <p:cNvPr id="212" name="W. Hsiao et al. J. Clin Oncol 2011; 29:1607-1611"/>
          <p:cNvSpPr txBox="1"/>
          <p:nvPr/>
        </p:nvSpPr>
        <p:spPr>
          <a:xfrm>
            <a:off x="7828969" y="9240318"/>
            <a:ext cx="5083593" cy="3873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W. Hsiao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t> J. Clin Oncol 2011; 29:1607-1611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fullsizeoutput_2435.jpeg" descr="fullsizeoutput_243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067" r="0" b="11067"/>
          <a:stretch>
            <a:fillRect/>
          </a:stretch>
        </p:blipFill>
        <p:spPr>
          <a:xfrm>
            <a:off x="0" y="0"/>
            <a:ext cx="13004800" cy="7594600"/>
          </a:xfrm>
          <a:prstGeom prst="rect">
            <a:avLst/>
          </a:prstGeom>
        </p:spPr>
      </p:pic>
      <p:sp>
        <p:nvSpPr>
          <p:cNvPr id="131" name="Onco-TESE          Vitor Oliveira"/>
          <p:cNvSpPr txBox="1"/>
          <p:nvPr>
            <p:ph type="title"/>
          </p:nvPr>
        </p:nvSpPr>
        <p:spPr>
          <a:xfrm>
            <a:off x="-800100" y="7835963"/>
            <a:ext cx="10185400" cy="1701801"/>
          </a:xfrm>
          <a:prstGeom prst="rect">
            <a:avLst/>
          </a:prstGeom>
        </p:spPr>
        <p:txBody>
          <a:bodyPr/>
          <a:lstStyle>
            <a:lvl1pPr algn="ctr"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Onco-TESE          Vitor Oliveira</a:t>
            </a:r>
          </a:p>
        </p:txBody>
      </p:sp>
      <p:sp>
        <p:nvSpPr>
          <p:cNvPr id="132" name="Sem conflitos de interess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Sem conflitos de interesse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Micro-TESE pós-QT (n=73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8911" indent="-438911" defTabSz="560831">
              <a:spcBef>
                <a:spcPts val="4000"/>
              </a:spcBef>
              <a:defRPr sz="3455"/>
            </a:pPr>
            <a:r>
              <a:t>Micro-TESE pós-QT (n=73):</a:t>
            </a:r>
          </a:p>
          <a:p>
            <a:pPr lvl="3" marL="1755647" indent="-438911" defTabSz="560831">
              <a:spcBef>
                <a:spcPts val="4000"/>
              </a:spcBef>
              <a:defRPr sz="3072"/>
            </a:pPr>
            <a:r>
              <a:t>RECUPERAÇÃO DE Ez EM AZOOSPÉRMICOS</a:t>
            </a:r>
          </a:p>
          <a:p>
            <a:pPr lvl="6" marL="3072383" indent="-438911" defTabSz="560831">
              <a:spcBef>
                <a:spcPts val="4000"/>
              </a:spcBef>
              <a:defRPr sz="3072"/>
            </a:pPr>
            <a:r>
              <a:t>37% (mesmo com SCO prevalente)</a:t>
            </a:r>
          </a:p>
          <a:p>
            <a:pPr lvl="3" marL="1755647" indent="-438911" defTabSz="560831">
              <a:spcBef>
                <a:spcPts val="4000"/>
              </a:spcBef>
              <a:defRPr sz="3072"/>
            </a:pPr>
            <a:r>
              <a:t>TAXA DE GRAVIDEZ</a:t>
            </a:r>
          </a:p>
          <a:p>
            <a:pPr lvl="6" marL="3072383" indent="-438911" defTabSz="560831">
              <a:spcBef>
                <a:spcPts val="4000"/>
              </a:spcBef>
              <a:defRPr sz="3072"/>
            </a:pPr>
            <a:r>
              <a:t>50%</a:t>
            </a:r>
          </a:p>
          <a:p>
            <a:pPr marL="438911" indent="-438911" defTabSz="560831">
              <a:spcBef>
                <a:spcPts val="4000"/>
              </a:spcBef>
              <a:defRPr sz="3455"/>
            </a:pPr>
            <a:r>
              <a:t>Micro-TESE melhor do que TESEm no SCO (63 vs. 50%)</a:t>
            </a:r>
          </a:p>
          <a:p>
            <a:pPr lvl="3" marL="1755647" indent="-438911" defTabSz="560831">
              <a:spcBef>
                <a:spcPts val="4000"/>
              </a:spcBef>
              <a:defRPr sz="3072"/>
            </a:pPr>
            <a:r>
              <a:t>Só qd são encontrados túbulos c/ espermatogénese</a:t>
            </a:r>
          </a:p>
        </p:txBody>
      </p:sp>
      <p:sp>
        <p:nvSpPr>
          <p:cNvPr id="215" name="Onco-TESE…"/>
          <p:cNvSpPr txBox="1"/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Resultados</a:t>
            </a:r>
          </a:p>
        </p:txBody>
      </p:sp>
      <p:sp>
        <p:nvSpPr>
          <p:cNvPr id="216" name="Donoso et al, Human Reproduction Update, Vol.13, No.6 pp. 539–549, 2007. Tournaye et al., 1997a; Gil-Salmon et al., 1998.  W. Hsiao et al. J. Clin Oncol 2011; 29:1607-1611"/>
          <p:cNvSpPr txBox="1"/>
          <p:nvPr/>
        </p:nvSpPr>
        <p:spPr>
          <a:xfrm>
            <a:off x="104938" y="9049703"/>
            <a:ext cx="12794924" cy="66693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Donoso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al, Human Reproduction Update, Vol.13, No.6 pp. 539–549, 2007. Tournaye et al., 1997a; Gil-Salmon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al., 1998.  </a:t>
            </a:r>
            <a:r>
              <a:t>W. Hsiao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t> J. Clin Oncol 2011; 29:1607-1611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ontraceção durante o tratamen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188" indent="-361188" defTabSz="461518">
              <a:spcBef>
                <a:spcPts val="3300"/>
              </a:spcBef>
              <a:defRPr sz="2844"/>
            </a:pPr>
            <a:r>
              <a:t>Contraceção durante o tratamento</a:t>
            </a:r>
          </a:p>
          <a:p>
            <a:pPr marL="361188" indent="-361188" defTabSz="461518">
              <a:spcBef>
                <a:spcPts val="3300"/>
              </a:spcBef>
              <a:defRPr sz="2844"/>
            </a:pPr>
            <a:r>
              <a:t>Tempo depende do tipo de QT/RT, dose, duração,…</a:t>
            </a:r>
          </a:p>
          <a:p>
            <a:pPr marL="361188" indent="-361188" defTabSz="461518">
              <a:spcBef>
                <a:spcPts val="3300"/>
              </a:spcBef>
              <a:defRPr sz="2844"/>
            </a:pPr>
            <a:r>
              <a:t>Não há guidelines claras</a:t>
            </a:r>
          </a:p>
          <a:p>
            <a:pPr lvl="3" marL="1444752" indent="-361188" defTabSz="461518">
              <a:spcBef>
                <a:spcPts val="3300"/>
              </a:spcBef>
              <a:defRPr sz="2844"/>
            </a:pPr>
            <a:r>
              <a:t>18 meses - 24 meses</a:t>
            </a:r>
          </a:p>
          <a:p>
            <a:pPr marL="361188" indent="-361188" defTabSz="461518">
              <a:spcBef>
                <a:spcPts val="3300"/>
              </a:spcBef>
              <a:defRPr sz="2844"/>
            </a:pPr>
            <a:r>
              <a:t>Se não há azoospermia</a:t>
            </a:r>
          </a:p>
          <a:p>
            <a:pPr lvl="3" marL="1444752" indent="-361188" defTabSz="461518">
              <a:spcBef>
                <a:spcPts val="3300"/>
              </a:spcBef>
              <a:defRPr sz="2844"/>
            </a:pPr>
            <a:r>
              <a:t>1 ano pode ser suficiente (4 ciclos de espermatogénese)</a:t>
            </a:r>
          </a:p>
          <a:p>
            <a:pPr marL="361188" indent="-361188" defTabSz="461518">
              <a:spcBef>
                <a:spcPts val="3300"/>
              </a:spcBef>
              <a:defRPr sz="2844"/>
            </a:pPr>
            <a:r>
              <a:t>Se Azoospermia (afectação dos estadios precoces da espermatogénese)</a:t>
            </a:r>
          </a:p>
          <a:p>
            <a:pPr lvl="3" marL="1444752" indent="-361188" defTabSz="461518">
              <a:spcBef>
                <a:spcPts val="3300"/>
              </a:spcBef>
              <a:defRPr sz="2844"/>
            </a:pPr>
            <a:r>
              <a:t>Esperar 2 anos</a:t>
            </a:r>
          </a:p>
        </p:txBody>
      </p:sp>
      <p:sp>
        <p:nvSpPr>
          <p:cNvPr id="221" name="Onco-TESE…"/>
          <p:cNvSpPr txBox="1"/>
          <p:nvPr>
            <p:ph type="title"/>
          </p:nvPr>
        </p:nvSpPr>
        <p:spPr>
          <a:xfrm>
            <a:off x="571500" y="317628"/>
            <a:ext cx="11861800" cy="1397001"/>
          </a:xfrm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Quando tempo após QT?</a:t>
            </a:r>
          </a:p>
        </p:txBody>
      </p:sp>
      <p:sp>
        <p:nvSpPr>
          <p:cNvPr id="222" name="A. K. Nangia et al, Fertil Steril 2013;100:1203–9"/>
          <p:cNvSpPr txBox="1"/>
          <p:nvPr/>
        </p:nvSpPr>
        <p:spPr>
          <a:xfrm>
            <a:off x="7813493" y="9245471"/>
            <a:ext cx="5027195" cy="3873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A. K. Nangia et al, Fertil Steril 2013;100:1203–9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 sz="3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Filhos de homens tratados com QT</a:t>
            </a:r>
          </a:p>
        </p:txBody>
      </p:sp>
      <p:sp>
        <p:nvSpPr>
          <p:cNvPr id="225" name="Não tê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Não têm:</a:t>
            </a:r>
          </a:p>
          <a:p>
            <a:pPr lvl="3"/>
            <a:r>
              <a:t>Maior taxa de defeitos congénitos (3,7% vs 3,2%)*</a:t>
            </a:r>
          </a:p>
          <a:p>
            <a:pPr lvl="3"/>
            <a:r>
              <a:t>Maior taxa de doenças malignas da infância</a:t>
            </a:r>
          </a:p>
          <a:p>
            <a:pPr/>
          </a:p>
          <a:p>
            <a:pPr/>
            <a:r>
              <a:t>Do que a população geral</a:t>
            </a:r>
          </a:p>
          <a:p>
            <a:pPr lvl="3"/>
            <a:r>
              <a:t>Conforme comprovam vários estudos </a:t>
            </a:r>
          </a:p>
        </p:txBody>
      </p:sp>
      <p:sp>
        <p:nvSpPr>
          <p:cNvPr id="226" name="ASCO Fertility Guidelines, 2018; A. Poland, B. Berookhim. Urol Oncol (2016) 1-8J. A. McBride, L. I. Lipshultz. Male Fertility Preservation, Curr Urol Rep (2018) 19:49; A. K. Nangia et al, Fertil Steril 2013;100:1203–9"/>
          <p:cNvSpPr txBox="1"/>
          <p:nvPr/>
        </p:nvSpPr>
        <p:spPr>
          <a:xfrm>
            <a:off x="16573" y="9055836"/>
            <a:ext cx="12971655" cy="6664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ASCO Fertility Guidelines, 2018; A. Poland, B. Berookhim. Urol Oncol (2016) 1-8J. A. McBride, L. I. Lipshultz. Male Fertility Preservation, Curr Urol Rep (2018) 19:49; A. K. Nangia et al, Fertil Steril 2013;100:1203–9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Conclusão:</a:t>
            </a:r>
          </a:p>
        </p:txBody>
      </p:sp>
      <p:sp>
        <p:nvSpPr>
          <p:cNvPr id="231" name="A Crioconservação de Esperma obtido por masturbação é o método de eleição para preservar a fertilidade dos homens com Cancr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Crioconservação de Esperma</a:t>
            </a:r>
            <a:r>
              <a:t> obtido por masturbação é o método de eleição para preservar a fertilidade dos homens com Cancro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+mn-lt"/>
                <a:ea typeface="+mn-ea"/>
                <a:cs typeface="+mn-cs"/>
                <a:sym typeface="Helvetica Neue Light"/>
              </a:rPr>
              <a:t>Os doentes</a:t>
            </a:r>
            <a:r>
              <a:t>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com </a:t>
            </a:r>
            <a:r>
              <a:t>Anejaculação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ou</a:t>
            </a:r>
            <a:r>
              <a:t> Azoospérmicos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podem restabelecer a fertilidade com</a:t>
            </a:r>
            <a:r>
              <a:t> TESE + TRA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brigad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Obrigado</a:t>
            </a:r>
          </a:p>
        </p:txBody>
      </p:sp>
      <p:sp>
        <p:nvSpPr>
          <p:cNvPr id="236" name="FIM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aleria de imagens"/>
          <p:cNvGrpSpPr/>
          <p:nvPr/>
        </p:nvGrpSpPr>
        <p:grpSpPr>
          <a:xfrm>
            <a:off x="889000" y="889000"/>
            <a:ext cx="11214100" cy="8039100"/>
            <a:chOff x="0" y="0"/>
            <a:chExt cx="11214100" cy="8039100"/>
          </a:xfrm>
        </p:grpSpPr>
        <p:pic>
          <p:nvPicPr>
            <p:cNvPr id="238" name="ZwXJPngYQy+WSUxr0s4ctQ_thumb_4d1b.jpg" descr="ZwXJPngYQy+WSUxr0s4ctQ_thumb_4d1b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335" r="0" b="5335"/>
            <a:stretch>
              <a:fillRect/>
            </a:stretch>
          </p:blipFill>
          <p:spPr>
            <a:xfrm>
              <a:off x="0" y="0"/>
              <a:ext cx="11214100" cy="7513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Digite para introduzir uma legenda."/>
            <p:cNvSpPr/>
            <p:nvPr/>
          </p:nvSpPr>
          <p:spPr>
            <a:xfrm>
              <a:off x="0" y="7589267"/>
              <a:ext cx="11214100" cy="449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Digite para introduzir uma legenda.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fullsizeoutput_2434.jpeg" descr="fullsizeoutput_2434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47" t="0" r="554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35" name="Onco-TESE"/>
          <p:cNvSpPr txBox="1"/>
          <p:nvPr>
            <p:ph type="title"/>
          </p:nvPr>
        </p:nvSpPr>
        <p:spPr>
          <a:xfrm>
            <a:off x="584200" y="330200"/>
            <a:ext cx="5080000" cy="1397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Onco-TESE</a:t>
            </a:r>
          </a:p>
        </p:txBody>
      </p:sp>
      <p:sp>
        <p:nvSpPr>
          <p:cNvPr id="136" name="Introduçã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Introdução</a:t>
            </a:r>
          </a:p>
          <a:p>
            <a:pPr>
              <a:defRPr b="1"/>
            </a:pPr>
            <a:r>
              <a:t>Definição</a:t>
            </a:r>
          </a:p>
          <a:p>
            <a:pPr>
              <a:defRPr b="1"/>
            </a:pPr>
            <a:r>
              <a:t>Indicações</a:t>
            </a:r>
          </a:p>
          <a:p>
            <a:pPr>
              <a:defRPr b="1"/>
            </a:pPr>
            <a:r>
              <a:t>Factores Preditivos de Sucesso</a:t>
            </a:r>
          </a:p>
          <a:p>
            <a:pPr>
              <a:defRPr b="1"/>
            </a:pPr>
            <a:r>
              <a:t>Conclusão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 infertilidade, e sbt a Azoospermia é um efeito reconhecido da Q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indent="-452627" defTabSz="578358">
              <a:spcBef>
                <a:spcPts val="4100"/>
              </a:spcBef>
              <a:defRPr sz="3564"/>
            </a:pPr>
            <a:r>
              <a:t>A infertilidade, e sbt a Azoospermia é um efeito reconhecido da QT</a:t>
            </a:r>
          </a:p>
          <a:p>
            <a:pPr lvl="2" marL="1357883" indent="-452627" defTabSz="578358">
              <a:spcBef>
                <a:spcPts val="4100"/>
              </a:spcBef>
              <a:defRPr sz="3564"/>
            </a:pPr>
            <a:r>
              <a:t>60% dos doentes do sexo masculino dos 15-29 anos com Ca. têm sobrevidas de 20 anos</a:t>
            </a:r>
          </a:p>
          <a:p>
            <a:pPr lvl="2" marL="1357883" indent="-452627" defTabSz="578358">
              <a:spcBef>
                <a:spcPts val="4100"/>
              </a:spcBef>
              <a:defRPr sz="3564"/>
            </a:pPr>
            <a:r>
              <a:t>~50% daqueles entre 30-44 anos sobrevida 20 a.</a:t>
            </a:r>
          </a:p>
          <a:p>
            <a:pPr lvl="2" marL="1357883" indent="-452627" defTabSz="578358">
              <a:spcBef>
                <a:spcPts val="4100"/>
              </a:spcBef>
              <a:defRPr sz="3564"/>
            </a:pPr>
            <a:r>
              <a:t>São esperadas taxas de sobrevida &gt; no futuro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43-71% dos adolescentes e seus pais manifestam preocupação relativamente ao potencial fértil</a:t>
            </a:r>
          </a:p>
        </p:txBody>
      </p:sp>
      <p:sp>
        <p:nvSpPr>
          <p:cNvPr id="139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Introdução:</a:t>
            </a:r>
          </a:p>
        </p:txBody>
      </p:sp>
      <p:sp>
        <p:nvSpPr>
          <p:cNvPr id="140" name="B. M. Berookhim, J. P. Mulhall, Fertil Steril 2014;101:805-11 (ASRM)"/>
          <p:cNvSpPr txBox="1"/>
          <p:nvPr/>
        </p:nvSpPr>
        <p:spPr>
          <a:xfrm>
            <a:off x="5995854" y="9253133"/>
            <a:ext cx="6921668" cy="3870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B. M. Berookhim, J. P. Mulhall, Fertil Steril 2014;101:805-11 (ASRM)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Introdução:</a:t>
            </a:r>
          </a:p>
        </p:txBody>
      </p:sp>
      <p:sp>
        <p:nvSpPr>
          <p:cNvPr id="143" name="A Crioconservação de Esperma antes do início dos tratamentos é o método gold standard para a preservação da fertilidade nos doentes oncológic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Crioconservação de Esperma</a:t>
            </a:r>
            <a:r>
              <a:t> antes do início dos tratamentos é o método </a:t>
            </a: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gold standard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para a preservação da fertilidade nos doentes oncológicos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Muitos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pacientes não têm esta opção, uma vez que são </a:t>
            </a:r>
            <a:r>
              <a:t>Azoospérmicos antes do tratamento</a:t>
            </a:r>
          </a:p>
          <a:p>
            <a:pPr lvl="3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13-18% NOA</a:t>
            </a:r>
          </a:p>
        </p:txBody>
      </p:sp>
      <p:sp>
        <p:nvSpPr>
          <p:cNvPr id="144" name="A. Poland, B. Berookhim. Urol Oncol (2016) 1-8; M. Schrader et al. Asian J Androl 2002 Mar; 4 (1): 9-15. A. Halpern et al. Urol Oncol: Seminars and Original Investigations 00 (2019) 1-5"/>
          <p:cNvSpPr txBox="1"/>
          <p:nvPr/>
        </p:nvSpPr>
        <p:spPr>
          <a:xfrm>
            <a:off x="153971" y="9080992"/>
            <a:ext cx="12696858" cy="666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A. Poland, B. Berookhim. Urol Oncol (2016) 1-8; M. Schrader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 </a:t>
            </a:r>
            <a:r>
              <a:t>Asian J Androl 2002 Mar; 4 (1): 9-15. A. Halpern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 </a:t>
            </a:r>
            <a:r>
              <a:t>Urol Oncol: Seminars and Original Investigations 00 (2019) 1-5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CAUSAS DE AZOOSPERMIA:</a:t>
            </a:r>
          </a:p>
        </p:txBody>
      </p:sp>
      <p:sp>
        <p:nvSpPr>
          <p:cNvPr id="147" name="Mecanismo não totalmente esclarecido - Hipótes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08254">
              <a:spcBef>
                <a:spcPts val="3600"/>
              </a:spcBef>
              <a:buSzTx/>
              <a:buFontTx/>
              <a:buNone/>
              <a:defRPr sz="3132"/>
            </a:pPr>
            <a:r>
              <a:rPr u="sng"/>
              <a:t>Mecanismo não totalmente esclarecido - Hipóteses</a:t>
            </a:r>
            <a:r>
              <a:t>: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Ação parácrina de substâncias libertadas pelo tumor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Disrupção da barreira hemato-testicular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Efeito endocrino da produção de BHCG e AFP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Resposta sistémica das citoquinas, incluindo IL e TNF</a:t>
            </a:r>
          </a:p>
          <a:p>
            <a:pPr marL="397763" indent="-397763" defTabSz="508254">
              <a:spcBef>
                <a:spcPts val="3600"/>
              </a:spcBef>
              <a:defRPr sz="3132"/>
            </a:pPr>
            <a:r>
              <a:t>Sd de Disgenesia Testicular</a:t>
            </a:r>
          </a:p>
          <a:p>
            <a:pPr lvl="3" marL="1591055" indent="-397763" defTabSz="508254">
              <a:spcBef>
                <a:spcPts val="3600"/>
              </a:spcBef>
              <a:defRPr sz="3132"/>
            </a:pPr>
            <a:r>
              <a:t>Criptorquidia, Hipospadias, Infertilidade, e Ca. do Testículo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Definição:</a:t>
            </a:r>
          </a:p>
        </p:txBody>
      </p:sp>
      <p:sp>
        <p:nvSpPr>
          <p:cNvPr id="152" name="Em Azoospérmicos antes da QT *(Schrader M, 2002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73100" indent="-673100">
              <a:buSzPct val="100000"/>
              <a:buFontTx/>
              <a:buAutoNum type="arabicPeriod" startAt="1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Em Azoospérmicos antes da QT </a:t>
            </a:r>
            <a:r>
              <a:rPr b="0" i="1" sz="3200"/>
              <a:t>*(Schrader M, 2002)</a:t>
            </a:r>
          </a:p>
          <a:p>
            <a:pPr marL="673100" indent="-673100">
              <a:buSzPct val="100000"/>
              <a:buFontTx/>
              <a:buAutoNum type="arabicPeriod" startAt="1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tempo da orquidectomia, colher biópsia do testículo contralateral e criopreservar</a:t>
            </a:r>
          </a:p>
          <a:p>
            <a:pPr marL="673100" indent="-673100">
              <a:buSzPct val="100000"/>
              <a:buFontTx/>
              <a:buAutoNum type="arabicPeriod" startAt="1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Cirurgia de banca de testículo único extirpado por tumor</a:t>
            </a:r>
          </a:p>
          <a:p>
            <a:pPr lvl="2">
              <a:defRPr sz="3200"/>
            </a:pPr>
            <a:r>
              <a:t>Identifica áreas de espermatogénese no tecido testicular normal</a:t>
            </a:r>
          </a:p>
          <a:p>
            <a:pPr marL="673100" indent="-673100">
              <a:buSzPct val="100000"/>
              <a:buFontTx/>
              <a:buAutoNum type="arabicPeriod" startAt="1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NOA em sobreviventes de Cancro após tratamento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Indicações:</a:t>
            </a:r>
          </a:p>
        </p:txBody>
      </p:sp>
      <p:sp>
        <p:nvSpPr>
          <p:cNvPr id="157" name="AZOOSPERMIA - *(13-18%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AZOOSPERMIA - </a:t>
            </a:r>
            <a:r>
              <a:rPr sz="2200"/>
              <a:t>*(13-18%)</a:t>
            </a:r>
            <a:endParaRPr sz="2200"/>
          </a:p>
          <a:p>
            <a:pPr>
              <a:defRPr b="1"/>
            </a:pPr>
            <a:r>
              <a:t>ANEJACULAÇÃO REFRACTÁRIA</a:t>
            </a:r>
          </a:p>
          <a:p>
            <a:pPr>
              <a:defRPr b="1"/>
            </a:pPr>
          </a:p>
          <a:p>
            <a:pPr lvl="2">
              <a:defRPr b="1"/>
            </a:pPr>
            <a:r>
              <a:t>Quer no Adolescente</a:t>
            </a:r>
          </a:p>
          <a:p>
            <a:pPr lvl="2">
              <a:defRPr b="1"/>
            </a:pPr>
            <a:r>
              <a:t>Quer no Adulto</a:t>
            </a:r>
          </a:p>
        </p:txBody>
      </p:sp>
      <p:pic>
        <p:nvPicPr>
          <p:cNvPr id="158" name="indicações Onco TESE.pdf" descr="indicações Onco TESE.pdf"/>
          <p:cNvPicPr>
            <a:picLocks noChangeAspect="1"/>
          </p:cNvPicPr>
          <p:nvPr/>
        </p:nvPicPr>
        <p:blipFill>
          <a:blip r:embed="rId3">
            <a:extLst/>
          </a:blip>
          <a:srcRect l="16246" t="10668" r="11808" b="8985"/>
          <a:stretch>
            <a:fillRect/>
          </a:stretch>
        </p:blipFill>
        <p:spPr>
          <a:xfrm>
            <a:off x="6878042" y="332382"/>
            <a:ext cx="5751117" cy="908882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59" name="J. A. Halpern et al. Urol Oncol: Seminars and Original Investigations 00 (2019) 1-5"/>
          <p:cNvSpPr txBox="1"/>
          <p:nvPr/>
        </p:nvSpPr>
        <p:spPr>
          <a:xfrm>
            <a:off x="57000" y="8943587"/>
            <a:ext cx="6594320" cy="6667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/>
            </a:pPr>
            <a:r>
              <a:t>J. A. Halpern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et al. </a:t>
            </a:r>
            <a:r>
              <a:t>Urol Oncol: Seminars and Original Investigations 00 (2019) 1-5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nco-TE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Onco-TESE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Indicações:</a:t>
            </a:r>
          </a:p>
        </p:txBody>
      </p:sp>
      <p:sp>
        <p:nvSpPr>
          <p:cNvPr id="164" name="EJACULAÇÃO RETRÓGRADA (Ex. de Urina pós-ejaculação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7763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EJACULAÇÃO RETRÓGRADA (Ex. de Urina pós-ejaculação)</a:t>
            </a:r>
          </a:p>
          <a:p>
            <a:pPr lvl="3" marL="1591055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Baixo volume de ejaculado</a:t>
            </a:r>
          </a:p>
          <a:p>
            <a:pPr lvl="3" marL="1591055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Sensação de orgasmo intacta</a:t>
            </a:r>
          </a:p>
          <a:p>
            <a:pPr lvl="3" marL="1591055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RPLDN</a:t>
            </a:r>
          </a:p>
          <a:p>
            <a:pPr lvl="3" marL="1591055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Certas patologias (ex. Diabetes)</a:t>
            </a:r>
          </a:p>
          <a:p>
            <a:pPr lvl="1" marL="795527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Tratamento médico com Simpaticomiméticos</a:t>
            </a:r>
          </a:p>
          <a:p>
            <a:pPr lvl="3" marL="1591055" indent="-397763" defTabSz="508254">
              <a:spcBef>
                <a:spcPts val="3600"/>
              </a:spcBef>
              <a:defRPr b="1" sz="313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Pseudoefedrina/Imipramina</a:t>
            </a:r>
          </a:p>
        </p:txBody>
      </p:sp>
      <p:sp>
        <p:nvSpPr>
          <p:cNvPr id="165" name="J. A. McBride, L. I. Lipshultz. Male Fertility Preservation, Curr Urol Rep (2018) 19:49"/>
          <p:cNvSpPr txBox="1"/>
          <p:nvPr/>
        </p:nvSpPr>
        <p:spPr>
          <a:xfrm>
            <a:off x="4533364" y="9306065"/>
            <a:ext cx="8360134" cy="3870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J. A. McBride, L. I. Lipshultz. Male Fertility Preservation, Curr Urol Rep (2018) 19:49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