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sldIdLst>
    <p:sldId id="256" r:id="rId2"/>
    <p:sldId id="259" r:id="rId3"/>
    <p:sldId id="260" r:id="rId4"/>
    <p:sldId id="264" r:id="rId5"/>
    <p:sldId id="265" r:id="rId6"/>
    <p:sldId id="280" r:id="rId7"/>
    <p:sldId id="281" r:id="rId8"/>
    <p:sldId id="262" r:id="rId9"/>
    <p:sldId id="282" r:id="rId10"/>
    <p:sldId id="263" r:id="rId11"/>
    <p:sldId id="314" r:id="rId12"/>
    <p:sldId id="266" r:id="rId13"/>
    <p:sldId id="283" r:id="rId14"/>
    <p:sldId id="291" r:id="rId15"/>
    <p:sldId id="293" r:id="rId16"/>
    <p:sldId id="302" r:id="rId17"/>
    <p:sldId id="303" r:id="rId18"/>
    <p:sldId id="292" r:id="rId19"/>
    <p:sldId id="294" r:id="rId20"/>
    <p:sldId id="286" r:id="rId21"/>
    <p:sldId id="299" r:id="rId22"/>
    <p:sldId id="304" r:id="rId23"/>
    <p:sldId id="305" r:id="rId24"/>
    <p:sldId id="288" r:id="rId25"/>
    <p:sldId id="289" r:id="rId26"/>
    <p:sldId id="287" r:id="rId27"/>
    <p:sldId id="308" r:id="rId28"/>
    <p:sldId id="313" r:id="rId29"/>
    <p:sldId id="309" r:id="rId30"/>
    <p:sldId id="285" r:id="rId31"/>
    <p:sldId id="297" r:id="rId32"/>
    <p:sldId id="296" r:id="rId33"/>
    <p:sldId id="311" r:id="rId34"/>
    <p:sldId id="290" r:id="rId35"/>
    <p:sldId id="295" r:id="rId36"/>
    <p:sldId id="316" r:id="rId37"/>
    <p:sldId id="312" r:id="rId38"/>
    <p:sldId id="306" r:id="rId39"/>
    <p:sldId id="258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4235"/>
  </p:normalViewPr>
  <p:slideViewPr>
    <p:cSldViewPr snapToGrid="0" snapToObjects="1">
      <p:cViewPr varScale="1">
        <p:scale>
          <a:sx n="93" d="100"/>
          <a:sy n="93" d="100"/>
        </p:scale>
        <p:origin x="13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7E033-ECDA-AB46-9844-B6A088BA4674}" type="datetimeFigureOut">
              <a:rPr lang="pt-PT" smtClean="0"/>
              <a:t>16/11/19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DE4A8-1F27-1F4D-98C4-7661B7B12E3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636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compensate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30-40%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cases, no male-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idiopathic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endocrine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genetic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biochemical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pathological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spermiogram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PT" dirty="0">
              <a:effectLst/>
            </a:endParaRP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5956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689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Diabetes </a:t>
            </a:r>
            <a:r>
              <a:rPr lang="pt-PT" dirty="0" err="1"/>
              <a:t>mellitus</a:t>
            </a:r>
            <a:r>
              <a:rPr lang="pt-PT" dirty="0"/>
              <a:t>: causes </a:t>
            </a:r>
            <a:r>
              <a:rPr lang="pt-PT" dirty="0" err="1"/>
              <a:t>erectile</a:t>
            </a:r>
            <a:r>
              <a:rPr lang="pt-PT" dirty="0"/>
              <a:t> </a:t>
            </a:r>
            <a:r>
              <a:rPr lang="pt-PT" dirty="0" err="1"/>
              <a:t>dysfunction</a:t>
            </a:r>
            <a:r>
              <a:rPr lang="pt-PT" dirty="0"/>
              <a:t> 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retrogarde</a:t>
            </a:r>
            <a:r>
              <a:rPr lang="pt-PT" dirty="0"/>
              <a:t> </a:t>
            </a:r>
            <a:r>
              <a:rPr lang="pt-PT" dirty="0" err="1"/>
              <a:t>ejaculation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impaired</a:t>
            </a:r>
            <a:r>
              <a:rPr lang="pt-PT" dirty="0"/>
              <a:t> </a:t>
            </a:r>
            <a:r>
              <a:rPr lang="pt-PT" dirty="0" err="1"/>
              <a:t>vascularization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autonomic</a:t>
            </a:r>
            <a:r>
              <a:rPr lang="pt-PT" dirty="0"/>
              <a:t> </a:t>
            </a:r>
            <a:r>
              <a:rPr lang="pt-PT" dirty="0" err="1"/>
              <a:t>neuropathy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bladder</a:t>
            </a:r>
            <a:r>
              <a:rPr lang="pt-PT" dirty="0"/>
              <a:t> </a:t>
            </a:r>
            <a:r>
              <a:rPr lang="pt-PT" dirty="0" err="1"/>
              <a:t>neck</a:t>
            </a:r>
            <a:r>
              <a:rPr lang="pt-PT" dirty="0"/>
              <a:t>. Also, </a:t>
            </a:r>
            <a:r>
              <a:rPr lang="pt-PT" dirty="0" err="1"/>
              <a:t>oxidative</a:t>
            </a:r>
            <a:r>
              <a:rPr lang="pt-PT" dirty="0"/>
              <a:t> stress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increased</a:t>
            </a:r>
            <a:r>
              <a:rPr lang="pt-PT" dirty="0"/>
              <a:t> in diabetes.</a:t>
            </a:r>
          </a:p>
          <a:p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ibuprofen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Leydig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sensitivity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LH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50900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8450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conjunction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freezing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third-party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surrogate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work-up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Subfertility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one-half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latter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leaned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subfertility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cross-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reproductive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age. 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4094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2877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3442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PT" dirty="0"/>
          </a:p>
          <a:p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cytometry-based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TUNEL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assay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fragmenta-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(%SDF) 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9680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genomewide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78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Icelandic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parent-offspring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trios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9048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oxidants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oxygen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(ROS)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physiology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hyperactivation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fertilizing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uncontrolled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ROS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immature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leuko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causes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peroxidation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vulnerable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ROS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polyunsaturated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plasma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cytoplasm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antioxidant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repair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ROS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spermatozoa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acrosome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hyperactivation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oocyte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Excessive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overwhelms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neutralizing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capability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antioxidants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enzymatic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nonenzymatic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seminal plasma.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ejaculate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leukocytes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epithelial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round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spermatogenesis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peroxidase-positive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leukocytes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immature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spermatozoa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amount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free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radicals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Spermatozoa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susceptible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oxidative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polyunsaturated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plasma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acrosome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sperm-egg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unsaturated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render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vulnerable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free radical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attacks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ongoing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peroxidation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t-PT" dirty="0">
              <a:effectLst/>
            </a:endParaRPr>
          </a:p>
          <a:p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disruption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mitochondrial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leads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caspase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apoptotic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pathways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cytochrome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augments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ROS,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 bases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ROS-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-breaks,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chromatin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cross-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t-PT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>
              <a:effectLst/>
            </a:endParaRP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3308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>
              <a:effectLst/>
            </a:endParaRP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006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fertility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(TFR)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woman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country.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easy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country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growing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excluding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immigration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emigration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country’s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stable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TFR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replacement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rates.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country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globally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to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2.1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woman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replacement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slightly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replace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themselves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reaching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adulthood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bearing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3881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oxidants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oxygen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(ROS)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physiology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hyperactivation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fertilizing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uncontrolled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ROS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immature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leuko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causes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peroxidation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vulnerable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ROS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polyunsaturated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plasma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cytoplasm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antioxidant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repair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ROS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spermatozoa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acrosome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hyperactivation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oocyte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Excessive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overwhelms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neutralizing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capability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antioxidants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enzymatic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nonenzymatic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seminal plasma.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ejaculate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leukocytes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epithelial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round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spermatogenesis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peroxidase-positive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leukocytes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immature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spermatozoa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amount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free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radicals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Spermatozoa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susceptible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oxidative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polyunsaturated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plasma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acrosome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sperm-egg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unsaturated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render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vulnerable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free radical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attacks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ongoing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peroxidation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t-PT" dirty="0">
              <a:effectLst/>
            </a:endParaRPr>
          </a:p>
          <a:p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disruption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mitochondrial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leads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caspase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apoptotic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pathways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cytochrome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augments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ROS,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 bases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ROS-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-breaks,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chromatin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cross-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t-PT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>
              <a:effectLst/>
            </a:endParaRP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6725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spermatozoa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mitochondrial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nuclear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mechanisms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mechanisms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play a major role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fragmentation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-testicular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epididymis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fragmentation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caudal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epididymal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ejaculated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PT" dirty="0"/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>
              <a:effectLst/>
            </a:endParaRP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5735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antioxidants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exogenous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antioxidant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Vitamin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Vitamin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coenzyme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Q10, N-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acetyl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cysteine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carnitines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trace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selenium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pentoxifylline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antioxidants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effectiveness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antioxidant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infertility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seminal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positive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antioxidants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live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rates in IVF.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Cochrane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Concerning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role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antioxidants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>
              <a:effectLst/>
            </a:endParaRP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222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1) ICSI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-ICSI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-ICSI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infertile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SDF (as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ejaculate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2) SDF rates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testicular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ejaculated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infertile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regardless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whether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ICSI data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fragmented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fertilize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apparently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similar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efficiency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fragmentation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negative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paternal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chromatin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impaired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embryo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pregnancy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reproductive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overcome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SDF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undergoing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testicular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erence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ejaculated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gained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ICSI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plausibility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testicular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ICSI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SDF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ejaculate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fragmentation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testicular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ejaculated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oxygen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(ROS) can cause SDF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seminiferous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tubules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epididymis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-testicular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oxidation-induced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ICSI candidates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epididymis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bypassed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testicular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preference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ejaculated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conflicting</a:t>
            </a:r>
            <a:r>
              <a:rPr lang="pt-PT" dirty="0"/>
              <a:t> </a:t>
            </a:r>
            <a:r>
              <a:rPr lang="pt-PT" dirty="0" err="1"/>
              <a:t>evidence</a:t>
            </a:r>
            <a:r>
              <a:rPr lang="pt-PT" dirty="0"/>
              <a:t> </a:t>
            </a:r>
            <a:r>
              <a:rPr lang="pt-PT" dirty="0" err="1"/>
              <a:t>regarding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use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Testi</a:t>
            </a:r>
            <a:r>
              <a:rPr lang="pt-PT" dirty="0"/>
              <a:t>-ICSI in </a:t>
            </a:r>
            <a:r>
              <a:rPr lang="pt-PT" dirty="0" err="1"/>
              <a:t>nonazoospermic</a:t>
            </a:r>
            <a:r>
              <a:rPr lang="pt-PT" dirty="0"/>
              <a:t> </a:t>
            </a:r>
            <a:r>
              <a:rPr lang="pt-PT" dirty="0" err="1"/>
              <a:t>men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inherent</a:t>
            </a:r>
            <a:r>
              <a:rPr lang="pt-PT" dirty="0"/>
              <a:t> </a:t>
            </a:r>
            <a:r>
              <a:rPr lang="pt-PT" dirty="0" err="1"/>
              <a:t>risks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complications</a:t>
            </a:r>
            <a:r>
              <a:rPr lang="pt-PT" dirty="0"/>
              <a:t> </a:t>
            </a:r>
            <a:r>
              <a:rPr lang="pt-PT" dirty="0" err="1"/>
              <a:t>after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retrieval</a:t>
            </a:r>
            <a:r>
              <a:rPr lang="pt-PT" dirty="0"/>
              <a:t>, </a:t>
            </a:r>
            <a:r>
              <a:rPr lang="pt-PT" dirty="0" err="1"/>
              <a:t>there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a </a:t>
            </a:r>
            <a:r>
              <a:rPr lang="pt-PT" dirty="0" err="1"/>
              <a:t>need</a:t>
            </a:r>
            <a:r>
              <a:rPr lang="pt-PT" dirty="0"/>
              <a:t> to </a:t>
            </a:r>
            <a:r>
              <a:rPr lang="pt-PT" dirty="0" err="1"/>
              <a:t>clarify</a:t>
            </a:r>
            <a:r>
              <a:rPr lang="pt-PT" dirty="0"/>
              <a:t> </a:t>
            </a:r>
            <a:r>
              <a:rPr lang="pt-PT" dirty="0" err="1"/>
              <a:t>whether</a:t>
            </a:r>
            <a:r>
              <a:rPr lang="pt-PT" dirty="0"/>
              <a:t> </a:t>
            </a:r>
            <a:r>
              <a:rPr lang="pt-PT" dirty="0" err="1"/>
              <a:t>any</a:t>
            </a:r>
            <a:r>
              <a:rPr lang="pt-PT" dirty="0"/>
              <a:t> particular male </a:t>
            </a:r>
            <a:r>
              <a:rPr lang="pt-PT" dirty="0" err="1"/>
              <a:t>infertility</a:t>
            </a:r>
            <a:r>
              <a:rPr lang="pt-PT" dirty="0"/>
              <a:t> </a:t>
            </a:r>
            <a:r>
              <a:rPr lang="pt-PT" dirty="0" err="1"/>
              <a:t>population</a:t>
            </a:r>
            <a:r>
              <a:rPr lang="pt-PT" dirty="0"/>
              <a:t> </a:t>
            </a:r>
            <a:r>
              <a:rPr lang="pt-PT" dirty="0" err="1"/>
              <a:t>would</a:t>
            </a:r>
            <a:r>
              <a:rPr lang="pt-PT" dirty="0"/>
              <a:t> </a:t>
            </a:r>
            <a:r>
              <a:rPr lang="pt-PT" dirty="0" err="1"/>
              <a:t>benefit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intervention</a:t>
            </a:r>
            <a:r>
              <a:rPr lang="pt-PT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075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715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percentages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infertility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cases per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male </a:t>
            </a:r>
            <a:r>
              <a:rPr lang="pt-P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Agarwal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Reproductive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Endocrinology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(2015) 13:37 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8036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Professional, </a:t>
            </a:r>
            <a:r>
              <a:rPr lang="pt-PT" dirty="0" err="1"/>
              <a:t>career</a:t>
            </a:r>
            <a:r>
              <a:rPr lang="pt-PT" dirty="0"/>
              <a:t>, </a:t>
            </a:r>
            <a:r>
              <a:rPr lang="pt-PT" dirty="0" err="1"/>
              <a:t>economic</a:t>
            </a:r>
            <a:r>
              <a:rPr lang="pt-PT" dirty="0"/>
              <a:t> </a:t>
            </a:r>
            <a:r>
              <a:rPr lang="pt-PT" dirty="0" err="1"/>
              <a:t>issues</a:t>
            </a:r>
            <a:endParaRPr lang="pt-PT" dirty="0"/>
          </a:p>
          <a:p>
            <a:endParaRPr lang="pt-PT" dirty="0"/>
          </a:p>
          <a:p>
            <a:r>
              <a:rPr lang="pt-PT" dirty="0" err="1"/>
              <a:t>Due</a:t>
            </a:r>
            <a:r>
              <a:rPr lang="pt-PT" dirty="0"/>
              <a:t> to ART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see</a:t>
            </a:r>
            <a:r>
              <a:rPr lang="pt-PT" dirty="0"/>
              <a:t> more </a:t>
            </a:r>
            <a:r>
              <a:rPr lang="pt-PT" dirty="0" err="1"/>
              <a:t>old</a:t>
            </a:r>
            <a:r>
              <a:rPr lang="pt-PT" dirty="0"/>
              <a:t> </a:t>
            </a:r>
            <a:r>
              <a:rPr lang="pt-PT" dirty="0" err="1"/>
              <a:t>fathers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8188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Professional, </a:t>
            </a:r>
            <a:r>
              <a:rPr lang="pt-PT" dirty="0" err="1"/>
              <a:t>career</a:t>
            </a:r>
            <a:r>
              <a:rPr lang="pt-PT" dirty="0"/>
              <a:t>, </a:t>
            </a:r>
            <a:r>
              <a:rPr lang="pt-PT" dirty="0" err="1"/>
              <a:t>economic</a:t>
            </a:r>
            <a:r>
              <a:rPr lang="pt-PT" dirty="0"/>
              <a:t> </a:t>
            </a:r>
            <a:r>
              <a:rPr lang="pt-PT" dirty="0" err="1"/>
              <a:t>issues</a:t>
            </a:r>
            <a:endParaRPr lang="pt-PT" dirty="0"/>
          </a:p>
          <a:p>
            <a:endParaRPr lang="pt-PT" dirty="0"/>
          </a:p>
          <a:p>
            <a:r>
              <a:rPr lang="pt-PT" dirty="0" err="1"/>
              <a:t>Due</a:t>
            </a:r>
            <a:r>
              <a:rPr lang="pt-PT" dirty="0"/>
              <a:t> to ART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see</a:t>
            </a:r>
            <a:r>
              <a:rPr lang="pt-PT" dirty="0"/>
              <a:t> more </a:t>
            </a:r>
            <a:r>
              <a:rPr lang="pt-PT" dirty="0" err="1"/>
              <a:t>old</a:t>
            </a:r>
            <a:r>
              <a:rPr lang="pt-PT" dirty="0"/>
              <a:t> </a:t>
            </a:r>
            <a:r>
              <a:rPr lang="pt-PT" dirty="0" err="1"/>
              <a:t>fathers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759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8402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Compromise</a:t>
            </a:r>
            <a:r>
              <a:rPr lang="pt-PT" dirty="0"/>
              <a:t> normal </a:t>
            </a:r>
            <a:r>
              <a:rPr lang="pt-PT" dirty="0" err="1"/>
              <a:t>ejaculation</a:t>
            </a:r>
            <a:r>
              <a:rPr lang="pt-PT" dirty="0"/>
              <a:t>.: </a:t>
            </a:r>
            <a:r>
              <a:rPr lang="pt-PT" dirty="0" err="1"/>
              <a:t>due</a:t>
            </a:r>
            <a:r>
              <a:rPr lang="pt-PT" dirty="0"/>
              <a:t> to </a:t>
            </a:r>
            <a:r>
              <a:rPr lang="pt-PT" dirty="0" err="1"/>
              <a:t>obstruction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a </a:t>
            </a:r>
            <a:r>
              <a:rPr lang="pt-PT" dirty="0" err="1"/>
              <a:t>complication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BPH </a:t>
            </a:r>
            <a:r>
              <a:rPr lang="pt-PT" dirty="0" err="1"/>
              <a:t>tretament</a:t>
            </a:r>
            <a:r>
              <a:rPr lang="pt-PT" dirty="0"/>
              <a:t> (medical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surgery</a:t>
            </a:r>
            <a:r>
              <a:rPr lang="pt-PT" dirty="0"/>
              <a:t> –retrograde </a:t>
            </a:r>
            <a:r>
              <a:rPr lang="pt-PT" dirty="0" err="1"/>
              <a:t>ejaculation</a:t>
            </a:r>
            <a:r>
              <a:rPr lang="pt-PT" dirty="0"/>
              <a:t>)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6679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0484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DE4A8-1F27-1F4D-98C4-7661B7B12E3A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1662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28DF44-E94D-A348-8BD7-DE02B12E50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Aging male </a:t>
            </a:r>
            <a:r>
              <a:rPr lang="pt-PT" dirty="0" err="1"/>
              <a:t>infertility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4D800-A553-814F-A27B-22F539109E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err="1"/>
              <a:t>Optimising</a:t>
            </a:r>
            <a:r>
              <a:rPr lang="pt-PT" dirty="0"/>
              <a:t> </a:t>
            </a:r>
            <a:r>
              <a:rPr lang="pt-PT" dirty="0" err="1"/>
              <a:t>conception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85972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41DFF-1220-7E42-B098-CDDF6126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MALE Infertility – </a:t>
            </a:r>
            <a:r>
              <a:rPr lang="pt-PT" dirty="0" err="1"/>
              <a:t>prognostic</a:t>
            </a:r>
            <a:r>
              <a:rPr lang="pt-PT" dirty="0"/>
              <a:t> </a:t>
            </a:r>
            <a:r>
              <a:rPr lang="pt-PT" dirty="0" err="1"/>
              <a:t>factors</a:t>
            </a:r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8BD115E-AA3A-7441-A28D-34A34294A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480" y="2434475"/>
            <a:ext cx="5476240" cy="36348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6C4C7BE-2349-4C4D-BB73-1F5E6D8A796A}"/>
              </a:ext>
            </a:extLst>
          </p:cNvPr>
          <p:cNvSpPr txBox="1"/>
          <p:nvPr/>
        </p:nvSpPr>
        <p:spPr>
          <a:xfrm>
            <a:off x="1451579" y="2570639"/>
            <a:ext cx="9603275" cy="523220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/>
              <a:t>DELAY PARENTHOOD</a:t>
            </a:r>
          </a:p>
        </p:txBody>
      </p:sp>
    </p:spTree>
    <p:extLst>
      <p:ext uri="{BB962C8B-B14F-4D97-AF65-F5344CB8AC3E}">
        <p14:creationId xmlns:p14="http://schemas.microsoft.com/office/powerpoint/2010/main" val="95818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41DFF-1220-7E42-B098-CDDF6126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MALE Infertility – </a:t>
            </a:r>
            <a:r>
              <a:rPr lang="pt-PT" dirty="0" err="1"/>
              <a:t>prognostic</a:t>
            </a:r>
            <a:r>
              <a:rPr lang="pt-PT" dirty="0"/>
              <a:t> </a:t>
            </a:r>
            <a:r>
              <a:rPr lang="pt-PT" dirty="0" err="1"/>
              <a:t>factors</a:t>
            </a:r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BFA885-9476-1244-9A55-4B6AABB90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365" y="1888412"/>
            <a:ext cx="3476485" cy="195494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F6A951-0988-914E-8DAE-FF6C62FD4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66" y="2006679"/>
            <a:ext cx="3696234" cy="46446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D221EE4-61D6-9346-AC8D-AA170446F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596" y="3843358"/>
            <a:ext cx="5081647" cy="28079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48062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9ECF7-1799-8C4C-9DC7-6F6A09900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MALE Infertility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D49514F-D585-324F-8205-C6A067EAE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0" y="2010384"/>
            <a:ext cx="5318760" cy="398020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DC898C6-5107-5C4B-8039-96EA58DCC419}"/>
              </a:ext>
            </a:extLst>
          </p:cNvPr>
          <p:cNvSpPr txBox="1"/>
          <p:nvPr/>
        </p:nvSpPr>
        <p:spPr>
          <a:xfrm>
            <a:off x="1451579" y="2570639"/>
            <a:ext cx="9603275" cy="523220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err="1"/>
              <a:t>What</a:t>
            </a:r>
            <a:r>
              <a:rPr lang="pt-PT" sz="2800" b="1" dirty="0"/>
              <a:t> </a:t>
            </a:r>
            <a:r>
              <a:rPr lang="pt-PT" sz="2800" b="1" dirty="0" err="1"/>
              <a:t>about</a:t>
            </a:r>
            <a:r>
              <a:rPr lang="pt-PT" sz="2800" b="1" dirty="0"/>
              <a:t> ♂ age?</a:t>
            </a:r>
          </a:p>
        </p:txBody>
      </p:sp>
    </p:spTree>
    <p:extLst>
      <p:ext uri="{BB962C8B-B14F-4D97-AF65-F5344CB8AC3E}">
        <p14:creationId xmlns:p14="http://schemas.microsoft.com/office/powerpoint/2010/main" val="277780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Senile</a:t>
            </a:r>
            <a:r>
              <a:rPr lang="pt-PT" dirty="0"/>
              <a:t> </a:t>
            </a:r>
            <a:r>
              <a:rPr lang="pt-PT" dirty="0" err="1"/>
              <a:t>prostate</a:t>
            </a:r>
            <a:r>
              <a:rPr lang="pt-PT" dirty="0"/>
              <a:t> </a:t>
            </a:r>
            <a:r>
              <a:rPr lang="pt-PT" dirty="0" err="1"/>
              <a:t>enlargement</a:t>
            </a:r>
            <a:r>
              <a:rPr lang="pt-PT" dirty="0"/>
              <a:t>.</a:t>
            </a:r>
          </a:p>
          <a:p>
            <a:r>
              <a:rPr lang="pt-PT" dirty="0" err="1"/>
              <a:t>Adult-onset</a:t>
            </a:r>
            <a:r>
              <a:rPr lang="pt-PT" dirty="0"/>
              <a:t> </a:t>
            </a:r>
            <a:r>
              <a:rPr lang="pt-PT" dirty="0" err="1"/>
              <a:t>hypogonadism</a:t>
            </a:r>
            <a:r>
              <a:rPr lang="pt-PT" dirty="0"/>
              <a:t>.</a:t>
            </a:r>
          </a:p>
          <a:p>
            <a:r>
              <a:rPr lang="pt-PT" dirty="0" err="1"/>
              <a:t>Chronic</a:t>
            </a:r>
            <a:r>
              <a:rPr lang="pt-PT" dirty="0"/>
              <a:t> </a:t>
            </a:r>
            <a:r>
              <a:rPr lang="pt-PT" dirty="0" err="1"/>
              <a:t>illness</a:t>
            </a:r>
            <a:r>
              <a:rPr lang="pt-PT" dirty="0"/>
              <a:t>.</a:t>
            </a:r>
          </a:p>
          <a:p>
            <a:r>
              <a:rPr lang="pt-PT" dirty="0" err="1"/>
              <a:t>Senescence</a:t>
            </a:r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94411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Senile</a:t>
            </a:r>
            <a:r>
              <a:rPr lang="pt-PT" dirty="0"/>
              <a:t> </a:t>
            </a:r>
            <a:r>
              <a:rPr lang="pt-PT" dirty="0" err="1"/>
              <a:t>prostate</a:t>
            </a:r>
            <a:r>
              <a:rPr lang="pt-PT" dirty="0"/>
              <a:t> </a:t>
            </a:r>
            <a:r>
              <a:rPr lang="pt-PT" dirty="0" err="1"/>
              <a:t>enlargement</a:t>
            </a:r>
            <a:r>
              <a:rPr lang="pt-PT" dirty="0"/>
              <a:t>.</a:t>
            </a:r>
          </a:p>
          <a:p>
            <a:pPr lvl="1"/>
            <a:r>
              <a:rPr lang="pt-PT" dirty="0" err="1"/>
              <a:t>Compromise</a:t>
            </a:r>
            <a:r>
              <a:rPr lang="pt-PT" dirty="0"/>
              <a:t> normal </a:t>
            </a:r>
            <a:r>
              <a:rPr lang="pt-PT" dirty="0" err="1"/>
              <a:t>ejaculation</a:t>
            </a:r>
            <a:r>
              <a:rPr lang="pt-PT" dirty="0"/>
              <a:t>.</a:t>
            </a:r>
          </a:p>
          <a:p>
            <a:pPr lvl="1"/>
            <a:r>
              <a:rPr lang="pt-PT" dirty="0" err="1"/>
              <a:t>Chronic</a:t>
            </a:r>
            <a:r>
              <a:rPr lang="pt-PT" dirty="0"/>
              <a:t> </a:t>
            </a:r>
            <a:r>
              <a:rPr lang="pt-PT" dirty="0" err="1"/>
              <a:t>prostatitis</a:t>
            </a:r>
            <a:r>
              <a:rPr lang="pt-PT" dirty="0"/>
              <a:t>.</a:t>
            </a:r>
          </a:p>
          <a:p>
            <a:pPr lvl="1"/>
            <a:r>
              <a:rPr lang="pt-PT" dirty="0" err="1"/>
              <a:t>Infeccion</a:t>
            </a:r>
            <a:r>
              <a:rPr lang="pt-PT" dirty="0"/>
              <a:t> male </a:t>
            </a:r>
            <a:r>
              <a:rPr lang="pt-PT" dirty="0" err="1"/>
              <a:t>accessory</a:t>
            </a:r>
            <a:r>
              <a:rPr lang="pt-PT" dirty="0"/>
              <a:t> </a:t>
            </a:r>
            <a:r>
              <a:rPr lang="pt-PT" dirty="0" err="1"/>
              <a:t>sex</a:t>
            </a:r>
            <a:r>
              <a:rPr lang="pt-PT" dirty="0"/>
              <a:t> </a:t>
            </a:r>
            <a:r>
              <a:rPr lang="pt-PT" dirty="0" err="1"/>
              <a:t>organs</a:t>
            </a:r>
            <a:r>
              <a:rPr lang="pt-PT" dirty="0"/>
              <a:t>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44833F-F0D1-D946-9302-1D6DC877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2325242"/>
            <a:ext cx="4719320" cy="28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08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Adult-onset</a:t>
            </a:r>
            <a:r>
              <a:rPr lang="pt-PT" dirty="0"/>
              <a:t> </a:t>
            </a:r>
            <a:r>
              <a:rPr lang="pt-PT" dirty="0" err="1"/>
              <a:t>hypogonadism</a:t>
            </a:r>
            <a:r>
              <a:rPr lang="pt-PT" dirty="0"/>
              <a:t>.</a:t>
            </a:r>
          </a:p>
          <a:p>
            <a:pPr lvl="1"/>
            <a:r>
              <a:rPr lang="pt-PT" dirty="0" err="1"/>
              <a:t>testosterone</a:t>
            </a:r>
            <a:r>
              <a:rPr lang="pt-PT" dirty="0"/>
              <a:t> </a:t>
            </a:r>
            <a:r>
              <a:rPr lang="pt-PT" dirty="0" err="1"/>
              <a:t>deficiency</a:t>
            </a:r>
            <a:r>
              <a:rPr lang="pt-PT" dirty="0"/>
              <a:t>,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clinical</a:t>
            </a:r>
            <a:r>
              <a:rPr lang="pt-PT" dirty="0"/>
              <a:t> </a:t>
            </a:r>
            <a:r>
              <a:rPr lang="pt-PT" dirty="0" err="1"/>
              <a:t>symptoms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signs</a:t>
            </a:r>
            <a:r>
              <a:rPr lang="pt-PT" dirty="0"/>
              <a:t> in a </a:t>
            </a:r>
            <a:r>
              <a:rPr lang="pt-PT" dirty="0" err="1"/>
              <a:t>person</a:t>
            </a:r>
            <a:r>
              <a:rPr lang="pt-PT" dirty="0"/>
              <a:t> </a:t>
            </a:r>
            <a:r>
              <a:rPr lang="pt-PT" dirty="0" err="1"/>
              <a:t>who</a:t>
            </a:r>
            <a:r>
              <a:rPr lang="pt-PT" dirty="0"/>
              <a:t> </a:t>
            </a:r>
            <a:r>
              <a:rPr lang="pt-PT" dirty="0" err="1"/>
              <a:t>has</a:t>
            </a:r>
            <a:r>
              <a:rPr lang="pt-PT" dirty="0"/>
              <a:t> </a:t>
            </a:r>
            <a:r>
              <a:rPr lang="pt-PT" dirty="0" err="1"/>
              <a:t>had</a:t>
            </a:r>
            <a:r>
              <a:rPr lang="pt-PT" dirty="0"/>
              <a:t> normal </a:t>
            </a:r>
            <a:r>
              <a:rPr lang="pt-PT" dirty="0" err="1"/>
              <a:t>pubertal</a:t>
            </a:r>
            <a:r>
              <a:rPr lang="pt-PT" dirty="0"/>
              <a:t> </a:t>
            </a:r>
            <a:r>
              <a:rPr lang="pt-PT" dirty="0" err="1"/>
              <a:t>development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, as a </a:t>
            </a:r>
            <a:r>
              <a:rPr lang="pt-PT" dirty="0" err="1"/>
              <a:t>result</a:t>
            </a:r>
            <a:r>
              <a:rPr lang="pt-PT" dirty="0"/>
              <a:t>, </a:t>
            </a:r>
            <a:r>
              <a:rPr lang="pt-PT" dirty="0" err="1"/>
              <a:t>developed</a:t>
            </a:r>
            <a:r>
              <a:rPr lang="pt-PT" dirty="0"/>
              <a:t> normal male </a:t>
            </a:r>
            <a:r>
              <a:rPr lang="pt-PT" dirty="0" err="1"/>
              <a:t>secondary</a:t>
            </a:r>
            <a:r>
              <a:rPr lang="pt-PT" dirty="0"/>
              <a:t> </a:t>
            </a:r>
            <a:r>
              <a:rPr lang="pt-PT" dirty="0" err="1"/>
              <a:t>sex</a:t>
            </a:r>
            <a:r>
              <a:rPr lang="pt-PT" dirty="0"/>
              <a:t> </a:t>
            </a:r>
            <a:r>
              <a:rPr lang="pt-PT" dirty="0" err="1"/>
              <a:t>characteristics</a:t>
            </a:r>
            <a:r>
              <a:rPr lang="pt-PT" dirty="0"/>
              <a:t>. </a:t>
            </a:r>
          </a:p>
          <a:p>
            <a:pPr lvl="1"/>
            <a:endParaRPr lang="pt-PT" dirty="0"/>
          </a:p>
          <a:p>
            <a:pPr lvl="1"/>
            <a:endParaRPr lang="pt-PT" dirty="0"/>
          </a:p>
          <a:p>
            <a:pPr marL="457200" lvl="1" indent="0">
              <a:buNone/>
            </a:pPr>
            <a:endParaRPr lang="pt-PT" dirty="0"/>
          </a:p>
          <a:p>
            <a:pPr lvl="1"/>
            <a:r>
              <a:rPr lang="pt-PT" dirty="0" err="1"/>
              <a:t>Prevalence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adult-onset</a:t>
            </a:r>
            <a:r>
              <a:rPr lang="pt-PT" dirty="0"/>
              <a:t> </a:t>
            </a:r>
            <a:r>
              <a:rPr lang="pt-PT" dirty="0" err="1"/>
              <a:t>hypogonadism</a:t>
            </a:r>
            <a:r>
              <a:rPr lang="pt-PT" dirty="0"/>
              <a:t> 2.1%.</a:t>
            </a:r>
          </a:p>
          <a:p>
            <a:pPr marL="457200" lvl="1" indent="0">
              <a:buNone/>
            </a:pPr>
            <a:endParaRPr lang="pt-PT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5558619-933C-9B4B-9B11-D35F2E793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514" y="3899237"/>
            <a:ext cx="2611846" cy="15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2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Adult-onset</a:t>
            </a:r>
            <a:r>
              <a:rPr lang="pt-PT" dirty="0"/>
              <a:t> </a:t>
            </a:r>
            <a:r>
              <a:rPr lang="pt-PT" dirty="0" err="1"/>
              <a:t>hypogonadism</a:t>
            </a:r>
            <a:r>
              <a:rPr lang="pt-PT" dirty="0"/>
              <a:t>.</a:t>
            </a:r>
          </a:p>
          <a:p>
            <a:pPr lvl="1"/>
            <a:r>
              <a:rPr lang="pt-PT" dirty="0" err="1"/>
              <a:t>testosterone</a:t>
            </a:r>
            <a:r>
              <a:rPr lang="pt-PT" dirty="0"/>
              <a:t> </a:t>
            </a:r>
            <a:r>
              <a:rPr lang="pt-PT" dirty="0" err="1"/>
              <a:t>levels</a:t>
            </a:r>
            <a:r>
              <a:rPr lang="pt-PT" dirty="0"/>
              <a:t> in </a:t>
            </a:r>
            <a:r>
              <a:rPr lang="pt-PT" dirty="0" err="1"/>
              <a:t>men</a:t>
            </a:r>
            <a:r>
              <a:rPr lang="pt-PT" dirty="0"/>
              <a:t> </a:t>
            </a:r>
            <a:r>
              <a:rPr lang="pt-PT" dirty="0" err="1"/>
              <a:t>older</a:t>
            </a:r>
            <a:r>
              <a:rPr lang="pt-PT" dirty="0"/>
              <a:t> </a:t>
            </a:r>
            <a:r>
              <a:rPr lang="pt-PT" dirty="0" err="1"/>
              <a:t>than</a:t>
            </a:r>
            <a:r>
              <a:rPr lang="pt-PT" dirty="0"/>
              <a:t> 40 </a:t>
            </a:r>
            <a:r>
              <a:rPr lang="pt-PT" dirty="0" err="1"/>
              <a:t>years</a:t>
            </a:r>
            <a:r>
              <a:rPr lang="pt-PT" dirty="0"/>
              <a:t> </a:t>
            </a:r>
            <a:r>
              <a:rPr lang="pt-PT" dirty="0" err="1"/>
              <a:t>decrease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a rate </a:t>
            </a:r>
            <a:r>
              <a:rPr lang="pt-PT" dirty="0" err="1"/>
              <a:t>of</a:t>
            </a:r>
            <a:r>
              <a:rPr lang="pt-PT" dirty="0"/>
              <a:t> 1% to 2% per </a:t>
            </a:r>
            <a:r>
              <a:rPr lang="pt-PT" dirty="0" err="1"/>
              <a:t>year</a:t>
            </a:r>
            <a:r>
              <a:rPr lang="pt-PT" dirty="0"/>
              <a:t>.</a:t>
            </a:r>
          </a:p>
          <a:p>
            <a:pPr lvl="1"/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strongest</a:t>
            </a:r>
            <a:r>
              <a:rPr lang="pt-PT" dirty="0"/>
              <a:t> </a:t>
            </a:r>
            <a:r>
              <a:rPr lang="pt-PT" dirty="0" err="1"/>
              <a:t>predictor</a:t>
            </a:r>
            <a:r>
              <a:rPr lang="pt-PT" dirty="0"/>
              <a:t> for </a:t>
            </a:r>
            <a:r>
              <a:rPr lang="pt-PT" dirty="0" err="1"/>
              <a:t>hypogonadism</a:t>
            </a:r>
            <a:r>
              <a:rPr lang="pt-PT" dirty="0"/>
              <a:t> in </a:t>
            </a:r>
            <a:r>
              <a:rPr lang="pt-PT" dirty="0" err="1"/>
              <a:t>this</a:t>
            </a:r>
            <a:r>
              <a:rPr lang="pt-PT" dirty="0"/>
              <a:t> age </a:t>
            </a:r>
            <a:r>
              <a:rPr lang="pt-PT" dirty="0" err="1"/>
              <a:t>group</a:t>
            </a:r>
            <a:r>
              <a:rPr lang="pt-PT" dirty="0"/>
              <a:t> </a:t>
            </a:r>
            <a:r>
              <a:rPr lang="pt-PT" dirty="0" err="1"/>
              <a:t>was</a:t>
            </a:r>
            <a:r>
              <a:rPr lang="pt-PT" dirty="0"/>
              <a:t> </a:t>
            </a:r>
            <a:r>
              <a:rPr lang="pt-PT" dirty="0" err="1"/>
              <a:t>three</a:t>
            </a:r>
            <a:r>
              <a:rPr lang="pt-PT" dirty="0"/>
              <a:t> sexual </a:t>
            </a:r>
            <a:r>
              <a:rPr lang="pt-PT" dirty="0" err="1"/>
              <a:t>symptoms</a:t>
            </a:r>
            <a:r>
              <a:rPr lang="pt-PT" dirty="0"/>
              <a:t> (</a:t>
            </a:r>
            <a:r>
              <a:rPr lang="pt-PT" dirty="0" err="1"/>
              <a:t>decreased</a:t>
            </a:r>
            <a:r>
              <a:rPr lang="pt-PT" dirty="0"/>
              <a:t> sexual </a:t>
            </a:r>
            <a:r>
              <a:rPr lang="pt-PT" dirty="0" err="1"/>
              <a:t>thoughts</a:t>
            </a:r>
            <a:r>
              <a:rPr lang="pt-PT" dirty="0"/>
              <a:t>, </a:t>
            </a:r>
            <a:r>
              <a:rPr lang="pt-PT" dirty="0" err="1"/>
              <a:t>weakened</a:t>
            </a:r>
            <a:r>
              <a:rPr lang="pt-PT" dirty="0"/>
              <a:t> </a:t>
            </a:r>
            <a:r>
              <a:rPr lang="pt-PT" dirty="0" err="1"/>
              <a:t>morning</a:t>
            </a:r>
            <a:r>
              <a:rPr lang="pt-PT" dirty="0"/>
              <a:t> </a:t>
            </a:r>
            <a:r>
              <a:rPr lang="pt-PT" dirty="0" err="1"/>
              <a:t>erections</a:t>
            </a:r>
            <a:r>
              <a:rPr lang="pt-PT" dirty="0"/>
              <a:t>, </a:t>
            </a:r>
            <a:r>
              <a:rPr lang="pt-PT" dirty="0" err="1"/>
              <a:t>erectile</a:t>
            </a:r>
            <a:r>
              <a:rPr lang="pt-PT" dirty="0"/>
              <a:t> </a:t>
            </a:r>
            <a:r>
              <a:rPr lang="pt-PT" dirty="0" err="1"/>
              <a:t>dysfunction</a:t>
            </a:r>
            <a:r>
              <a:rPr lang="pt-PT" dirty="0"/>
              <a:t>).   </a:t>
            </a:r>
          </a:p>
          <a:p>
            <a:pPr marL="457200" lvl="1" indent="0">
              <a:buNone/>
            </a:pPr>
            <a:endParaRPr lang="pt-PT" dirty="0"/>
          </a:p>
          <a:p>
            <a:pPr lvl="1"/>
            <a:endParaRPr lang="pt-PT" dirty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/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552DF6-E978-EF46-8E6F-083C1D3FD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903632"/>
            <a:ext cx="4963885" cy="277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7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Adult-onset</a:t>
            </a:r>
            <a:r>
              <a:rPr lang="pt-PT" dirty="0"/>
              <a:t> </a:t>
            </a:r>
            <a:r>
              <a:rPr lang="pt-PT" dirty="0" err="1"/>
              <a:t>hypogonadism</a:t>
            </a:r>
            <a:r>
              <a:rPr lang="pt-PT" dirty="0"/>
              <a:t>.</a:t>
            </a:r>
          </a:p>
          <a:p>
            <a:pPr marL="457200" lvl="1" indent="0">
              <a:buNone/>
            </a:pPr>
            <a:endParaRPr lang="pt-PT" dirty="0"/>
          </a:p>
          <a:p>
            <a:pPr lvl="1"/>
            <a:endParaRPr lang="pt-PT" dirty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/>
          </a:p>
          <a:p>
            <a:endParaRPr lang="pt-PT" dirty="0"/>
          </a:p>
        </p:txBody>
      </p:sp>
      <p:pic>
        <p:nvPicPr>
          <p:cNvPr id="6" name="Marcador de Posição de Conteúdo 3">
            <a:extLst>
              <a:ext uri="{FF2B5EF4-FFF2-40B4-BE49-F238E27FC236}">
                <a16:creationId xmlns:a16="http://schemas.microsoft.com/office/drawing/2014/main" id="{707FB30C-0394-C94E-9451-4B2F10CAE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41" y="2673167"/>
            <a:ext cx="5943779" cy="38950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9FC5AF-E17C-6847-9D13-463285C74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20" y="2667817"/>
            <a:ext cx="4983480" cy="39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96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err="1"/>
              <a:t>Chronic</a:t>
            </a:r>
            <a:r>
              <a:rPr lang="pt-PT" dirty="0"/>
              <a:t> </a:t>
            </a:r>
            <a:r>
              <a:rPr lang="pt-PT" dirty="0" err="1"/>
              <a:t>illness</a:t>
            </a:r>
            <a:r>
              <a:rPr lang="pt-PT" dirty="0"/>
              <a:t>.</a:t>
            </a:r>
          </a:p>
          <a:p>
            <a:pPr lvl="1"/>
            <a:r>
              <a:rPr lang="pt-PT" dirty="0"/>
              <a:t>Diabetes </a:t>
            </a:r>
            <a:r>
              <a:rPr lang="pt-PT" dirty="0" err="1"/>
              <a:t>mellitus</a:t>
            </a:r>
            <a:r>
              <a:rPr lang="pt-PT" dirty="0"/>
              <a:t>.</a:t>
            </a:r>
          </a:p>
          <a:p>
            <a:pPr lvl="1"/>
            <a:r>
              <a:rPr lang="pt-PT" dirty="0" err="1"/>
              <a:t>Hypertension</a:t>
            </a:r>
            <a:endParaRPr lang="pt-PT" dirty="0"/>
          </a:p>
          <a:p>
            <a:pPr lvl="1"/>
            <a:r>
              <a:rPr lang="pt-PT" dirty="0" err="1"/>
              <a:t>Obesity</a:t>
            </a:r>
            <a:endParaRPr lang="pt-PT" dirty="0"/>
          </a:p>
          <a:p>
            <a:pPr lvl="1"/>
            <a:r>
              <a:rPr lang="pt-PT" dirty="0" err="1"/>
              <a:t>Medication</a:t>
            </a:r>
            <a:r>
              <a:rPr lang="pt-PT" dirty="0"/>
              <a:t>.</a:t>
            </a:r>
          </a:p>
          <a:p>
            <a:pPr lvl="1"/>
            <a:r>
              <a:rPr lang="pt-PT" dirty="0" err="1"/>
              <a:t>Erectile</a:t>
            </a:r>
            <a:r>
              <a:rPr lang="pt-PT" dirty="0"/>
              <a:t> </a:t>
            </a:r>
            <a:r>
              <a:rPr lang="pt-PT" dirty="0" err="1"/>
              <a:t>dysfunction</a:t>
            </a:r>
            <a:r>
              <a:rPr lang="pt-PT" dirty="0"/>
              <a:t>.</a:t>
            </a:r>
          </a:p>
          <a:p>
            <a:pPr lvl="1"/>
            <a:r>
              <a:rPr lang="pt-PT" dirty="0" err="1"/>
              <a:t>Alcohol</a:t>
            </a:r>
            <a:r>
              <a:rPr lang="pt-PT" dirty="0"/>
              <a:t>.</a:t>
            </a:r>
          </a:p>
          <a:p>
            <a:pPr lvl="1"/>
            <a:r>
              <a:rPr lang="pt-PT" dirty="0" err="1"/>
              <a:t>Tobbaco</a:t>
            </a:r>
            <a:endParaRPr lang="pt-PT" dirty="0"/>
          </a:p>
          <a:p>
            <a:pPr lvl="1"/>
            <a:r>
              <a:rPr lang="pt-PT" dirty="0" err="1"/>
              <a:t>Environmental</a:t>
            </a:r>
            <a:r>
              <a:rPr lang="pt-PT" dirty="0"/>
              <a:t> </a:t>
            </a:r>
            <a:r>
              <a:rPr lang="pt-PT" dirty="0" err="1"/>
              <a:t>toxins</a:t>
            </a:r>
            <a:r>
              <a:rPr lang="pt-PT" dirty="0"/>
              <a:t> </a:t>
            </a:r>
            <a:r>
              <a:rPr lang="pt-PT" dirty="0" err="1"/>
              <a:t>accumulation</a:t>
            </a:r>
            <a:r>
              <a:rPr lang="pt-PT" dirty="0"/>
              <a:t>.</a:t>
            </a:r>
          </a:p>
          <a:p>
            <a:endParaRPr lang="pt-PT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352B5E4-25F0-A041-86E8-F8CCC8E2F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400809"/>
              </p:ext>
            </p:extLst>
          </p:nvPr>
        </p:nvGraphicFramePr>
        <p:xfrm>
          <a:off x="7854454" y="1015311"/>
          <a:ext cx="3654425" cy="545145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654425">
                  <a:extLst>
                    <a:ext uri="{9D8B030D-6E8A-4147-A177-3AD203B41FA5}">
                      <a16:colId xmlns:a16="http://schemas.microsoft.com/office/drawing/2014/main" val="2249054225"/>
                    </a:ext>
                  </a:extLst>
                </a:gridCol>
              </a:tblGrid>
              <a:tr h="357694">
                <a:tc>
                  <a:txBody>
                    <a:bodyPr/>
                    <a:lstStyle/>
                    <a:p>
                      <a:r>
                        <a:rPr lang="pt-PT" sz="1200" dirty="0">
                          <a:effectLst/>
                        </a:rPr>
                        <a:t>Hormonal </a:t>
                      </a:r>
                      <a:r>
                        <a:rPr lang="pt-PT" sz="1200" dirty="0" err="1">
                          <a:effectLst/>
                        </a:rPr>
                        <a:t>and</a:t>
                      </a:r>
                      <a:r>
                        <a:rPr lang="pt-PT" sz="1200" dirty="0">
                          <a:effectLst/>
                        </a:rPr>
                        <a:t> </a:t>
                      </a:r>
                      <a:r>
                        <a:rPr lang="pt-PT" sz="1200" dirty="0" err="1">
                          <a:effectLst/>
                        </a:rPr>
                        <a:t>metabolic</a:t>
                      </a:r>
                      <a:r>
                        <a:rPr lang="pt-PT" sz="1200" dirty="0">
                          <a:effectLst/>
                        </a:rPr>
                        <a:t> </a:t>
                      </a:r>
                      <a:r>
                        <a:rPr lang="pt-PT" sz="1200" dirty="0" err="1">
                          <a:effectLst/>
                        </a:rPr>
                        <a:t>changes</a:t>
                      </a:r>
                      <a:r>
                        <a:rPr lang="pt-PT" sz="1200" dirty="0">
                          <a:effectLst/>
                        </a:rPr>
                        <a:t>, for </a:t>
                      </a:r>
                      <a:r>
                        <a:rPr lang="pt-PT" sz="1200" dirty="0" err="1">
                          <a:effectLst/>
                        </a:rPr>
                        <a:t>example</a:t>
                      </a:r>
                      <a:r>
                        <a:rPr lang="pt-PT" sz="1200" dirty="0">
                          <a:effectLst/>
                        </a:rPr>
                        <a:t>, </a:t>
                      </a:r>
                      <a:r>
                        <a:rPr lang="pt-PT" sz="1200" dirty="0" err="1">
                          <a:effectLst/>
                        </a:rPr>
                        <a:t>decreased</a:t>
                      </a:r>
                      <a:r>
                        <a:rPr lang="pt-PT" sz="1200" dirty="0">
                          <a:effectLst/>
                        </a:rPr>
                        <a:t> 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9399398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r>
                        <a:rPr lang="pt-PT" sz="1200" dirty="0">
                          <a:effectLst/>
                        </a:rPr>
                        <a:t>Testicular </a:t>
                      </a:r>
                      <a:r>
                        <a:rPr lang="pt-PT" sz="1200" dirty="0" err="1">
                          <a:effectLst/>
                        </a:rPr>
                        <a:t>changes</a:t>
                      </a:r>
                      <a:r>
                        <a:rPr lang="pt-PT" sz="1200" dirty="0">
                          <a:effectLst/>
                        </a:rPr>
                        <a:t>, </a:t>
                      </a:r>
                      <a:r>
                        <a:rPr lang="pt-PT" sz="1200" dirty="0" err="1">
                          <a:effectLst/>
                        </a:rPr>
                        <a:t>decreased</a:t>
                      </a:r>
                      <a:r>
                        <a:rPr lang="pt-PT" sz="1200" dirty="0">
                          <a:effectLst/>
                        </a:rPr>
                        <a:t> testicular volume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83817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r>
                        <a:rPr lang="pt-PT" sz="1200">
                          <a:effectLst/>
                        </a:rPr>
                        <a:t>Body weight increase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6962550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r>
                        <a:rPr lang="pt-PT" sz="1200">
                          <a:effectLst/>
                        </a:rPr>
                        <a:t>Decreased physical activity and lean muscle mass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7268845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r>
                        <a:rPr lang="pt-PT" sz="1200">
                          <a:effectLst/>
                        </a:rPr>
                        <a:t>Decreased bulk and strength of pelvic floor muscles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719229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r>
                        <a:rPr lang="pt-PT" sz="1200">
                          <a:effectLst/>
                        </a:rPr>
                        <a:t>Systemic disease (e.g., CVD, hypertension, malignancies)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3137324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r>
                        <a:rPr lang="pt-PT" sz="1200">
                          <a:effectLst/>
                        </a:rPr>
                        <a:t>Urogenital disease (including infections, prostatic disease, varicocele)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1151190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r>
                        <a:rPr lang="pt-PT" sz="1200" dirty="0" err="1">
                          <a:effectLst/>
                        </a:rPr>
                        <a:t>Therapy</a:t>
                      </a:r>
                      <a:r>
                        <a:rPr lang="pt-PT" sz="1200" dirty="0">
                          <a:effectLst/>
                        </a:rPr>
                        <a:t> (for </a:t>
                      </a:r>
                      <a:r>
                        <a:rPr lang="pt-PT" sz="1200" dirty="0" err="1">
                          <a:effectLst/>
                        </a:rPr>
                        <a:t>prostatic</a:t>
                      </a:r>
                      <a:r>
                        <a:rPr lang="pt-PT" sz="1200" dirty="0">
                          <a:effectLst/>
                        </a:rPr>
                        <a:t> </a:t>
                      </a:r>
                      <a:r>
                        <a:rPr lang="pt-PT" sz="1200" dirty="0" err="1">
                          <a:effectLst/>
                        </a:rPr>
                        <a:t>disease</a:t>
                      </a:r>
                      <a:r>
                        <a:rPr lang="pt-PT" sz="1200" dirty="0">
                          <a:effectLst/>
                        </a:rPr>
                        <a:t>, </a:t>
                      </a:r>
                      <a:r>
                        <a:rPr lang="pt-PT" sz="1200" dirty="0" err="1">
                          <a:effectLst/>
                        </a:rPr>
                        <a:t>hypertension</a:t>
                      </a:r>
                      <a:r>
                        <a:rPr lang="pt-PT" sz="1200" dirty="0">
                          <a:effectLst/>
                        </a:rPr>
                        <a:t>, </a:t>
                      </a:r>
                      <a:r>
                        <a:rPr lang="pt-PT" sz="1200" dirty="0" err="1">
                          <a:effectLst/>
                        </a:rPr>
                        <a:t>hypogonadism</a:t>
                      </a:r>
                      <a:r>
                        <a:rPr lang="pt-PT" sz="1200" dirty="0">
                          <a:effectLst/>
                        </a:rPr>
                        <a:t>, </a:t>
                      </a:r>
                      <a:r>
                        <a:rPr lang="pt-PT" sz="1200" dirty="0" err="1">
                          <a:effectLst/>
                        </a:rPr>
                        <a:t>malignancy</a:t>
                      </a:r>
                      <a:r>
                        <a:rPr lang="pt-PT" sz="1200" dirty="0">
                          <a:effectLst/>
                        </a:rPr>
                        <a:t>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9922788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r>
                        <a:rPr lang="pt-PT" sz="1200">
                          <a:effectLst/>
                        </a:rPr>
                        <a:t>Erectile and ejaculatory dysfunction, decreased libido, and coital frequency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0852173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r>
                        <a:rPr lang="pt-PT" sz="1200">
                          <a:effectLst/>
                        </a:rPr>
                        <a:t>Cumulative effects of lifelong exposures to toxins and pollutants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848943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r>
                        <a:rPr lang="pt-PT" sz="1200">
                          <a:effectLst/>
                        </a:rPr>
                        <a:t>Excessive generation of reactive oxygen species (DNA damage)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7032148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r>
                        <a:rPr lang="pt-PT" sz="1200">
                          <a:effectLst/>
                        </a:rPr>
                        <a:t>Genetic changes (e.g., mutations, aneuploidy)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774504"/>
                  </a:ext>
                </a:extLst>
              </a:tr>
              <a:tr h="562090">
                <a:tc>
                  <a:txBody>
                    <a:bodyPr/>
                    <a:lstStyle/>
                    <a:p>
                      <a:r>
                        <a:rPr lang="pt-PT" sz="1200" dirty="0" err="1">
                          <a:effectLst/>
                        </a:rPr>
                        <a:t>Epigenetic</a:t>
                      </a:r>
                      <a:r>
                        <a:rPr lang="pt-PT" sz="1200" dirty="0">
                          <a:effectLst/>
                        </a:rPr>
                        <a:t> </a:t>
                      </a:r>
                      <a:r>
                        <a:rPr lang="pt-PT" sz="1200" dirty="0" err="1">
                          <a:effectLst/>
                        </a:rPr>
                        <a:t>changes</a:t>
                      </a:r>
                      <a:r>
                        <a:rPr lang="pt-PT" sz="1200" dirty="0">
                          <a:effectLst/>
                        </a:rPr>
                        <a:t> (DNA </a:t>
                      </a:r>
                      <a:r>
                        <a:rPr lang="pt-PT" sz="1200" dirty="0" err="1">
                          <a:effectLst/>
                        </a:rPr>
                        <a:t>methylation</a:t>
                      </a:r>
                      <a:r>
                        <a:rPr lang="pt-PT" sz="1200" dirty="0">
                          <a:effectLst/>
                        </a:rPr>
                        <a:t>, </a:t>
                      </a:r>
                      <a:r>
                        <a:rPr lang="pt-PT" sz="1200" dirty="0" err="1">
                          <a:effectLst/>
                        </a:rPr>
                        <a:t>histone</a:t>
                      </a:r>
                      <a:r>
                        <a:rPr lang="pt-PT" sz="1200" dirty="0">
                          <a:effectLst/>
                        </a:rPr>
                        <a:t> </a:t>
                      </a:r>
                      <a:r>
                        <a:rPr lang="pt-PT" sz="1200" dirty="0" err="1">
                          <a:effectLst/>
                        </a:rPr>
                        <a:t>modifications</a:t>
                      </a:r>
                      <a:r>
                        <a:rPr lang="pt-PT" sz="1200" dirty="0">
                          <a:effectLst/>
                        </a:rPr>
                        <a:t>, </a:t>
                      </a:r>
                      <a:r>
                        <a:rPr lang="pt-PT" sz="1200" dirty="0" err="1">
                          <a:effectLst/>
                        </a:rPr>
                        <a:t>and</a:t>
                      </a:r>
                      <a:r>
                        <a:rPr lang="pt-PT" sz="1200" dirty="0">
                          <a:effectLst/>
                        </a:rPr>
                        <a:t> </a:t>
                      </a:r>
                      <a:r>
                        <a:rPr lang="pt-PT" sz="1200" dirty="0" err="1">
                          <a:effectLst/>
                        </a:rPr>
                        <a:t>miRNA</a:t>
                      </a:r>
                      <a:r>
                        <a:rPr lang="pt-PT" sz="1200" dirty="0">
                          <a:effectLst/>
                        </a:rPr>
                        <a:t> </a:t>
                      </a:r>
                      <a:r>
                        <a:rPr lang="pt-PT" sz="1200" dirty="0" err="1">
                          <a:effectLst/>
                        </a:rPr>
                        <a:t>expression</a:t>
                      </a:r>
                      <a:r>
                        <a:rPr lang="pt-PT" sz="1200" dirty="0">
                          <a:effectLst/>
                        </a:rPr>
                        <a:t>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501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534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Senescence</a:t>
            </a:r>
            <a:endParaRPr lang="pt-PT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1BC990-00FC-764B-9428-A9381A0F9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350" y="2440744"/>
            <a:ext cx="4718050" cy="29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8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1579" y="4328416"/>
            <a:ext cx="9603275" cy="2767405"/>
          </a:xfrm>
        </p:spPr>
        <p:txBody>
          <a:bodyPr>
            <a:normAutofit/>
          </a:bodyPr>
          <a:lstStyle/>
          <a:p>
            <a:pPr algn="just"/>
            <a:r>
              <a:rPr lang="pt-PT" sz="2000" cap="none" dirty="0"/>
              <a:t>“A </a:t>
            </a:r>
            <a:r>
              <a:rPr lang="pt-PT" sz="2000" cap="none" dirty="0" err="1"/>
              <a:t>disease</a:t>
            </a:r>
            <a:r>
              <a:rPr lang="pt-PT" sz="2000" cap="none" dirty="0"/>
              <a:t> </a:t>
            </a:r>
            <a:r>
              <a:rPr lang="pt-PT" sz="2000" cap="none" dirty="0" err="1"/>
              <a:t>of</a:t>
            </a:r>
            <a:r>
              <a:rPr lang="pt-PT" sz="2000" cap="none" dirty="0"/>
              <a:t> </a:t>
            </a:r>
            <a:r>
              <a:rPr lang="pt-PT" sz="2000" cap="none" dirty="0" err="1"/>
              <a:t>the</a:t>
            </a:r>
            <a:r>
              <a:rPr lang="pt-PT" sz="2000" cap="none" dirty="0"/>
              <a:t> </a:t>
            </a:r>
            <a:r>
              <a:rPr lang="pt-PT" sz="2000" cap="none" dirty="0" err="1"/>
              <a:t>reproductive</a:t>
            </a:r>
            <a:r>
              <a:rPr lang="pt-PT" sz="2000" cap="none" dirty="0"/>
              <a:t> </a:t>
            </a:r>
            <a:r>
              <a:rPr lang="pt-PT" sz="2000" cap="none" dirty="0" err="1"/>
              <a:t>system</a:t>
            </a:r>
            <a:r>
              <a:rPr lang="pt-PT" sz="2000" cap="none" dirty="0"/>
              <a:t> </a:t>
            </a:r>
            <a:r>
              <a:rPr lang="pt-PT" sz="2000" cap="none" dirty="0" err="1"/>
              <a:t>defined</a:t>
            </a:r>
            <a:r>
              <a:rPr lang="pt-PT" sz="2000" cap="none" dirty="0"/>
              <a:t> </a:t>
            </a:r>
            <a:r>
              <a:rPr lang="pt-PT" sz="2000" cap="none" dirty="0" err="1"/>
              <a:t>by</a:t>
            </a:r>
            <a:r>
              <a:rPr lang="pt-PT" sz="2000" cap="none" dirty="0"/>
              <a:t> </a:t>
            </a:r>
            <a:r>
              <a:rPr lang="pt-PT" sz="2000" cap="none" dirty="0" err="1"/>
              <a:t>the</a:t>
            </a:r>
            <a:r>
              <a:rPr lang="pt-PT" sz="2000" cap="none" dirty="0"/>
              <a:t> </a:t>
            </a:r>
            <a:r>
              <a:rPr lang="pt-PT" sz="2000" cap="none" dirty="0" err="1"/>
              <a:t>failure</a:t>
            </a:r>
            <a:r>
              <a:rPr lang="pt-PT" sz="2000" cap="none" dirty="0"/>
              <a:t> to </a:t>
            </a:r>
            <a:r>
              <a:rPr lang="pt-PT" sz="2000" cap="none" dirty="0" err="1"/>
              <a:t>achieve</a:t>
            </a:r>
            <a:r>
              <a:rPr lang="pt-PT" sz="2000" cap="none" dirty="0"/>
              <a:t> a </a:t>
            </a:r>
            <a:r>
              <a:rPr lang="pt-PT" sz="2000" cap="none" dirty="0" err="1"/>
              <a:t>clinical</a:t>
            </a:r>
            <a:r>
              <a:rPr lang="pt-PT" sz="2000" cap="none" dirty="0"/>
              <a:t> </a:t>
            </a:r>
            <a:r>
              <a:rPr lang="pt-PT" sz="2000" cap="none" dirty="0" err="1"/>
              <a:t>pregnancy</a:t>
            </a:r>
            <a:r>
              <a:rPr lang="pt-PT" sz="2000" cap="none" dirty="0"/>
              <a:t> </a:t>
            </a:r>
            <a:r>
              <a:rPr lang="pt-PT" sz="2000" cap="none" dirty="0" err="1"/>
              <a:t>after</a:t>
            </a:r>
            <a:r>
              <a:rPr lang="pt-PT" sz="2000" cap="none" dirty="0"/>
              <a:t> 12 </a:t>
            </a:r>
            <a:r>
              <a:rPr lang="pt-PT" sz="2000" cap="none" dirty="0" err="1"/>
              <a:t>months</a:t>
            </a:r>
            <a:r>
              <a:rPr lang="pt-PT" sz="2000" cap="none" dirty="0"/>
              <a:t> </a:t>
            </a:r>
            <a:r>
              <a:rPr lang="pt-PT" sz="2000" cap="none" dirty="0" err="1"/>
              <a:t>or</a:t>
            </a:r>
            <a:r>
              <a:rPr lang="pt-PT" sz="2000" cap="none" dirty="0"/>
              <a:t> more </a:t>
            </a:r>
            <a:r>
              <a:rPr lang="pt-PT" sz="2000" cap="none" dirty="0" err="1"/>
              <a:t>of</a:t>
            </a:r>
            <a:r>
              <a:rPr lang="pt-PT" sz="2000" cap="none" dirty="0"/>
              <a:t> regular </a:t>
            </a:r>
            <a:r>
              <a:rPr lang="pt-PT" sz="2000" cap="none" dirty="0" err="1"/>
              <a:t>unprotected</a:t>
            </a:r>
            <a:r>
              <a:rPr lang="pt-PT" sz="2000" cap="none" dirty="0"/>
              <a:t> sexual </a:t>
            </a:r>
            <a:r>
              <a:rPr lang="pt-PT" sz="2000" cap="none" dirty="0" err="1"/>
              <a:t>intercourse</a:t>
            </a:r>
            <a:r>
              <a:rPr lang="pt-PT" sz="2000" cap="none" dirty="0"/>
              <a:t>.”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6354" y="2189385"/>
            <a:ext cx="4508500" cy="18034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A1EC268-0484-3140-B7C6-C791F3C78D03}"/>
              </a:ext>
            </a:extLst>
          </p:cNvPr>
          <p:cNvSpPr txBox="1">
            <a:spLocks/>
          </p:cNvSpPr>
          <p:nvPr/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Infertility - </a:t>
            </a:r>
            <a:r>
              <a:rPr lang="pt-PT" dirty="0" err="1"/>
              <a:t>definition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79495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 - </a:t>
            </a:r>
            <a:r>
              <a:rPr lang="pt-PT" dirty="0" err="1"/>
              <a:t>senescence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" y="2015732"/>
            <a:ext cx="10546081" cy="3450613"/>
          </a:xfrm>
        </p:spPr>
        <p:txBody>
          <a:bodyPr>
            <a:normAutofit lnSpcReduction="10000"/>
          </a:bodyPr>
          <a:lstStyle/>
          <a:p>
            <a:r>
              <a:rPr lang="pt-PT" dirty="0"/>
              <a:t>Decline in </a:t>
            </a:r>
            <a:r>
              <a:rPr lang="pt-PT" dirty="0" err="1"/>
              <a:t>structural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functional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parameters</a:t>
            </a:r>
            <a:r>
              <a:rPr lang="pt-PT" dirty="0"/>
              <a:t>: </a:t>
            </a:r>
          </a:p>
          <a:p>
            <a:pPr lvl="1"/>
            <a:r>
              <a:rPr lang="pt-PT" dirty="0"/>
              <a:t>↓ nº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Leydig</a:t>
            </a:r>
            <a:r>
              <a:rPr lang="pt-PT" dirty="0"/>
              <a:t> </a:t>
            </a:r>
            <a:r>
              <a:rPr lang="pt-PT" dirty="0" err="1"/>
              <a:t>cells</a:t>
            </a:r>
            <a:r>
              <a:rPr lang="pt-PT" dirty="0"/>
              <a:t>, </a:t>
            </a:r>
            <a:r>
              <a:rPr lang="pt-PT" dirty="0" err="1"/>
              <a:t>Sertoli</a:t>
            </a:r>
            <a:r>
              <a:rPr lang="pt-PT" dirty="0"/>
              <a:t> </a:t>
            </a:r>
            <a:r>
              <a:rPr lang="pt-PT" dirty="0" err="1"/>
              <a:t>cells</a:t>
            </a:r>
            <a:r>
              <a:rPr lang="pt-PT" dirty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germ</a:t>
            </a:r>
            <a:r>
              <a:rPr lang="pt-PT" dirty="0"/>
              <a:t> </a:t>
            </a:r>
            <a:r>
              <a:rPr lang="pt-PT" dirty="0" err="1"/>
              <a:t>cells</a:t>
            </a:r>
            <a:r>
              <a:rPr lang="pt-PT" dirty="0"/>
              <a:t> </a:t>
            </a:r>
            <a:r>
              <a:rPr lang="pt-PT" dirty="0" err="1"/>
              <a:t>decreases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age. </a:t>
            </a:r>
          </a:p>
          <a:p>
            <a:pPr lvl="1"/>
            <a:r>
              <a:rPr lang="pt-PT" dirty="0"/>
              <a:t>↓ in </a:t>
            </a:r>
            <a:r>
              <a:rPr lang="pt-PT" dirty="0" err="1"/>
              <a:t>semen</a:t>
            </a:r>
            <a:r>
              <a:rPr lang="pt-PT" dirty="0"/>
              <a:t> volume,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motility</a:t>
            </a:r>
            <a:r>
              <a:rPr lang="pt-PT" dirty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morphology</a:t>
            </a:r>
            <a:r>
              <a:rPr lang="pt-PT" dirty="0"/>
              <a:t> as </a:t>
            </a:r>
            <a:r>
              <a:rPr lang="pt-PT" dirty="0" err="1"/>
              <a:t>men</a:t>
            </a:r>
            <a:r>
              <a:rPr lang="pt-PT" dirty="0"/>
              <a:t> </a:t>
            </a:r>
            <a:r>
              <a:rPr lang="pt-PT" dirty="0" err="1"/>
              <a:t>get</a:t>
            </a:r>
            <a:r>
              <a:rPr lang="pt-PT" dirty="0"/>
              <a:t> </a:t>
            </a:r>
            <a:r>
              <a:rPr lang="pt-PT" dirty="0" err="1"/>
              <a:t>older</a:t>
            </a:r>
            <a:r>
              <a:rPr lang="pt-PT" dirty="0"/>
              <a:t>. </a:t>
            </a:r>
          </a:p>
          <a:p>
            <a:r>
              <a:rPr lang="pt-PT" dirty="0" err="1"/>
              <a:t>Increased</a:t>
            </a:r>
            <a:r>
              <a:rPr lang="pt-PT" dirty="0"/>
              <a:t> </a:t>
            </a:r>
            <a:r>
              <a:rPr lang="pt-PT" dirty="0" err="1"/>
              <a:t>risk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miscarriage</a:t>
            </a:r>
            <a:r>
              <a:rPr lang="pt-PT" dirty="0"/>
              <a:t>.</a:t>
            </a:r>
          </a:p>
          <a:p>
            <a:r>
              <a:rPr lang="pt-PT" dirty="0" err="1"/>
              <a:t>Longer</a:t>
            </a:r>
            <a:r>
              <a:rPr lang="pt-PT" dirty="0"/>
              <a:t> time to </a:t>
            </a:r>
            <a:r>
              <a:rPr lang="pt-PT" dirty="0" err="1"/>
              <a:t>pregnancy</a:t>
            </a:r>
            <a:r>
              <a:rPr lang="pt-PT" dirty="0"/>
              <a:t>.</a:t>
            </a:r>
          </a:p>
          <a:p>
            <a:r>
              <a:rPr lang="pt-PT" dirty="0" err="1"/>
              <a:t>Increased</a:t>
            </a:r>
            <a:r>
              <a:rPr lang="pt-PT" dirty="0"/>
              <a:t> </a:t>
            </a:r>
            <a:r>
              <a:rPr lang="pt-PT" dirty="0" err="1"/>
              <a:t>risk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genetic</a:t>
            </a:r>
            <a:r>
              <a:rPr lang="pt-PT" dirty="0"/>
              <a:t> </a:t>
            </a:r>
            <a:r>
              <a:rPr lang="pt-PT" dirty="0" err="1"/>
              <a:t>abnormalities</a:t>
            </a:r>
            <a:r>
              <a:rPr lang="pt-PT" dirty="0"/>
              <a:t>, </a:t>
            </a:r>
            <a:r>
              <a:rPr lang="pt-PT" dirty="0" err="1"/>
              <a:t>pediatric</a:t>
            </a:r>
            <a:r>
              <a:rPr lang="pt-PT" dirty="0"/>
              <a:t> </a:t>
            </a:r>
            <a:r>
              <a:rPr lang="pt-PT" dirty="0" err="1"/>
              <a:t>cancer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neuropsychiatric</a:t>
            </a:r>
            <a:r>
              <a:rPr lang="pt-PT" dirty="0"/>
              <a:t> </a:t>
            </a:r>
            <a:r>
              <a:rPr lang="pt-PT" dirty="0" err="1"/>
              <a:t>disorders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offspring</a:t>
            </a:r>
            <a:r>
              <a:rPr lang="pt-PT" dirty="0"/>
              <a:t>.</a:t>
            </a:r>
          </a:p>
          <a:p>
            <a:r>
              <a:rPr lang="pt-PT" dirty="0" err="1"/>
              <a:t>Correlation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infant</a:t>
            </a:r>
            <a:r>
              <a:rPr lang="pt-PT" dirty="0"/>
              <a:t> </a:t>
            </a:r>
            <a:r>
              <a:rPr lang="pt-PT" dirty="0" err="1"/>
              <a:t>mortality</a:t>
            </a:r>
            <a:r>
              <a:rPr lang="pt-P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0602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5732"/>
            <a:ext cx="5798821" cy="4042167"/>
          </a:xfrm>
        </p:spPr>
        <p:txBody>
          <a:bodyPr>
            <a:normAutofit/>
          </a:bodyPr>
          <a:lstStyle/>
          <a:p>
            <a:r>
              <a:rPr lang="pt-PT" dirty="0" err="1"/>
              <a:t>Evaluation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4.822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analyses</a:t>
            </a:r>
            <a:r>
              <a:rPr lang="pt-PT" dirty="0"/>
              <a:t> (</a:t>
            </a:r>
            <a:r>
              <a:rPr lang="pt-PT" dirty="0" err="1"/>
              <a:t>ejaculate</a:t>
            </a:r>
            <a:r>
              <a:rPr lang="pt-PT" dirty="0"/>
              <a:t> volume,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concentration</a:t>
            </a:r>
            <a:r>
              <a:rPr lang="pt-PT" dirty="0"/>
              <a:t>, </a:t>
            </a:r>
            <a:r>
              <a:rPr lang="pt-PT" dirty="0" err="1"/>
              <a:t>motility</a:t>
            </a:r>
            <a:r>
              <a:rPr lang="pt-PT" dirty="0"/>
              <a:t>, </a:t>
            </a:r>
            <a:r>
              <a:rPr lang="pt-PT" dirty="0" err="1"/>
              <a:t>morphology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motion</a:t>
            </a:r>
            <a:r>
              <a:rPr lang="pt-PT" dirty="0"/>
              <a:t> </a:t>
            </a:r>
            <a:r>
              <a:rPr lang="pt-PT" dirty="0" err="1"/>
              <a:t>parameters</a:t>
            </a:r>
            <a:r>
              <a:rPr lang="pt-PT" dirty="0"/>
              <a:t>) </a:t>
            </a:r>
            <a:r>
              <a:rPr lang="pt-PT" dirty="0" err="1"/>
              <a:t>and</a:t>
            </a:r>
            <a:r>
              <a:rPr lang="pt-PT" dirty="0"/>
              <a:t> 259 FISH.</a:t>
            </a:r>
          </a:p>
          <a:p>
            <a:r>
              <a:rPr lang="pt-PT" dirty="0" err="1"/>
              <a:t>Results</a:t>
            </a:r>
            <a:r>
              <a:rPr lang="pt-PT" dirty="0"/>
              <a:t>:</a:t>
            </a:r>
          </a:p>
          <a:p>
            <a:pPr lvl="1"/>
            <a:r>
              <a:rPr lang="pt-PT" dirty="0" err="1"/>
              <a:t>Sperm</a:t>
            </a:r>
            <a:r>
              <a:rPr lang="pt-PT" dirty="0"/>
              <a:t> [ ] ↓ &gt; 40 </a:t>
            </a:r>
            <a:r>
              <a:rPr lang="pt-PT" dirty="0" err="1"/>
              <a:t>yo</a:t>
            </a:r>
            <a:r>
              <a:rPr lang="pt-PT" dirty="0"/>
              <a:t> (p &lt; 0.001)</a:t>
            </a:r>
          </a:p>
          <a:p>
            <a:pPr lvl="1"/>
            <a:r>
              <a:rPr lang="pt-PT" dirty="0" err="1"/>
              <a:t>Ejaculate</a:t>
            </a:r>
            <a:r>
              <a:rPr lang="pt-PT" dirty="0"/>
              <a:t> volume ↓ &gt; 45 </a:t>
            </a:r>
            <a:r>
              <a:rPr lang="pt-PT" dirty="0" err="1"/>
              <a:t>yo</a:t>
            </a:r>
            <a:r>
              <a:rPr lang="pt-PT" dirty="0"/>
              <a:t> (p &lt; 0.001)</a:t>
            </a:r>
          </a:p>
          <a:p>
            <a:pPr lvl="1"/>
            <a:r>
              <a:rPr lang="pt-PT" dirty="0"/>
              <a:t>Total nº </a:t>
            </a:r>
            <a:r>
              <a:rPr lang="pt-PT" dirty="0" err="1"/>
              <a:t>sperm</a:t>
            </a:r>
            <a:r>
              <a:rPr lang="pt-PT" dirty="0"/>
              <a:t> ↓ &gt; 34 </a:t>
            </a:r>
            <a:r>
              <a:rPr lang="pt-PT" dirty="0" err="1"/>
              <a:t>yo</a:t>
            </a:r>
            <a:r>
              <a:rPr lang="pt-PT" dirty="0"/>
              <a:t> (p &lt; 0.001)</a:t>
            </a:r>
          </a:p>
          <a:p>
            <a:pPr lvl="1"/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motility</a:t>
            </a:r>
            <a:r>
              <a:rPr lang="pt-PT" dirty="0"/>
              <a:t> ↓ &gt; 43 </a:t>
            </a:r>
            <a:r>
              <a:rPr lang="pt-PT" dirty="0" err="1"/>
              <a:t>yo</a:t>
            </a:r>
            <a:r>
              <a:rPr lang="pt-PT" dirty="0"/>
              <a:t> (p &lt; 0.001)</a:t>
            </a:r>
          </a:p>
          <a:p>
            <a:pPr lvl="1"/>
            <a:r>
              <a:rPr lang="pt-PT" dirty="0" err="1"/>
              <a:t>Head</a:t>
            </a:r>
            <a:r>
              <a:rPr lang="pt-PT" dirty="0"/>
              <a:t> </a:t>
            </a:r>
            <a:r>
              <a:rPr lang="pt-PT" dirty="0" err="1"/>
              <a:t>membrane</a:t>
            </a:r>
            <a:r>
              <a:rPr lang="pt-PT" dirty="0"/>
              <a:t> </a:t>
            </a:r>
            <a:r>
              <a:rPr lang="pt-PT" dirty="0" err="1"/>
              <a:t>viability</a:t>
            </a:r>
            <a:r>
              <a:rPr lang="pt-PT" dirty="0"/>
              <a:t> ↓ &gt; 45 </a:t>
            </a:r>
            <a:r>
              <a:rPr lang="pt-PT" dirty="0" err="1"/>
              <a:t>yo</a:t>
            </a:r>
            <a:r>
              <a:rPr lang="pt-PT" dirty="0"/>
              <a:t> (p &lt; 0.001)</a:t>
            </a:r>
          </a:p>
          <a:p>
            <a:pPr lvl="1"/>
            <a:r>
              <a:rPr lang="pt-PT" dirty="0" err="1"/>
              <a:t>Head</a:t>
            </a:r>
            <a:r>
              <a:rPr lang="pt-PT" dirty="0"/>
              <a:t> </a:t>
            </a:r>
            <a:r>
              <a:rPr lang="pt-PT" dirty="0" err="1"/>
              <a:t>width</a:t>
            </a:r>
            <a:r>
              <a:rPr lang="pt-PT" dirty="0"/>
              <a:t>/</a:t>
            </a:r>
            <a:r>
              <a:rPr lang="pt-PT" dirty="0" err="1"/>
              <a:t>length</a:t>
            </a:r>
            <a:r>
              <a:rPr lang="pt-PT" dirty="0"/>
              <a:t> ratio ↓ &gt; 41 </a:t>
            </a:r>
            <a:r>
              <a:rPr lang="pt-PT" dirty="0" err="1"/>
              <a:t>yo</a:t>
            </a:r>
            <a:r>
              <a:rPr lang="pt-PT" dirty="0"/>
              <a:t> (p &lt; 0.001)</a:t>
            </a:r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CA3C5CD-3BFA-EC4E-AC84-0DFFC82E5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420" y="2015732"/>
            <a:ext cx="5552440" cy="14821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019C7C2-9065-9142-B762-C6B52C0F0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874" y="3907856"/>
            <a:ext cx="4538980" cy="21500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5810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5732"/>
            <a:ext cx="6460490" cy="4598428"/>
          </a:xfrm>
        </p:spPr>
        <p:txBody>
          <a:bodyPr>
            <a:normAutofit/>
          </a:bodyPr>
          <a:lstStyle/>
          <a:p>
            <a:r>
              <a:rPr lang="pt-PT" dirty="0" err="1"/>
              <a:t>Evaluation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11.706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analyses</a:t>
            </a:r>
            <a:r>
              <a:rPr lang="pt-PT" dirty="0"/>
              <a:t> (</a:t>
            </a:r>
            <a:r>
              <a:rPr lang="pt-PT" dirty="0" err="1"/>
              <a:t>ejaculate</a:t>
            </a:r>
            <a:r>
              <a:rPr lang="pt-PT" dirty="0"/>
              <a:t> volume,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concentration</a:t>
            </a:r>
            <a:r>
              <a:rPr lang="pt-PT" dirty="0"/>
              <a:t>, </a:t>
            </a:r>
            <a:r>
              <a:rPr lang="pt-PT" dirty="0" err="1"/>
              <a:t>motility</a:t>
            </a:r>
            <a:r>
              <a:rPr lang="pt-PT" dirty="0"/>
              <a:t>, </a:t>
            </a:r>
            <a:r>
              <a:rPr lang="pt-PT" dirty="0" err="1"/>
              <a:t>morphology</a:t>
            </a:r>
            <a:r>
              <a:rPr lang="pt-PT" dirty="0"/>
              <a:t> </a:t>
            </a:r>
            <a:r>
              <a:rPr lang="pt-PT" dirty="0" err="1"/>
              <a:t>vitality</a:t>
            </a:r>
            <a:r>
              <a:rPr lang="pt-PT" dirty="0"/>
              <a:t>, total </a:t>
            </a:r>
            <a:r>
              <a:rPr lang="pt-PT" dirty="0" err="1"/>
              <a:t>hypo-osmotic</a:t>
            </a:r>
            <a:r>
              <a:rPr lang="pt-PT" dirty="0"/>
              <a:t> </a:t>
            </a:r>
            <a:r>
              <a:rPr lang="pt-PT" dirty="0" err="1"/>
              <a:t>swelling</a:t>
            </a:r>
            <a:r>
              <a:rPr lang="pt-PT" dirty="0"/>
              <a:t> </a:t>
            </a:r>
            <a:r>
              <a:rPr lang="pt-PT" dirty="0" err="1"/>
              <a:t>test</a:t>
            </a:r>
            <a:r>
              <a:rPr lang="pt-PT" dirty="0"/>
              <a:t> (HOS), round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peroxidade</a:t>
            </a:r>
            <a:r>
              <a:rPr lang="pt-PT" dirty="0"/>
              <a:t>-positive </a:t>
            </a:r>
            <a:r>
              <a:rPr lang="pt-PT" dirty="0" err="1"/>
              <a:t>cell</a:t>
            </a:r>
            <a:r>
              <a:rPr lang="pt-PT" dirty="0"/>
              <a:t> </a:t>
            </a:r>
            <a:r>
              <a:rPr lang="pt-PT" dirty="0" err="1"/>
              <a:t>concentration</a:t>
            </a:r>
            <a:r>
              <a:rPr lang="pt-PT" dirty="0"/>
              <a:t>).</a:t>
            </a:r>
          </a:p>
          <a:p>
            <a:r>
              <a:rPr lang="pt-PT" dirty="0"/>
              <a:t>4 </a:t>
            </a:r>
            <a:r>
              <a:rPr lang="pt-PT" dirty="0" err="1"/>
              <a:t>groups</a:t>
            </a:r>
            <a:r>
              <a:rPr lang="pt-PT" dirty="0"/>
              <a:t>: I (18-29 </a:t>
            </a:r>
            <a:r>
              <a:rPr lang="pt-PT" dirty="0" err="1"/>
              <a:t>yo</a:t>
            </a:r>
            <a:r>
              <a:rPr lang="pt-PT" dirty="0"/>
              <a:t>), II (30-39 </a:t>
            </a:r>
            <a:r>
              <a:rPr lang="pt-PT" dirty="0" err="1"/>
              <a:t>yo</a:t>
            </a:r>
            <a:r>
              <a:rPr lang="pt-PT" dirty="0"/>
              <a:t>), III (40-49, IV (≥ 50 </a:t>
            </a:r>
            <a:r>
              <a:rPr lang="pt-PT" dirty="0" err="1"/>
              <a:t>yo</a:t>
            </a:r>
            <a:r>
              <a:rPr lang="pt-PT" dirty="0"/>
              <a:t>)</a:t>
            </a:r>
          </a:p>
          <a:p>
            <a:r>
              <a:rPr lang="pt-PT" dirty="0" err="1"/>
              <a:t>Results</a:t>
            </a:r>
            <a:r>
              <a:rPr lang="pt-PT" dirty="0"/>
              <a:t>:</a:t>
            </a:r>
          </a:p>
          <a:p>
            <a:pPr lvl="1"/>
            <a:r>
              <a:rPr lang="pt-PT" dirty="0" err="1"/>
              <a:t>Sperm</a:t>
            </a:r>
            <a:r>
              <a:rPr lang="pt-PT" dirty="0"/>
              <a:t> volume, </a:t>
            </a:r>
            <a:r>
              <a:rPr lang="pt-PT" dirty="0" err="1"/>
              <a:t>count</a:t>
            </a:r>
            <a:r>
              <a:rPr lang="pt-PT" dirty="0"/>
              <a:t>, </a:t>
            </a:r>
            <a:r>
              <a:rPr lang="pt-PT" dirty="0" err="1"/>
              <a:t>motility</a:t>
            </a:r>
            <a:r>
              <a:rPr lang="pt-PT" dirty="0"/>
              <a:t>, </a:t>
            </a:r>
            <a:r>
              <a:rPr lang="pt-PT" dirty="0" err="1"/>
              <a:t>vitality</a:t>
            </a:r>
            <a:r>
              <a:rPr lang="pt-PT" dirty="0"/>
              <a:t>, round </a:t>
            </a:r>
            <a:r>
              <a:rPr lang="pt-PT" dirty="0" err="1"/>
              <a:t>cells</a:t>
            </a:r>
            <a:r>
              <a:rPr lang="pt-PT" dirty="0"/>
              <a:t>, HOS </a:t>
            </a:r>
            <a:r>
              <a:rPr lang="pt-PT" dirty="0" err="1"/>
              <a:t>test</a:t>
            </a:r>
            <a:r>
              <a:rPr lang="pt-PT" dirty="0"/>
              <a:t>, </a:t>
            </a:r>
            <a:r>
              <a:rPr lang="pt-PT" dirty="0" err="1"/>
              <a:t>negatively</a:t>
            </a:r>
            <a:r>
              <a:rPr lang="pt-PT" dirty="0"/>
              <a:t> </a:t>
            </a:r>
            <a:r>
              <a:rPr lang="pt-PT" dirty="0" err="1"/>
              <a:t>correlated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age (p &lt; 0.05);</a:t>
            </a:r>
          </a:p>
          <a:p>
            <a:pPr lvl="1"/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concentration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peroxidade</a:t>
            </a:r>
            <a:r>
              <a:rPr lang="pt-PT" dirty="0"/>
              <a:t>-positive </a:t>
            </a:r>
            <a:r>
              <a:rPr lang="pt-PT" dirty="0" err="1"/>
              <a:t>cells</a:t>
            </a:r>
            <a:r>
              <a:rPr lang="pt-PT" dirty="0"/>
              <a:t>, </a:t>
            </a:r>
            <a:r>
              <a:rPr lang="pt-PT" dirty="0" err="1"/>
              <a:t>positively</a:t>
            </a:r>
            <a:r>
              <a:rPr lang="pt-PT" dirty="0"/>
              <a:t> </a:t>
            </a:r>
            <a:r>
              <a:rPr lang="pt-PT" dirty="0" err="1"/>
              <a:t>correlated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age (p &lt; 0.05);</a:t>
            </a:r>
          </a:p>
          <a:p>
            <a:pPr lvl="1"/>
            <a:endParaRPr lang="pt-PT" dirty="0"/>
          </a:p>
          <a:p>
            <a:pPr lvl="1"/>
            <a:endParaRPr lang="pt-PT" dirty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95D42B-2839-294E-9D70-85FD8C72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090" y="1929067"/>
            <a:ext cx="4542790" cy="17639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31586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5732"/>
            <a:ext cx="6460490" cy="3744988"/>
          </a:xfrm>
        </p:spPr>
        <p:txBody>
          <a:bodyPr>
            <a:normAutofit/>
          </a:bodyPr>
          <a:lstStyle/>
          <a:p>
            <a:r>
              <a:rPr lang="pt-PT" dirty="0" err="1"/>
              <a:t>Results</a:t>
            </a:r>
            <a:r>
              <a:rPr lang="pt-PT" dirty="0"/>
              <a:t> (</a:t>
            </a:r>
            <a:r>
              <a:rPr lang="pt-PT" dirty="0" err="1"/>
              <a:t>cont</a:t>
            </a:r>
            <a:r>
              <a:rPr lang="pt-PT" dirty="0"/>
              <a:t>.):</a:t>
            </a:r>
          </a:p>
          <a:p>
            <a:pPr lvl="1"/>
            <a:r>
              <a:rPr lang="pt-PT" dirty="0" err="1"/>
              <a:t>Breach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group</a:t>
            </a:r>
            <a:r>
              <a:rPr lang="pt-PT" dirty="0"/>
              <a:t> II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men</a:t>
            </a:r>
            <a:r>
              <a:rPr lang="pt-PT" dirty="0"/>
              <a:t> ≥ 40 </a:t>
            </a:r>
            <a:r>
              <a:rPr lang="pt-PT" dirty="0" err="1"/>
              <a:t>yo</a:t>
            </a:r>
            <a:r>
              <a:rPr lang="pt-PT" dirty="0"/>
              <a:t> (</a:t>
            </a:r>
            <a:r>
              <a:rPr lang="pt-PT" dirty="0" err="1"/>
              <a:t>groups</a:t>
            </a:r>
            <a:r>
              <a:rPr lang="pt-PT" dirty="0"/>
              <a:t> III &amp; IV);</a:t>
            </a:r>
          </a:p>
          <a:p>
            <a:pPr lvl="1"/>
            <a:r>
              <a:rPr lang="pt-PT" dirty="0" err="1"/>
              <a:t>Cutt-off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40 </a:t>
            </a:r>
            <a:r>
              <a:rPr lang="pt-PT" dirty="0" err="1"/>
              <a:t>yo</a:t>
            </a:r>
            <a:r>
              <a:rPr lang="pt-PT" dirty="0"/>
              <a:t> </a:t>
            </a:r>
            <a:r>
              <a:rPr lang="pt-PT" dirty="0" err="1"/>
              <a:t>established</a:t>
            </a:r>
            <a:r>
              <a:rPr lang="pt-PT" dirty="0"/>
              <a:t>;</a:t>
            </a:r>
          </a:p>
          <a:p>
            <a:pPr lvl="1"/>
            <a:r>
              <a:rPr lang="pt-PT" dirty="0"/>
              <a:t>BMI ≥ 30 kg/m</a:t>
            </a:r>
            <a:r>
              <a:rPr lang="pt-PT" baseline="30000" dirty="0"/>
              <a:t>2</a:t>
            </a:r>
            <a:r>
              <a:rPr lang="pt-PT" dirty="0"/>
              <a:t> </a:t>
            </a:r>
            <a:r>
              <a:rPr lang="pt-PT" dirty="0" err="1"/>
              <a:t>negatively</a:t>
            </a:r>
            <a:r>
              <a:rPr lang="pt-PT" dirty="0"/>
              <a:t> </a:t>
            </a:r>
            <a:r>
              <a:rPr lang="pt-PT" dirty="0" err="1"/>
              <a:t>affected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age-</a:t>
            </a:r>
            <a:r>
              <a:rPr lang="pt-PT" dirty="0" err="1"/>
              <a:t>associated</a:t>
            </a:r>
            <a:r>
              <a:rPr lang="pt-PT" dirty="0"/>
              <a:t> </a:t>
            </a:r>
            <a:r>
              <a:rPr lang="pt-PT" dirty="0" err="1"/>
              <a:t>semen</a:t>
            </a:r>
            <a:r>
              <a:rPr lang="pt-PT" dirty="0"/>
              <a:t> </a:t>
            </a:r>
            <a:r>
              <a:rPr lang="pt-PT" dirty="0" err="1"/>
              <a:t>quality</a:t>
            </a:r>
            <a:r>
              <a:rPr lang="pt-PT" dirty="0"/>
              <a:t> </a:t>
            </a:r>
            <a:r>
              <a:rPr lang="pt-PT" dirty="0" err="1"/>
              <a:t>reduction</a:t>
            </a:r>
            <a:r>
              <a:rPr lang="pt-PT" dirty="0"/>
              <a:t>;</a:t>
            </a:r>
          </a:p>
          <a:p>
            <a:pPr marL="457200" lvl="1" indent="0">
              <a:buNone/>
            </a:pPr>
            <a:endParaRPr lang="pt-PT" dirty="0"/>
          </a:p>
          <a:p>
            <a:pPr lvl="1"/>
            <a:endParaRPr lang="pt-PT" dirty="0"/>
          </a:p>
          <a:p>
            <a:pPr lvl="1"/>
            <a:endParaRPr lang="pt-PT" dirty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95D42B-2839-294E-9D70-85FD8C72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090" y="1929067"/>
            <a:ext cx="4542790" cy="17639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986890-69E0-2241-B2A9-7F43B0BD7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317" y="3973960"/>
            <a:ext cx="2483053" cy="27298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01464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415821" cy="3450613"/>
          </a:xfrm>
        </p:spPr>
        <p:txBody>
          <a:bodyPr/>
          <a:lstStyle/>
          <a:p>
            <a:r>
              <a:rPr lang="pt-PT" dirty="0" err="1"/>
              <a:t>Evaluation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1.947 </a:t>
            </a:r>
            <a:r>
              <a:rPr lang="pt-PT" u="sng" dirty="0" err="1"/>
              <a:t>normozoospermic</a:t>
            </a:r>
            <a:r>
              <a:rPr lang="pt-PT" u="sng" dirty="0"/>
              <a:t> </a:t>
            </a:r>
            <a:r>
              <a:rPr lang="pt-PT" dirty="0" err="1"/>
              <a:t>men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infertile</a:t>
            </a:r>
            <a:r>
              <a:rPr lang="pt-PT" dirty="0"/>
              <a:t> </a:t>
            </a:r>
            <a:r>
              <a:rPr lang="pt-PT" dirty="0" err="1"/>
              <a:t>couples</a:t>
            </a:r>
            <a:r>
              <a:rPr lang="pt-PT" dirty="0"/>
              <a:t>.</a:t>
            </a:r>
          </a:p>
          <a:p>
            <a:r>
              <a:rPr lang="pt-PT" dirty="0"/>
              <a:t>11% </a:t>
            </a:r>
            <a:r>
              <a:rPr lang="pt-PT" dirty="0" err="1"/>
              <a:t>had</a:t>
            </a:r>
            <a:r>
              <a:rPr lang="pt-PT" dirty="0"/>
              <a:t> SDF &gt; 30%</a:t>
            </a:r>
          </a:p>
          <a:p>
            <a:r>
              <a:rPr lang="pt-PT" dirty="0"/>
              <a:t>SDF % </a:t>
            </a:r>
            <a:r>
              <a:rPr lang="pt-PT" dirty="0" err="1"/>
              <a:t>positevely</a:t>
            </a:r>
            <a:r>
              <a:rPr lang="pt-PT" dirty="0"/>
              <a:t> </a:t>
            </a:r>
            <a:r>
              <a:rPr lang="pt-PT" dirty="0" err="1"/>
              <a:t>correlated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paternal age (r = 0.17, p &lt; o.oo1)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D472D1-D8A3-8849-A848-2F119C990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580" y="2015732"/>
            <a:ext cx="5422900" cy="23883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49124B4-E8A3-C841-871B-9EE6EEACF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039" y="4238548"/>
            <a:ext cx="2777522" cy="174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48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284501" cy="3450613"/>
          </a:xfrm>
        </p:spPr>
        <p:txBody>
          <a:bodyPr/>
          <a:lstStyle/>
          <a:p>
            <a:r>
              <a:rPr lang="pt-PT" dirty="0"/>
              <a:t>Total </a:t>
            </a:r>
            <a:r>
              <a:rPr lang="pt-PT" dirty="0" err="1"/>
              <a:t>genome</a:t>
            </a:r>
            <a:r>
              <a:rPr lang="pt-PT" dirty="0"/>
              <a:t> </a:t>
            </a:r>
            <a:r>
              <a:rPr lang="pt-PT" dirty="0" err="1"/>
              <a:t>sequencing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219 </a:t>
            </a:r>
            <a:r>
              <a:rPr lang="pt-PT" dirty="0" err="1"/>
              <a:t>individuals</a:t>
            </a:r>
            <a:r>
              <a:rPr lang="pt-PT" dirty="0"/>
              <a:t>, 78 trios.</a:t>
            </a:r>
          </a:p>
          <a:p>
            <a:r>
              <a:rPr lang="pt-PT" dirty="0"/>
              <a:t>Rate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i="1" dirty="0"/>
              <a:t>de novo </a:t>
            </a:r>
            <a:r>
              <a:rPr lang="pt-PT" dirty="0"/>
              <a:t>mutations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offspring</a:t>
            </a:r>
            <a:r>
              <a:rPr lang="pt-PT" dirty="0"/>
              <a:t> </a:t>
            </a:r>
            <a:r>
              <a:rPr lang="pt-PT" dirty="0" err="1"/>
              <a:t>strongly</a:t>
            </a:r>
            <a:r>
              <a:rPr lang="pt-PT" dirty="0"/>
              <a:t> </a:t>
            </a:r>
            <a:r>
              <a:rPr lang="pt-PT" dirty="0" err="1"/>
              <a:t>correlated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paternal age.</a:t>
            </a:r>
          </a:p>
          <a:p>
            <a:r>
              <a:rPr lang="pt-PT" i="1" dirty="0"/>
              <a:t>De novo </a:t>
            </a:r>
            <a:r>
              <a:rPr lang="pt-PT" dirty="0"/>
              <a:t>mutations </a:t>
            </a:r>
            <a:r>
              <a:rPr lang="pt-PT" dirty="0" err="1"/>
              <a:t>increase</a:t>
            </a:r>
            <a:r>
              <a:rPr lang="pt-PT" dirty="0"/>
              <a:t> 4% per </a:t>
            </a:r>
            <a:r>
              <a:rPr lang="pt-PT" dirty="0" err="1"/>
              <a:t>year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paternal age.</a:t>
            </a:r>
            <a:endParaRPr lang="pt-PT" i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318FD9-9CCA-974A-93DA-AE1618315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2015732"/>
            <a:ext cx="4989830" cy="22874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67E6E-AD6A-3F4B-977B-01E451CC1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70" y="4517154"/>
            <a:ext cx="2980690" cy="18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75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1" y="2015732"/>
            <a:ext cx="7966710" cy="3450613"/>
          </a:xfrm>
        </p:spPr>
        <p:txBody>
          <a:bodyPr/>
          <a:lstStyle/>
          <a:p>
            <a:pPr marL="0" indent="0">
              <a:buNone/>
            </a:pPr>
            <a:r>
              <a:rPr lang="pt-PT" dirty="0" err="1"/>
              <a:t>Mechanism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age-</a:t>
            </a:r>
            <a:r>
              <a:rPr lang="pt-PT" dirty="0" err="1"/>
              <a:t>dependent</a:t>
            </a:r>
            <a:r>
              <a:rPr lang="pt-PT" dirty="0"/>
              <a:t> </a:t>
            </a:r>
            <a:r>
              <a:rPr lang="pt-PT" dirty="0" err="1"/>
              <a:t>patterns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 declines </a:t>
            </a:r>
            <a:r>
              <a:rPr lang="pt-PT" dirty="0" err="1"/>
              <a:t>not</a:t>
            </a:r>
            <a:r>
              <a:rPr lang="pt-PT" dirty="0"/>
              <a:t> </a:t>
            </a:r>
            <a:r>
              <a:rPr lang="pt-PT" dirty="0" err="1"/>
              <a:t>fully</a:t>
            </a:r>
            <a:r>
              <a:rPr lang="pt-PT" dirty="0"/>
              <a:t> </a:t>
            </a:r>
            <a:r>
              <a:rPr lang="pt-PT" dirty="0" err="1"/>
              <a:t>understood</a:t>
            </a:r>
            <a:r>
              <a:rPr lang="pt-PT" dirty="0"/>
              <a:t>:</a:t>
            </a:r>
          </a:p>
          <a:p>
            <a:r>
              <a:rPr lang="pt-PT" dirty="0" err="1"/>
              <a:t>Oxidative</a:t>
            </a:r>
            <a:r>
              <a:rPr lang="pt-PT" dirty="0"/>
              <a:t> stress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Reactive</a:t>
            </a:r>
            <a:r>
              <a:rPr lang="pt-PT" dirty="0"/>
              <a:t> </a:t>
            </a:r>
            <a:r>
              <a:rPr lang="pt-PT" dirty="0" err="1"/>
              <a:t>Oxigen</a:t>
            </a:r>
            <a:r>
              <a:rPr lang="pt-PT" dirty="0"/>
              <a:t> </a:t>
            </a:r>
            <a:r>
              <a:rPr lang="pt-PT" dirty="0" err="1"/>
              <a:t>Species</a:t>
            </a:r>
            <a:r>
              <a:rPr lang="pt-PT" dirty="0"/>
              <a:t> (ROS).</a:t>
            </a:r>
          </a:p>
          <a:p>
            <a:r>
              <a:rPr lang="pt-PT" dirty="0"/>
              <a:t>DNA mutations.</a:t>
            </a: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01158F-5B5E-D442-87C3-D3AA35C57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880" y="2015732"/>
            <a:ext cx="3596640" cy="44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39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1" y="2015732"/>
            <a:ext cx="4960016" cy="3450613"/>
          </a:xfrm>
        </p:spPr>
        <p:txBody>
          <a:bodyPr/>
          <a:lstStyle/>
          <a:p>
            <a:pPr marL="0" indent="0">
              <a:buNone/>
            </a:pPr>
            <a:r>
              <a:rPr lang="pt-PT" dirty="0" err="1"/>
              <a:t>Mechanism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age-</a:t>
            </a:r>
            <a:r>
              <a:rPr lang="pt-PT" dirty="0" err="1"/>
              <a:t>dependent</a:t>
            </a:r>
            <a:r>
              <a:rPr lang="pt-PT" dirty="0"/>
              <a:t> </a:t>
            </a:r>
            <a:r>
              <a:rPr lang="pt-PT" dirty="0" err="1"/>
              <a:t>patterns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 declines </a:t>
            </a:r>
            <a:r>
              <a:rPr lang="pt-PT" dirty="0" err="1"/>
              <a:t>not</a:t>
            </a:r>
            <a:r>
              <a:rPr lang="pt-PT" dirty="0"/>
              <a:t> </a:t>
            </a:r>
            <a:r>
              <a:rPr lang="pt-PT" dirty="0" err="1"/>
              <a:t>fully</a:t>
            </a:r>
            <a:r>
              <a:rPr lang="pt-PT" dirty="0"/>
              <a:t> </a:t>
            </a:r>
            <a:r>
              <a:rPr lang="pt-PT" dirty="0" err="1"/>
              <a:t>understood</a:t>
            </a:r>
            <a:r>
              <a:rPr lang="pt-PT" dirty="0"/>
              <a:t>:</a:t>
            </a:r>
          </a:p>
          <a:p>
            <a:r>
              <a:rPr lang="pt-PT" dirty="0" err="1"/>
              <a:t>Oxidative</a:t>
            </a:r>
            <a:r>
              <a:rPr lang="pt-PT" dirty="0"/>
              <a:t> stress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Reactive</a:t>
            </a:r>
            <a:r>
              <a:rPr lang="pt-PT" dirty="0"/>
              <a:t> </a:t>
            </a:r>
            <a:r>
              <a:rPr lang="pt-PT" dirty="0" err="1"/>
              <a:t>Oxigen</a:t>
            </a:r>
            <a:r>
              <a:rPr lang="pt-PT" dirty="0"/>
              <a:t> </a:t>
            </a:r>
            <a:r>
              <a:rPr lang="pt-PT" dirty="0" err="1"/>
              <a:t>Species</a:t>
            </a:r>
            <a:r>
              <a:rPr lang="pt-PT" dirty="0"/>
              <a:t> (ROS).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EEC0DA-B5AA-8845-A7C2-E1A50332D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952" y="1980792"/>
            <a:ext cx="5944926" cy="446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64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1" y="2015732"/>
            <a:ext cx="4960016" cy="3450613"/>
          </a:xfrm>
        </p:spPr>
        <p:txBody>
          <a:bodyPr/>
          <a:lstStyle/>
          <a:p>
            <a:pPr marL="0" indent="0">
              <a:buNone/>
            </a:pPr>
            <a:r>
              <a:rPr lang="pt-PT" dirty="0" err="1"/>
              <a:t>Mechanism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age-</a:t>
            </a:r>
            <a:r>
              <a:rPr lang="pt-PT" dirty="0" err="1"/>
              <a:t>dependent</a:t>
            </a:r>
            <a:r>
              <a:rPr lang="pt-PT" dirty="0"/>
              <a:t> </a:t>
            </a:r>
            <a:r>
              <a:rPr lang="pt-PT" dirty="0" err="1"/>
              <a:t>patterns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 declines </a:t>
            </a:r>
            <a:r>
              <a:rPr lang="pt-PT" dirty="0" err="1"/>
              <a:t>not</a:t>
            </a:r>
            <a:r>
              <a:rPr lang="pt-PT" dirty="0"/>
              <a:t> </a:t>
            </a:r>
            <a:r>
              <a:rPr lang="pt-PT" dirty="0" err="1"/>
              <a:t>fully</a:t>
            </a:r>
            <a:r>
              <a:rPr lang="pt-PT" dirty="0"/>
              <a:t> </a:t>
            </a:r>
            <a:r>
              <a:rPr lang="pt-PT" dirty="0" err="1"/>
              <a:t>understood</a:t>
            </a:r>
            <a:r>
              <a:rPr lang="pt-PT" dirty="0"/>
              <a:t>:</a:t>
            </a:r>
          </a:p>
          <a:p>
            <a:r>
              <a:rPr lang="pt-PT" dirty="0" err="1"/>
              <a:t>Oxidative</a:t>
            </a:r>
            <a:r>
              <a:rPr lang="pt-PT" dirty="0"/>
              <a:t> stress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Reactive</a:t>
            </a:r>
            <a:r>
              <a:rPr lang="pt-PT" dirty="0"/>
              <a:t> </a:t>
            </a:r>
            <a:r>
              <a:rPr lang="pt-PT" dirty="0" err="1"/>
              <a:t>Oxigen</a:t>
            </a:r>
            <a:r>
              <a:rPr lang="pt-PT" dirty="0"/>
              <a:t> </a:t>
            </a:r>
            <a:r>
              <a:rPr lang="pt-PT" dirty="0" err="1"/>
              <a:t>Species</a:t>
            </a:r>
            <a:r>
              <a:rPr lang="pt-PT" dirty="0"/>
              <a:t> (ROS).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BC9811-AD9D-BC41-A12A-A623D06DC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937" y="2015732"/>
            <a:ext cx="6517253" cy="47255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F9F28BD-6EE6-0840-8AEE-F849C665BD79}"/>
              </a:ext>
            </a:extLst>
          </p:cNvPr>
          <p:cNvSpPr txBox="1"/>
          <p:nvPr/>
        </p:nvSpPr>
        <p:spPr>
          <a:xfrm>
            <a:off x="278970" y="4788974"/>
            <a:ext cx="486646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>
                <a:solidFill>
                  <a:schemeClr val="bg1"/>
                </a:solidFill>
              </a:rPr>
              <a:t>Sperm</a:t>
            </a:r>
            <a:r>
              <a:rPr lang="pt-PT" sz="2400" b="1" dirty="0">
                <a:solidFill>
                  <a:schemeClr val="bg1"/>
                </a:solidFill>
              </a:rPr>
              <a:t> DNA </a:t>
            </a:r>
            <a:r>
              <a:rPr lang="pt-PT" sz="2400" b="1" dirty="0" err="1">
                <a:solidFill>
                  <a:schemeClr val="bg1"/>
                </a:solidFill>
              </a:rPr>
              <a:t>Fragmentation</a:t>
            </a:r>
            <a:endParaRPr lang="pt-P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7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1" y="2015732"/>
            <a:ext cx="4960016" cy="3450613"/>
          </a:xfrm>
        </p:spPr>
        <p:txBody>
          <a:bodyPr/>
          <a:lstStyle/>
          <a:p>
            <a:pPr marL="0" indent="0">
              <a:buNone/>
            </a:pPr>
            <a:r>
              <a:rPr lang="pt-PT" dirty="0" err="1"/>
              <a:t>Mechanism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DNA </a:t>
            </a:r>
            <a:r>
              <a:rPr lang="pt-PT" dirty="0" err="1"/>
              <a:t>damage</a:t>
            </a:r>
            <a:r>
              <a:rPr lang="pt-PT" dirty="0"/>
              <a:t>:</a:t>
            </a:r>
          </a:p>
          <a:p>
            <a:r>
              <a:rPr lang="pt-PT" dirty="0" err="1"/>
              <a:t>Failure</a:t>
            </a:r>
            <a:r>
              <a:rPr lang="pt-PT" dirty="0"/>
              <a:t> in </a:t>
            </a:r>
            <a:r>
              <a:rPr lang="pt-PT" dirty="0" err="1"/>
              <a:t>Sertoli</a:t>
            </a:r>
            <a:r>
              <a:rPr lang="pt-PT" dirty="0"/>
              <a:t> </a:t>
            </a:r>
            <a:r>
              <a:rPr lang="pt-PT" dirty="0" err="1"/>
              <a:t>cells</a:t>
            </a:r>
            <a:r>
              <a:rPr lang="pt-PT" dirty="0"/>
              <a:t> </a:t>
            </a:r>
            <a:r>
              <a:rPr lang="pt-PT" dirty="0" err="1"/>
              <a:t>phagocytosis</a:t>
            </a:r>
            <a:r>
              <a:rPr lang="pt-PT" dirty="0"/>
              <a:t>;</a:t>
            </a:r>
          </a:p>
          <a:p>
            <a:r>
              <a:rPr lang="pt-PT" dirty="0" err="1"/>
              <a:t>Chromatin</a:t>
            </a:r>
            <a:r>
              <a:rPr lang="pt-PT" dirty="0"/>
              <a:t> </a:t>
            </a:r>
            <a:r>
              <a:rPr lang="pt-PT" dirty="0" err="1"/>
              <a:t>packaging</a:t>
            </a:r>
            <a:r>
              <a:rPr lang="pt-PT" dirty="0"/>
              <a:t> </a:t>
            </a:r>
            <a:r>
              <a:rPr lang="pt-PT" dirty="0" err="1"/>
              <a:t>anomalies</a:t>
            </a:r>
            <a:r>
              <a:rPr lang="pt-PT" dirty="0"/>
              <a:t>;</a:t>
            </a:r>
          </a:p>
          <a:p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transport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seminiferous</a:t>
            </a:r>
            <a:r>
              <a:rPr lang="pt-PT" dirty="0"/>
              <a:t> </a:t>
            </a:r>
            <a:r>
              <a:rPr lang="pt-PT" dirty="0" err="1"/>
              <a:t>tubules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epididymis</a:t>
            </a:r>
            <a:r>
              <a:rPr lang="pt-PT" dirty="0"/>
              <a:t> </a:t>
            </a:r>
            <a:r>
              <a:rPr lang="pt-PT" dirty="0" err="1"/>
              <a:t>transit</a:t>
            </a:r>
            <a:r>
              <a:rPr lang="pt-PT" dirty="0"/>
              <a:t>,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both</a:t>
            </a:r>
            <a:r>
              <a:rPr lang="pt-PT" dirty="0"/>
              <a:t>;</a:t>
            </a:r>
          </a:p>
          <a:p>
            <a:endParaRPr lang="pt-PT" dirty="0"/>
          </a:p>
          <a:p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9031AB0-61E3-A041-8C10-BC595A0FF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937" y="2185056"/>
            <a:ext cx="6385468" cy="410972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53188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73310-DB2E-4A43-BE7E-A27FA437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Infertility - </a:t>
            </a:r>
            <a:r>
              <a:rPr lang="pt-PT" dirty="0" err="1"/>
              <a:t>Epidemiology</a:t>
            </a:r>
            <a:br>
              <a:rPr lang="pt-PT" dirty="0"/>
            </a:br>
            <a:endParaRPr lang="pt-PT" dirty="0"/>
          </a:p>
        </p:txBody>
      </p: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2494F5C3-0EE5-6445-900F-56A5DDDC7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algn="just"/>
            <a:r>
              <a:rPr lang="en-US" dirty="0"/>
              <a:t>Approximately 15% of couples are unable to conceive after one year of unprotected intercourse. </a:t>
            </a:r>
          </a:p>
          <a:p>
            <a:pPr algn="just"/>
            <a:r>
              <a:rPr lang="en-US" dirty="0"/>
              <a:t>In 50% of involuntarily childless couples, a male-infertility-associated factor is found together with abnormal semen parameters. </a:t>
            </a:r>
          </a:p>
          <a:p>
            <a:pPr marL="285750" lvl="1" algn="just"/>
            <a:r>
              <a:rPr lang="es-ES" sz="2000" dirty="0" err="1"/>
              <a:t>Male</a:t>
            </a:r>
            <a:r>
              <a:rPr lang="es-ES" sz="2000" dirty="0"/>
              <a:t> factor 20% / </a:t>
            </a:r>
            <a:r>
              <a:rPr lang="es-ES" sz="2000" dirty="0" err="1"/>
              <a:t>only</a:t>
            </a:r>
            <a:r>
              <a:rPr lang="es-ES" sz="2000" dirty="0"/>
              <a:t> factor.</a:t>
            </a:r>
          </a:p>
          <a:p>
            <a:pPr marL="285750" lvl="1" algn="just"/>
            <a:r>
              <a:rPr lang="es-ES" sz="2000" dirty="0"/>
              <a:t>30-40% of cases, no </a:t>
            </a:r>
            <a:r>
              <a:rPr lang="es-ES" sz="2000" dirty="0" err="1"/>
              <a:t>male-infertility-associated</a:t>
            </a:r>
            <a:r>
              <a:rPr lang="es-ES" sz="2000" dirty="0"/>
              <a:t> factor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dirty="0" err="1"/>
              <a:t>found</a:t>
            </a:r>
            <a:r>
              <a:rPr lang="es-ES" sz="2000" dirty="0"/>
              <a:t> (</a:t>
            </a:r>
            <a:r>
              <a:rPr lang="es-ES" sz="2000" dirty="0" err="1"/>
              <a:t>idiopathic</a:t>
            </a:r>
            <a:r>
              <a:rPr lang="es-ES" sz="2000" dirty="0"/>
              <a:t> </a:t>
            </a:r>
            <a:r>
              <a:rPr lang="es-ES" sz="2000" dirty="0" err="1"/>
              <a:t>male</a:t>
            </a:r>
            <a:r>
              <a:rPr lang="es-ES" sz="2000" dirty="0"/>
              <a:t> </a:t>
            </a:r>
            <a:r>
              <a:rPr lang="es-ES" sz="2000" dirty="0" err="1"/>
              <a:t>infertility</a:t>
            </a:r>
            <a:r>
              <a:rPr lang="es-ES" sz="2000" dirty="0"/>
              <a:t>). </a:t>
            </a:r>
          </a:p>
          <a:p>
            <a:pPr marL="285750" lvl="1"/>
            <a:endParaRPr lang="es-ES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12489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073FB4-454D-1347-869C-1D3A253A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Aging</a:t>
            </a:r>
            <a:r>
              <a:rPr lang="pt-PT" dirty="0"/>
              <a:t> MALE </a:t>
            </a:r>
            <a:r>
              <a:rPr lang="pt-PT" dirty="0" err="1"/>
              <a:t>Infertility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9294E28-D539-3542-840A-0ECB44B44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/>
              <a:t>Major role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post</a:t>
            </a:r>
            <a:r>
              <a:rPr lang="pt-PT" dirty="0"/>
              <a:t>-testicular </a:t>
            </a:r>
            <a:r>
              <a:rPr lang="pt-PT" dirty="0" err="1"/>
              <a:t>damage</a:t>
            </a:r>
            <a:r>
              <a:rPr lang="pt-PT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transport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epididymis</a:t>
            </a:r>
            <a:r>
              <a:rPr lang="pt-PT" dirty="0"/>
              <a:t>:</a:t>
            </a:r>
          </a:p>
          <a:p>
            <a:pPr lvl="1"/>
            <a:r>
              <a:rPr lang="pt-PT" dirty="0" err="1"/>
              <a:t>Chromatin</a:t>
            </a:r>
            <a:r>
              <a:rPr lang="pt-PT" dirty="0"/>
              <a:t> </a:t>
            </a:r>
            <a:r>
              <a:rPr lang="pt-PT" dirty="0" err="1"/>
              <a:t>compaction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still</a:t>
            </a:r>
            <a:r>
              <a:rPr lang="pt-PT" dirty="0"/>
              <a:t> </a:t>
            </a:r>
            <a:r>
              <a:rPr lang="pt-PT" dirty="0" err="1"/>
              <a:t>ongoing</a:t>
            </a:r>
            <a:r>
              <a:rPr lang="pt-PT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err="1"/>
              <a:t>epididymal</a:t>
            </a:r>
            <a:r>
              <a:rPr lang="pt-PT" dirty="0"/>
              <a:t> </a:t>
            </a:r>
            <a:r>
              <a:rPr lang="pt-PT" dirty="0" err="1"/>
              <a:t>transit</a:t>
            </a:r>
            <a:r>
              <a:rPr lang="pt-PT" dirty="0"/>
              <a:t>;</a:t>
            </a:r>
          </a:p>
          <a:p>
            <a:pPr lvl="1"/>
            <a:r>
              <a:rPr lang="pt-PT" dirty="0" err="1"/>
              <a:t>Excessive</a:t>
            </a:r>
            <a:r>
              <a:rPr lang="pt-PT" dirty="0"/>
              <a:t> ROS can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generated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epithelial</a:t>
            </a:r>
            <a:r>
              <a:rPr lang="pt-PT" dirty="0"/>
              <a:t> </a:t>
            </a:r>
            <a:r>
              <a:rPr lang="pt-PT" dirty="0" err="1"/>
              <a:t>cells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epididymis</a:t>
            </a:r>
            <a:r>
              <a:rPr lang="pt-PT" dirty="0"/>
              <a:t> </a:t>
            </a:r>
            <a:r>
              <a:rPr lang="pt-PT" dirty="0" err="1"/>
              <a:t>under</a:t>
            </a:r>
            <a:r>
              <a:rPr lang="pt-PT" dirty="0"/>
              <a:t> </a:t>
            </a:r>
            <a:r>
              <a:rPr lang="pt-PT" dirty="0" err="1"/>
              <a:t>physicochemical</a:t>
            </a:r>
            <a:r>
              <a:rPr lang="pt-PT" dirty="0"/>
              <a:t> </a:t>
            </a:r>
            <a:r>
              <a:rPr lang="pt-PT" dirty="0" err="1"/>
              <a:t>stressors</a:t>
            </a:r>
            <a:r>
              <a:rPr lang="pt-PT" dirty="0"/>
              <a:t> </a:t>
            </a:r>
            <a:r>
              <a:rPr lang="pt-PT" dirty="0" err="1"/>
              <a:t>such</a:t>
            </a:r>
            <a:r>
              <a:rPr lang="pt-PT" dirty="0"/>
              <a:t> as </a:t>
            </a:r>
            <a:r>
              <a:rPr lang="pt-PT" dirty="0" err="1"/>
              <a:t>high</a:t>
            </a:r>
            <a:r>
              <a:rPr lang="pt-PT" dirty="0"/>
              <a:t> </a:t>
            </a:r>
            <a:r>
              <a:rPr lang="pt-PT" dirty="0" err="1"/>
              <a:t>temperature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environmental</a:t>
            </a:r>
            <a:r>
              <a:rPr lang="pt-PT" dirty="0"/>
              <a:t> </a:t>
            </a:r>
            <a:r>
              <a:rPr lang="pt-PT" dirty="0" err="1"/>
              <a:t>conditions</a:t>
            </a:r>
            <a:r>
              <a:rPr lang="pt-PT" dirty="0"/>
              <a:t>. </a:t>
            </a:r>
          </a:p>
          <a:p>
            <a:pPr lvl="1"/>
            <a:r>
              <a:rPr lang="pt-PT" dirty="0"/>
              <a:t>Some </a:t>
            </a:r>
            <a:r>
              <a:rPr lang="pt-PT" dirty="0" err="1"/>
              <a:t>endonucleases</a:t>
            </a:r>
            <a:r>
              <a:rPr lang="pt-PT" dirty="0"/>
              <a:t> can </a:t>
            </a:r>
            <a:r>
              <a:rPr lang="pt-PT" dirty="0" err="1"/>
              <a:t>cleave</a:t>
            </a:r>
            <a:r>
              <a:rPr lang="pt-PT" dirty="0"/>
              <a:t> DNA </a:t>
            </a:r>
            <a:r>
              <a:rPr lang="pt-PT" dirty="0" err="1"/>
              <a:t>of</a:t>
            </a:r>
            <a:r>
              <a:rPr lang="pt-PT" dirty="0"/>
              <a:t> mature live </a:t>
            </a:r>
            <a:r>
              <a:rPr lang="pt-PT" dirty="0" err="1"/>
              <a:t>sperm</a:t>
            </a:r>
            <a:r>
              <a:rPr lang="pt-PT" dirty="0"/>
              <a:t>, </a:t>
            </a:r>
            <a:r>
              <a:rPr lang="pt-PT" dirty="0" err="1"/>
              <a:t>explaining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high</a:t>
            </a:r>
            <a:r>
              <a:rPr lang="pt-PT" dirty="0"/>
              <a:t> </a:t>
            </a:r>
            <a:r>
              <a:rPr lang="pt-PT" dirty="0" err="1"/>
              <a:t>positivity</a:t>
            </a:r>
            <a:r>
              <a:rPr lang="pt-PT" dirty="0"/>
              <a:t> for SDF in live </a:t>
            </a:r>
            <a:r>
              <a:rPr lang="pt-PT" dirty="0" err="1"/>
              <a:t>ejaculated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. </a:t>
            </a:r>
          </a:p>
          <a:p>
            <a:pPr lvl="1"/>
            <a:endParaRPr lang="pt-PT" dirty="0"/>
          </a:p>
          <a:p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oxidative-induced</a:t>
            </a:r>
            <a:r>
              <a:rPr lang="pt-PT" dirty="0"/>
              <a:t> </a:t>
            </a:r>
            <a:r>
              <a:rPr lang="pt-PT" dirty="0" err="1"/>
              <a:t>damage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chromatin</a:t>
            </a:r>
            <a:r>
              <a:rPr lang="pt-PT" dirty="0"/>
              <a:t> can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potentially</a:t>
            </a:r>
            <a:r>
              <a:rPr lang="pt-PT" dirty="0"/>
              <a:t> </a:t>
            </a:r>
            <a:r>
              <a:rPr lang="pt-PT" dirty="0" err="1"/>
              <a:t>avoided</a:t>
            </a:r>
            <a:r>
              <a:rPr lang="pt-PT" dirty="0"/>
              <a:t> in ICSI candidates </a:t>
            </a:r>
            <a:r>
              <a:rPr lang="pt-PT" dirty="0" err="1"/>
              <a:t>provided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epididymis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bypassed</a:t>
            </a:r>
            <a:r>
              <a:rPr lang="pt-PT" dirty="0"/>
              <a:t>. </a:t>
            </a:r>
          </a:p>
          <a:p>
            <a:endParaRPr lang="pt-PT" dirty="0"/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03212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5C8C16-4DB4-DE4C-89A6-999E7CED3567}"/>
              </a:ext>
            </a:extLst>
          </p:cNvPr>
          <p:cNvSpPr txBox="1"/>
          <p:nvPr/>
        </p:nvSpPr>
        <p:spPr>
          <a:xfrm>
            <a:off x="1451579" y="2954952"/>
            <a:ext cx="9603275" cy="523220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/>
              <a:t>Age threshold ?</a:t>
            </a:r>
          </a:p>
        </p:txBody>
      </p:sp>
    </p:spTree>
    <p:extLst>
      <p:ext uri="{BB962C8B-B14F-4D97-AF65-F5344CB8AC3E}">
        <p14:creationId xmlns:p14="http://schemas.microsoft.com/office/powerpoint/2010/main" val="169555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 – Age threshold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2015732"/>
            <a:ext cx="7040879" cy="3450613"/>
          </a:xfrm>
        </p:spPr>
        <p:txBody>
          <a:bodyPr/>
          <a:lstStyle/>
          <a:p>
            <a:r>
              <a:rPr lang="pt-PT" dirty="0"/>
              <a:t>No clear </a:t>
            </a:r>
            <a:r>
              <a:rPr lang="pt-PT" dirty="0" err="1"/>
              <a:t>cutoff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literature</a:t>
            </a:r>
            <a:r>
              <a:rPr lang="pt-PT" dirty="0"/>
              <a:t>;</a:t>
            </a:r>
          </a:p>
          <a:p>
            <a:r>
              <a:rPr lang="pt-PT" dirty="0" err="1"/>
              <a:t>Review</a:t>
            </a:r>
            <a:r>
              <a:rPr lang="pt-PT" dirty="0"/>
              <a:t> </a:t>
            </a:r>
            <a:r>
              <a:rPr lang="pt-PT" dirty="0" err="1"/>
              <a:t>Medline</a:t>
            </a:r>
            <a:r>
              <a:rPr lang="pt-PT" dirty="0"/>
              <a:t> &amp; Embase </a:t>
            </a:r>
            <a:r>
              <a:rPr lang="pt-PT" dirty="0" err="1"/>
              <a:t>term</a:t>
            </a:r>
            <a:r>
              <a:rPr lang="pt-PT" dirty="0"/>
              <a:t> “</a:t>
            </a:r>
            <a:r>
              <a:rPr lang="pt-PT" dirty="0" err="1"/>
              <a:t>advanced</a:t>
            </a:r>
            <a:r>
              <a:rPr lang="pt-PT" dirty="0"/>
              <a:t> paternal age” 2008-2014:</a:t>
            </a:r>
          </a:p>
          <a:p>
            <a:pPr lvl="1"/>
            <a:r>
              <a:rPr lang="pt-PT" dirty="0"/>
              <a:t>62 </a:t>
            </a:r>
            <a:r>
              <a:rPr lang="pt-PT" dirty="0" err="1"/>
              <a:t>studies</a:t>
            </a:r>
            <a:r>
              <a:rPr lang="pt-PT" dirty="0"/>
              <a:t>;</a:t>
            </a:r>
          </a:p>
          <a:p>
            <a:pPr lvl="1"/>
            <a:r>
              <a:rPr lang="pt-PT" dirty="0"/>
              <a:t>½ </a:t>
            </a:r>
            <a:r>
              <a:rPr lang="pt-PT" dirty="0" err="1"/>
              <a:t>defined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thresholds</a:t>
            </a:r>
            <a:r>
              <a:rPr lang="pt-PT" dirty="0"/>
              <a:t>;</a:t>
            </a:r>
          </a:p>
          <a:p>
            <a:pPr lvl="1"/>
            <a:r>
              <a:rPr lang="pt-PT" dirty="0"/>
              <a:t>½ </a:t>
            </a:r>
            <a:r>
              <a:rPr lang="pt-PT" dirty="0" err="1"/>
              <a:t>defined</a:t>
            </a:r>
            <a:r>
              <a:rPr lang="pt-PT" dirty="0"/>
              <a:t> age as a </a:t>
            </a:r>
            <a:r>
              <a:rPr lang="pt-PT" dirty="0" err="1"/>
              <a:t>continuous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categorical</a:t>
            </a:r>
            <a:r>
              <a:rPr lang="pt-PT" dirty="0"/>
              <a:t> </a:t>
            </a:r>
            <a:r>
              <a:rPr lang="pt-PT" dirty="0" err="1"/>
              <a:t>variable</a:t>
            </a:r>
            <a:r>
              <a:rPr lang="pt-PT" dirty="0"/>
              <a:t>;</a:t>
            </a:r>
          </a:p>
          <a:p>
            <a:pPr lvl="1"/>
            <a:r>
              <a:rPr lang="pt-PT" u="sng" dirty="0"/>
              <a:t>Age </a:t>
            </a:r>
            <a:r>
              <a:rPr lang="pt-PT" u="sng" dirty="0" err="1"/>
              <a:t>of</a:t>
            </a:r>
            <a:r>
              <a:rPr lang="pt-PT" u="sng" dirty="0"/>
              <a:t> 40 </a:t>
            </a:r>
            <a:r>
              <a:rPr lang="pt-PT" u="sng" dirty="0" err="1"/>
              <a:t>yo</a:t>
            </a:r>
            <a:r>
              <a:rPr lang="pt-PT" u="sng" dirty="0"/>
              <a:t> </a:t>
            </a:r>
            <a:r>
              <a:rPr lang="pt-PT" u="sng" dirty="0" err="1"/>
              <a:t>most</a:t>
            </a:r>
            <a:r>
              <a:rPr lang="pt-PT" u="sng" dirty="0"/>
              <a:t> </a:t>
            </a:r>
            <a:r>
              <a:rPr lang="pt-PT" u="sng" dirty="0" err="1"/>
              <a:t>frequent</a:t>
            </a:r>
            <a:r>
              <a:rPr lang="pt-PT" u="sng" dirty="0"/>
              <a:t> threshold.</a:t>
            </a:r>
          </a:p>
          <a:p>
            <a:pPr lvl="1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40A8E3C-0FB9-394A-A8C1-54A3F9314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440" y="1853754"/>
            <a:ext cx="4494530" cy="22968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82424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5C8C16-4DB4-DE4C-89A6-999E7CED3567}"/>
              </a:ext>
            </a:extLst>
          </p:cNvPr>
          <p:cNvSpPr txBox="1"/>
          <p:nvPr/>
        </p:nvSpPr>
        <p:spPr>
          <a:xfrm>
            <a:off x="1451579" y="2954952"/>
            <a:ext cx="9603275" cy="523220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/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168546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 - treatment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Lifestyle</a:t>
            </a:r>
            <a:r>
              <a:rPr lang="pt-PT" dirty="0"/>
              <a:t> </a:t>
            </a:r>
            <a:r>
              <a:rPr lang="pt-PT" dirty="0" err="1"/>
              <a:t>modifications</a:t>
            </a:r>
            <a:r>
              <a:rPr lang="pt-PT" dirty="0"/>
              <a:t>.</a:t>
            </a:r>
          </a:p>
          <a:p>
            <a:r>
              <a:rPr lang="pt-PT" dirty="0" err="1"/>
              <a:t>Infection</a:t>
            </a:r>
            <a:r>
              <a:rPr lang="pt-PT" dirty="0"/>
              <a:t> </a:t>
            </a:r>
            <a:r>
              <a:rPr lang="pt-PT" dirty="0" err="1"/>
              <a:t>control</a:t>
            </a:r>
            <a:r>
              <a:rPr lang="pt-PT" dirty="0"/>
              <a:t>.</a:t>
            </a:r>
          </a:p>
          <a:p>
            <a:r>
              <a:rPr lang="pt-PT" dirty="0"/>
              <a:t>Varicocele </a:t>
            </a:r>
            <a:r>
              <a:rPr lang="pt-PT" dirty="0" err="1"/>
              <a:t>repair</a:t>
            </a:r>
            <a:r>
              <a:rPr lang="pt-PT" dirty="0"/>
              <a:t>.</a:t>
            </a:r>
          </a:p>
          <a:p>
            <a:r>
              <a:rPr lang="pt-PT" dirty="0"/>
              <a:t>Oral </a:t>
            </a:r>
            <a:r>
              <a:rPr lang="pt-PT" dirty="0" err="1"/>
              <a:t>antioxidant</a:t>
            </a:r>
            <a:r>
              <a:rPr lang="pt-PT" dirty="0"/>
              <a:t> </a:t>
            </a:r>
            <a:r>
              <a:rPr lang="pt-PT" dirty="0" err="1"/>
              <a:t>therapy</a:t>
            </a:r>
            <a:r>
              <a:rPr lang="pt-PT" dirty="0"/>
              <a:t>.</a:t>
            </a:r>
          </a:p>
          <a:p>
            <a:r>
              <a:rPr lang="pt-PT" dirty="0" err="1"/>
              <a:t>Micromanipulation-based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selection</a:t>
            </a:r>
            <a:r>
              <a:rPr lang="pt-PT" dirty="0"/>
              <a:t>.</a:t>
            </a:r>
          </a:p>
          <a:p>
            <a:r>
              <a:rPr lang="pt-PT" dirty="0"/>
              <a:t>Testicular </a:t>
            </a:r>
            <a:r>
              <a:rPr lang="pt-PT" dirty="0" err="1"/>
              <a:t>sperm</a:t>
            </a:r>
            <a:r>
              <a:rPr lang="pt-P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979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</a:t>
            </a:r>
            <a:r>
              <a:rPr lang="pt-PT" dirty="0" err="1"/>
              <a:t>Infertility</a:t>
            </a:r>
            <a:r>
              <a:rPr lang="pt-PT" dirty="0"/>
              <a:t> - Testicular </a:t>
            </a:r>
            <a:r>
              <a:rPr lang="pt-PT" dirty="0" err="1"/>
              <a:t>sperm</a:t>
            </a:r>
            <a:br>
              <a:rPr lang="pt-PT" dirty="0"/>
            </a:b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2015732"/>
            <a:ext cx="6934200" cy="3450613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/>
              <a:t>Review</a:t>
            </a:r>
            <a:r>
              <a:rPr lang="pt-PT" dirty="0"/>
              <a:t> &amp; meta-</a:t>
            </a:r>
            <a:r>
              <a:rPr lang="pt-PT" dirty="0" err="1"/>
              <a:t>analysis</a:t>
            </a:r>
            <a:r>
              <a:rPr lang="pt-PT" dirty="0"/>
              <a:t>:</a:t>
            </a:r>
          </a:p>
          <a:p>
            <a:pPr lvl="1"/>
            <a:r>
              <a:rPr lang="pt-PT" dirty="0"/>
              <a:t>5 </a:t>
            </a:r>
            <a:r>
              <a:rPr lang="pt-PT" dirty="0" err="1"/>
              <a:t>studies</a:t>
            </a:r>
            <a:r>
              <a:rPr lang="pt-PT" dirty="0"/>
              <a:t> (143 </a:t>
            </a:r>
            <a:r>
              <a:rPr lang="pt-PT" dirty="0" err="1"/>
              <a:t>px</a:t>
            </a:r>
            <a:r>
              <a:rPr lang="pt-PT" dirty="0"/>
              <a:t>): </a:t>
            </a:r>
            <a:r>
              <a:rPr lang="pt-PT" dirty="0" err="1"/>
              <a:t>paired</a:t>
            </a:r>
            <a:r>
              <a:rPr lang="pt-PT" dirty="0"/>
              <a:t> SDF rates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ejaculated</a:t>
            </a:r>
            <a:r>
              <a:rPr lang="pt-PT" dirty="0"/>
              <a:t> </a:t>
            </a:r>
            <a:r>
              <a:rPr lang="pt-PT" dirty="0" err="1"/>
              <a:t>vs</a:t>
            </a:r>
            <a:r>
              <a:rPr lang="pt-PT" dirty="0"/>
              <a:t> testicular </a:t>
            </a:r>
            <a:r>
              <a:rPr lang="pt-PT" dirty="0" err="1"/>
              <a:t>sperm</a:t>
            </a:r>
            <a:r>
              <a:rPr lang="pt-PT" dirty="0"/>
              <a:t>;</a:t>
            </a:r>
          </a:p>
          <a:p>
            <a:pPr lvl="1"/>
            <a:r>
              <a:rPr lang="pt-PT" dirty="0"/>
              <a:t>4 </a:t>
            </a:r>
            <a:r>
              <a:rPr lang="pt-PT" dirty="0" err="1"/>
              <a:t>studies</a:t>
            </a:r>
            <a:r>
              <a:rPr lang="pt-PT" dirty="0"/>
              <a:t> (507 </a:t>
            </a:r>
            <a:r>
              <a:rPr lang="pt-PT" dirty="0" err="1"/>
              <a:t>cycles</a:t>
            </a:r>
            <a:r>
              <a:rPr lang="pt-PT" dirty="0"/>
              <a:t> &amp; 3.840 </a:t>
            </a:r>
            <a:r>
              <a:rPr lang="pt-PT" dirty="0" err="1"/>
              <a:t>oocytes</a:t>
            </a:r>
            <a:r>
              <a:rPr lang="pt-PT" dirty="0"/>
              <a:t>): </a:t>
            </a:r>
            <a:r>
              <a:rPr lang="pt-PT" dirty="0" err="1"/>
              <a:t>outcomes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Testi</a:t>
            </a:r>
            <a:r>
              <a:rPr lang="pt-PT" dirty="0"/>
              <a:t>-ICSI </a:t>
            </a:r>
            <a:r>
              <a:rPr lang="pt-PT" dirty="0" err="1"/>
              <a:t>vs</a:t>
            </a:r>
            <a:r>
              <a:rPr lang="pt-PT" dirty="0"/>
              <a:t> </a:t>
            </a:r>
            <a:r>
              <a:rPr lang="pt-PT" dirty="0" err="1"/>
              <a:t>Ejac</a:t>
            </a:r>
            <a:r>
              <a:rPr lang="pt-PT" dirty="0"/>
              <a:t>-ICSI;</a:t>
            </a:r>
          </a:p>
          <a:p>
            <a:r>
              <a:rPr lang="pt-PT" dirty="0" err="1"/>
              <a:t>Results</a:t>
            </a:r>
            <a:r>
              <a:rPr lang="pt-PT" dirty="0"/>
              <a:t>:</a:t>
            </a:r>
          </a:p>
          <a:p>
            <a:pPr lvl="1"/>
            <a:r>
              <a:rPr lang="pt-PT" dirty="0" err="1"/>
              <a:t>Mean</a:t>
            </a:r>
            <a:r>
              <a:rPr lang="pt-PT" dirty="0"/>
              <a:t> SDF rate &lt; </a:t>
            </a:r>
            <a:r>
              <a:rPr lang="pt-PT" dirty="0" err="1"/>
              <a:t>Testi</a:t>
            </a:r>
            <a:r>
              <a:rPr lang="pt-PT" dirty="0"/>
              <a:t>-ICSI (8.9 ± 5.1% </a:t>
            </a:r>
            <a:r>
              <a:rPr lang="pt-PT" dirty="0" err="1"/>
              <a:t>vs</a:t>
            </a:r>
            <a:r>
              <a:rPr lang="pt-PT" dirty="0"/>
              <a:t> 33.4 ± 12.8% (P&lt;.0001));</a:t>
            </a:r>
          </a:p>
          <a:p>
            <a:pPr lvl="1"/>
            <a:r>
              <a:rPr lang="pt-PT" dirty="0" err="1"/>
              <a:t>Clinical</a:t>
            </a:r>
            <a:r>
              <a:rPr lang="pt-PT" dirty="0"/>
              <a:t> </a:t>
            </a:r>
            <a:r>
              <a:rPr lang="pt-PT" dirty="0" err="1"/>
              <a:t>pregnancy</a:t>
            </a:r>
            <a:r>
              <a:rPr lang="pt-PT" dirty="0"/>
              <a:t> rates &gt; </a:t>
            </a:r>
            <a:r>
              <a:rPr lang="pt-PT" dirty="0" err="1"/>
              <a:t>Testi</a:t>
            </a:r>
            <a:r>
              <a:rPr lang="pt-PT" dirty="0"/>
              <a:t>-ICSI (50.0% </a:t>
            </a:r>
            <a:r>
              <a:rPr lang="pt-PT" dirty="0" err="1"/>
              <a:t>vs</a:t>
            </a:r>
            <a:r>
              <a:rPr lang="pt-PT" dirty="0"/>
              <a:t> 29.4% (P&lt;.001));</a:t>
            </a:r>
          </a:p>
          <a:p>
            <a:pPr lvl="1"/>
            <a:r>
              <a:rPr lang="pt-PT" dirty="0"/>
              <a:t>Live </a:t>
            </a:r>
            <a:r>
              <a:rPr lang="pt-PT" dirty="0" err="1"/>
              <a:t>birth</a:t>
            </a:r>
            <a:r>
              <a:rPr lang="pt-PT" dirty="0"/>
              <a:t> rates &gt; </a:t>
            </a:r>
            <a:r>
              <a:rPr lang="pt-PT" dirty="0" err="1"/>
              <a:t>Testi</a:t>
            </a:r>
            <a:r>
              <a:rPr lang="pt-PT" dirty="0"/>
              <a:t>-ICSI (46.9% </a:t>
            </a:r>
            <a:r>
              <a:rPr lang="pt-PT" dirty="0" err="1"/>
              <a:t>vs</a:t>
            </a:r>
            <a:r>
              <a:rPr lang="pt-PT" dirty="0"/>
              <a:t> 25.6% (P&lt;.001));</a:t>
            </a:r>
          </a:p>
          <a:p>
            <a:pPr lvl="1"/>
            <a:r>
              <a:rPr lang="pt-PT" dirty="0" err="1"/>
              <a:t>Miscarriage</a:t>
            </a:r>
            <a:r>
              <a:rPr lang="pt-PT" dirty="0"/>
              <a:t> rate &lt;  </a:t>
            </a:r>
            <a:r>
              <a:rPr lang="pt-PT" dirty="0" err="1"/>
              <a:t>Testi</a:t>
            </a:r>
            <a:r>
              <a:rPr lang="pt-PT" dirty="0"/>
              <a:t>-ICSI (9.4% </a:t>
            </a:r>
            <a:r>
              <a:rPr lang="pt-PT" dirty="0" err="1"/>
              <a:t>vs</a:t>
            </a:r>
            <a:r>
              <a:rPr lang="pt-PT" dirty="0"/>
              <a:t> 29.1% (P&lt;.002)).</a:t>
            </a:r>
          </a:p>
          <a:p>
            <a:pPr lvl="1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9CFB30-C810-0E49-AC1A-F9270E3DB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181" y="1931561"/>
            <a:ext cx="4701539" cy="23991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9AECFAD-A07E-E24B-9D6F-9A4437568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" y="5467433"/>
            <a:ext cx="3657600" cy="12111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DDA9F8F-ECBB-DC48-BDC1-FEE53157C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476" y="5466345"/>
            <a:ext cx="2715524" cy="12185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C3844C7-0BD4-E343-8D4E-5F1B7F7A8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181" y="5631279"/>
            <a:ext cx="3975100" cy="1168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34B1F3E-77EE-F84E-9069-9C70BF5B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5436" y="4378961"/>
            <a:ext cx="2661284" cy="1215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73851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</a:t>
            </a:r>
            <a:r>
              <a:rPr lang="pt-PT" dirty="0" err="1"/>
              <a:t>Infertility</a:t>
            </a:r>
            <a:r>
              <a:rPr lang="pt-PT" dirty="0"/>
              <a:t> - Testicular </a:t>
            </a:r>
            <a:r>
              <a:rPr lang="pt-PT" dirty="0" err="1"/>
              <a:t>sperm</a:t>
            </a:r>
            <a:br>
              <a:rPr lang="pt-PT" dirty="0"/>
            </a:b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79" y="2015732"/>
            <a:ext cx="6819901" cy="3450613"/>
          </a:xfrm>
        </p:spPr>
        <p:txBody>
          <a:bodyPr>
            <a:normAutofit/>
          </a:bodyPr>
          <a:lstStyle/>
          <a:p>
            <a:r>
              <a:rPr lang="pt-PT" dirty="0" err="1"/>
              <a:t>Conclusion</a:t>
            </a:r>
            <a:r>
              <a:rPr lang="pt-PT" dirty="0"/>
              <a:t>:</a:t>
            </a:r>
          </a:p>
          <a:p>
            <a:pPr lvl="1"/>
            <a:r>
              <a:rPr lang="pt-PT" dirty="0"/>
              <a:t>Testicular </a:t>
            </a:r>
            <a:r>
              <a:rPr lang="pt-PT" dirty="0" err="1"/>
              <a:t>sperm</a:t>
            </a:r>
            <a:r>
              <a:rPr lang="pt-PT" dirty="0"/>
              <a:t> </a:t>
            </a:r>
            <a:r>
              <a:rPr lang="pt-PT" dirty="0" err="1"/>
              <a:t>have</a:t>
            </a:r>
            <a:r>
              <a:rPr lang="pt-PT" dirty="0"/>
              <a:t> </a:t>
            </a:r>
            <a:r>
              <a:rPr lang="pt-PT" dirty="0" err="1"/>
              <a:t>lower</a:t>
            </a:r>
            <a:r>
              <a:rPr lang="pt-PT" dirty="0"/>
              <a:t> </a:t>
            </a:r>
            <a:r>
              <a:rPr lang="pt-PT" dirty="0" err="1"/>
              <a:t>levels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SDF </a:t>
            </a:r>
            <a:r>
              <a:rPr lang="pt-PT" dirty="0" err="1"/>
              <a:t>than</a:t>
            </a:r>
            <a:r>
              <a:rPr lang="pt-PT" dirty="0"/>
              <a:t> </a:t>
            </a:r>
            <a:r>
              <a:rPr lang="pt-PT" dirty="0" err="1"/>
              <a:t>ejaculated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;</a:t>
            </a:r>
          </a:p>
          <a:p>
            <a:pPr lvl="1"/>
            <a:r>
              <a:rPr lang="pt-PT" dirty="0" err="1"/>
              <a:t>Clinical</a:t>
            </a:r>
            <a:r>
              <a:rPr lang="pt-PT" dirty="0"/>
              <a:t> </a:t>
            </a:r>
            <a:r>
              <a:rPr lang="pt-PT" dirty="0" err="1"/>
              <a:t>outcomes</a:t>
            </a:r>
            <a:r>
              <a:rPr lang="pt-PT" dirty="0"/>
              <a:t>, are </a:t>
            </a:r>
            <a:r>
              <a:rPr lang="pt-PT" dirty="0" err="1"/>
              <a:t>higher</a:t>
            </a:r>
            <a:r>
              <a:rPr lang="pt-PT" dirty="0"/>
              <a:t> for </a:t>
            </a:r>
            <a:r>
              <a:rPr lang="pt-PT" dirty="0" err="1"/>
              <a:t>men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confirmed</a:t>
            </a:r>
            <a:r>
              <a:rPr lang="pt-PT" dirty="0"/>
              <a:t> </a:t>
            </a:r>
            <a:r>
              <a:rPr lang="pt-PT" dirty="0" err="1"/>
              <a:t>post</a:t>
            </a:r>
            <a:r>
              <a:rPr lang="pt-PT" dirty="0"/>
              <a:t>-testicular SDF </a:t>
            </a:r>
            <a:r>
              <a:rPr lang="pt-PT" dirty="0" err="1"/>
              <a:t>when</a:t>
            </a:r>
            <a:r>
              <a:rPr lang="pt-PT" dirty="0"/>
              <a:t> </a:t>
            </a:r>
            <a:r>
              <a:rPr lang="pt-PT" dirty="0" err="1"/>
              <a:t>using</a:t>
            </a:r>
            <a:r>
              <a:rPr lang="pt-PT" dirty="0"/>
              <a:t> </a:t>
            </a:r>
            <a:r>
              <a:rPr lang="pt-PT" dirty="0" err="1"/>
              <a:t>Testi</a:t>
            </a:r>
            <a:r>
              <a:rPr lang="pt-PT" dirty="0"/>
              <a:t>-ICSI </a:t>
            </a:r>
            <a:r>
              <a:rPr lang="pt-PT" dirty="0" err="1"/>
              <a:t>rather</a:t>
            </a:r>
            <a:r>
              <a:rPr lang="pt-PT" dirty="0"/>
              <a:t> </a:t>
            </a:r>
            <a:r>
              <a:rPr lang="pt-PT" dirty="0" err="1"/>
              <a:t>than</a:t>
            </a:r>
            <a:r>
              <a:rPr lang="pt-PT" dirty="0"/>
              <a:t> </a:t>
            </a:r>
            <a:r>
              <a:rPr lang="pt-PT" dirty="0" err="1"/>
              <a:t>Ejac</a:t>
            </a:r>
            <a:r>
              <a:rPr lang="pt-PT" dirty="0"/>
              <a:t>-ICSI ;</a:t>
            </a:r>
          </a:p>
          <a:p>
            <a:pPr lvl="1"/>
            <a:r>
              <a:rPr lang="pt-PT" dirty="0" err="1"/>
              <a:t>Infertile</a:t>
            </a:r>
            <a:r>
              <a:rPr lang="pt-PT" dirty="0"/>
              <a:t> </a:t>
            </a:r>
            <a:r>
              <a:rPr lang="pt-PT" dirty="0" err="1"/>
              <a:t>couples</a:t>
            </a:r>
            <a:r>
              <a:rPr lang="pt-PT" dirty="0"/>
              <a:t> </a:t>
            </a:r>
            <a:r>
              <a:rPr lang="pt-PT" dirty="0" err="1"/>
              <a:t>may</a:t>
            </a:r>
            <a:r>
              <a:rPr lang="pt-PT" dirty="0"/>
              <a:t> </a:t>
            </a:r>
            <a:r>
              <a:rPr lang="pt-PT" dirty="0" err="1"/>
              <a:t>benefit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Testi</a:t>
            </a:r>
            <a:r>
              <a:rPr lang="pt-PT" dirty="0"/>
              <a:t>-ICSI </a:t>
            </a:r>
            <a:r>
              <a:rPr lang="pt-PT" dirty="0" err="1"/>
              <a:t>if</a:t>
            </a:r>
            <a:r>
              <a:rPr lang="pt-PT" dirty="0"/>
              <a:t> male </a:t>
            </a:r>
            <a:r>
              <a:rPr lang="pt-PT" dirty="0" err="1"/>
              <a:t>partners</a:t>
            </a:r>
            <a:r>
              <a:rPr lang="pt-PT" dirty="0"/>
              <a:t> </a:t>
            </a:r>
            <a:r>
              <a:rPr lang="pt-PT" dirty="0" err="1"/>
              <a:t>have</a:t>
            </a:r>
            <a:r>
              <a:rPr lang="pt-PT" dirty="0"/>
              <a:t> </a:t>
            </a:r>
            <a:r>
              <a:rPr lang="pt-PT" dirty="0" err="1"/>
              <a:t>confirmed</a:t>
            </a:r>
            <a:r>
              <a:rPr lang="pt-PT" dirty="0"/>
              <a:t> </a:t>
            </a:r>
            <a:r>
              <a:rPr lang="pt-PT" dirty="0" err="1"/>
              <a:t>high</a:t>
            </a:r>
            <a:r>
              <a:rPr lang="pt-PT" dirty="0"/>
              <a:t> SDF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ejaculate</a:t>
            </a:r>
            <a:r>
              <a:rPr lang="pt-PT" dirty="0"/>
              <a:t>.</a:t>
            </a:r>
            <a:br>
              <a:rPr lang="pt-PT" dirty="0"/>
            </a:br>
            <a:endParaRPr lang="pt-PT" dirty="0"/>
          </a:p>
          <a:p>
            <a:pPr marL="457200" lvl="1" indent="0">
              <a:buNone/>
            </a:pPr>
            <a:endParaRPr lang="pt-PT" dirty="0"/>
          </a:p>
          <a:p>
            <a:pPr lvl="1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9CFB30-C810-0E49-AC1A-F9270E3DB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181" y="1931561"/>
            <a:ext cx="4701539" cy="239913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79158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5C8C16-4DB4-DE4C-89A6-999E7CED3567}"/>
              </a:ext>
            </a:extLst>
          </p:cNvPr>
          <p:cNvSpPr txBox="1"/>
          <p:nvPr/>
        </p:nvSpPr>
        <p:spPr>
          <a:xfrm>
            <a:off x="1451579" y="2954952"/>
            <a:ext cx="9603275" cy="523220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err="1"/>
              <a:t>Conclusion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16857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5236F-8C53-064F-8527-1EDA08C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Aging MALE Infertility – Take </a:t>
            </a:r>
            <a:r>
              <a:rPr lang="pt-PT" dirty="0" err="1"/>
              <a:t>Home</a:t>
            </a:r>
            <a:r>
              <a:rPr lang="pt-PT" dirty="0"/>
              <a:t> </a:t>
            </a:r>
            <a:r>
              <a:rPr lang="pt-PT" dirty="0" err="1"/>
              <a:t>Messages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697ACB-614D-354A-98CA-759BF0B42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/>
              <a:t>Men</a:t>
            </a:r>
            <a:r>
              <a:rPr lang="pt-PT" dirty="0"/>
              <a:t> ≥ 40 </a:t>
            </a:r>
            <a:r>
              <a:rPr lang="pt-PT" dirty="0" err="1"/>
              <a:t>yo</a:t>
            </a:r>
            <a:r>
              <a:rPr lang="pt-PT" dirty="0"/>
              <a:t> (</a:t>
            </a:r>
            <a:r>
              <a:rPr lang="pt-PT" dirty="0" err="1"/>
              <a:t>advanced</a:t>
            </a:r>
            <a:r>
              <a:rPr lang="pt-PT" dirty="0"/>
              <a:t> paternal age);</a:t>
            </a:r>
          </a:p>
          <a:p>
            <a:r>
              <a:rPr lang="pt-PT" dirty="0" err="1"/>
              <a:t>Evaluate</a:t>
            </a:r>
            <a:r>
              <a:rPr lang="pt-PT" dirty="0"/>
              <a:t> </a:t>
            </a:r>
            <a:r>
              <a:rPr lang="pt-PT" dirty="0" err="1"/>
              <a:t>Sperm</a:t>
            </a:r>
            <a:r>
              <a:rPr lang="pt-PT" dirty="0"/>
              <a:t> DNA </a:t>
            </a:r>
            <a:r>
              <a:rPr lang="pt-PT" dirty="0" err="1"/>
              <a:t>Fragmentation</a:t>
            </a:r>
            <a:r>
              <a:rPr lang="pt-PT" dirty="0"/>
              <a:t>;</a:t>
            </a:r>
          </a:p>
          <a:p>
            <a:r>
              <a:rPr lang="pt-PT" dirty="0" err="1"/>
              <a:t>Treat</a:t>
            </a:r>
            <a:r>
              <a:rPr lang="pt-PT" dirty="0"/>
              <a:t>/</a:t>
            </a:r>
            <a:r>
              <a:rPr lang="pt-PT" dirty="0" err="1"/>
              <a:t>optimize</a:t>
            </a:r>
            <a:r>
              <a:rPr lang="pt-PT" dirty="0"/>
              <a:t> </a:t>
            </a:r>
            <a:r>
              <a:rPr lang="pt-PT" dirty="0" err="1"/>
              <a:t>underlying</a:t>
            </a:r>
            <a:r>
              <a:rPr lang="pt-PT" dirty="0"/>
              <a:t> </a:t>
            </a:r>
            <a:r>
              <a:rPr lang="pt-PT" dirty="0" err="1"/>
              <a:t>conditions</a:t>
            </a:r>
            <a:r>
              <a:rPr lang="pt-PT" dirty="0"/>
              <a:t>;</a:t>
            </a:r>
          </a:p>
          <a:p>
            <a:r>
              <a:rPr lang="pt-PT" dirty="0" err="1"/>
              <a:t>Consider</a:t>
            </a:r>
            <a:r>
              <a:rPr lang="pt-PT" dirty="0"/>
              <a:t> testicular </a:t>
            </a:r>
            <a:r>
              <a:rPr lang="pt-PT" dirty="0" err="1"/>
              <a:t>sperm</a:t>
            </a:r>
            <a:r>
              <a:rPr lang="pt-PT" dirty="0"/>
              <a:t> – TESE/ICSI (</a:t>
            </a:r>
            <a:r>
              <a:rPr lang="pt-PT" dirty="0" err="1"/>
              <a:t>high</a:t>
            </a:r>
            <a:r>
              <a:rPr lang="pt-PT" dirty="0"/>
              <a:t> SDF).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92820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AC159-60D5-084D-9B8C-E807452F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err="1"/>
              <a:t>Thank</a:t>
            </a:r>
            <a:r>
              <a:rPr lang="pt-PT" dirty="0"/>
              <a:t> </a:t>
            </a:r>
            <a:r>
              <a:rPr lang="pt-PT" dirty="0" err="1"/>
              <a:t>you</a:t>
            </a:r>
            <a:endParaRPr lang="pt-PT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71CFA1E2-543E-B545-A165-28480B97A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6686" y="4375908"/>
            <a:ext cx="6195269" cy="8745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CF86DD-6CAC-9743-9FC4-C9FFC95B1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8"/>
          <a:stretch/>
        </p:blipFill>
        <p:spPr>
          <a:xfrm>
            <a:off x="2055079" y="2257682"/>
            <a:ext cx="1981200" cy="211822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9600A4E-5EB1-7649-92DB-6ABD8335AC74}"/>
              </a:ext>
            </a:extLst>
          </p:cNvPr>
          <p:cNvSpPr txBox="1"/>
          <p:nvPr/>
        </p:nvSpPr>
        <p:spPr>
          <a:xfrm>
            <a:off x="982264" y="4466039"/>
            <a:ext cx="4126830" cy="8745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dirty="0">
                <a:solidFill>
                  <a:srgbClr val="002060"/>
                </a:solidFill>
              </a:rPr>
              <a:t>Pedro S. de Oliveira</a:t>
            </a:r>
          </a:p>
          <a:p>
            <a:pPr algn="ctr">
              <a:lnSpc>
                <a:spcPct val="150000"/>
              </a:lnSpc>
            </a:pPr>
            <a:r>
              <a:rPr lang="pt-PT" dirty="0">
                <a:solidFill>
                  <a:srgbClr val="002060"/>
                </a:solidFill>
              </a:rPr>
              <a:t>Email: </a:t>
            </a:r>
            <a:r>
              <a:rPr lang="pt-PT" dirty="0" err="1">
                <a:solidFill>
                  <a:srgbClr val="002060"/>
                </a:solidFill>
              </a:rPr>
              <a:t>pedrosimoesdeoliveira@gmail.com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DA83C0E-408E-3841-A040-B2044843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021" y="3316795"/>
            <a:ext cx="3022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88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73310-DB2E-4A43-BE7E-A27FA437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Infertility - </a:t>
            </a:r>
            <a:r>
              <a:rPr lang="pt-PT" dirty="0" err="1"/>
              <a:t>Epidemiology</a:t>
            </a:r>
            <a:br>
              <a:rPr lang="pt-PT" dirty="0"/>
            </a:br>
            <a:endParaRPr lang="pt-PT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77404545-675E-9148-8874-E64BCE558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805" y="2002872"/>
            <a:ext cx="4214162" cy="402686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553DCDF-5EEB-C740-BF03-454E100A42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76" r="5156" b="8980"/>
          <a:stretch/>
        </p:blipFill>
        <p:spPr>
          <a:xfrm>
            <a:off x="5408508" y="2571817"/>
            <a:ext cx="6094380" cy="28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16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73310-DB2E-4A43-BE7E-A27FA437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r>
              <a:rPr lang="pt-PT" dirty="0"/>
              <a:t>MALE Infertility - </a:t>
            </a:r>
            <a:r>
              <a:rPr lang="pt-PT" dirty="0" err="1"/>
              <a:t>Epidemiology</a:t>
            </a:r>
            <a:br>
              <a:rPr lang="pt-PT" dirty="0"/>
            </a:br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6B3FA3D-2273-7D4E-93C3-0B163717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83" y="2072270"/>
            <a:ext cx="6451048" cy="3756201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F277954-3E4A-8B4E-9146-CBF113990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990025"/>
              </p:ext>
            </p:extLst>
          </p:nvPr>
        </p:nvGraphicFramePr>
        <p:xfrm>
          <a:off x="8145320" y="1965664"/>
          <a:ext cx="3234036" cy="4030372"/>
        </p:xfrm>
        <a:graphic>
          <a:graphicData uri="http://schemas.openxmlformats.org/drawingml/2006/table">
            <a:tbl>
              <a:tblPr/>
              <a:tblGrid>
                <a:gridCol w="808509">
                  <a:extLst>
                    <a:ext uri="{9D8B030D-6E8A-4147-A177-3AD203B41FA5}">
                      <a16:colId xmlns:a16="http://schemas.microsoft.com/office/drawing/2014/main" val="2163404462"/>
                    </a:ext>
                  </a:extLst>
                </a:gridCol>
                <a:gridCol w="808509">
                  <a:extLst>
                    <a:ext uri="{9D8B030D-6E8A-4147-A177-3AD203B41FA5}">
                      <a16:colId xmlns:a16="http://schemas.microsoft.com/office/drawing/2014/main" val="3018441186"/>
                    </a:ext>
                  </a:extLst>
                </a:gridCol>
                <a:gridCol w="808509">
                  <a:extLst>
                    <a:ext uri="{9D8B030D-6E8A-4147-A177-3AD203B41FA5}">
                      <a16:colId xmlns:a16="http://schemas.microsoft.com/office/drawing/2014/main" val="2373347279"/>
                    </a:ext>
                  </a:extLst>
                </a:gridCol>
                <a:gridCol w="808509">
                  <a:extLst>
                    <a:ext uri="{9D8B030D-6E8A-4147-A177-3AD203B41FA5}">
                      <a16:colId xmlns:a16="http://schemas.microsoft.com/office/drawing/2014/main" val="2016987884"/>
                    </a:ext>
                  </a:extLst>
                </a:gridCol>
              </a:tblGrid>
              <a:tr h="981487">
                <a:tc>
                  <a:txBody>
                    <a:bodyPr/>
                    <a:lstStyle/>
                    <a:p>
                      <a:pPr algn="l" fontAlgn="t" latinLnBrk="0"/>
                      <a:br>
                        <a:rPr lang="pt-PT" sz="900" b="1" dirty="0">
                          <a:solidFill>
                            <a:srgbClr val="333333"/>
                          </a:solidFill>
                          <a:effectLst/>
                        </a:rPr>
                      </a:br>
                      <a:endParaRPr lang="pt-PT" sz="9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4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Males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that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are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reported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infertile</a:t>
                      </a:r>
                      <a:endParaRPr lang="pt-PT" sz="1050" b="1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4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Couples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that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are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reported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infertile</a:t>
                      </a:r>
                      <a:endParaRPr lang="pt-PT" sz="1050" b="1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Couples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in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which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the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male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factor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is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one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of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multiple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factors</a:t>
                      </a:r>
                      <a:r>
                        <a:rPr lang="pt-PT" sz="1050" b="1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pt-PT" sz="1050" b="1" dirty="0" err="1">
                          <a:solidFill>
                            <a:srgbClr val="333333"/>
                          </a:solidFill>
                          <a:effectLst/>
                        </a:rPr>
                        <a:t>involved</a:t>
                      </a:r>
                      <a:endParaRPr lang="pt-PT" sz="1050" b="1" dirty="0">
                        <a:solidFill>
                          <a:srgbClr val="333333"/>
                        </a:solidFill>
                        <a:effectLst/>
                      </a:endParaRPr>
                    </a:p>
                    <a:p>
                      <a:endParaRPr lang="pt-PT" sz="1050" b="1" dirty="0"/>
                    </a:p>
                  </a:txBody>
                  <a:tcPr marL="43301" marR="43301" marT="21650" marB="216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058655"/>
                  </a:ext>
                </a:extLst>
              </a:tr>
              <a:tr h="331974"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b="1">
                          <a:solidFill>
                            <a:srgbClr val="666666"/>
                          </a:solidFill>
                          <a:effectLst/>
                        </a:rPr>
                        <a:t>North America</a:t>
                      </a:r>
                      <a:endParaRPr lang="pt-PT" sz="900">
                        <a:solidFill>
                          <a:srgbClr val="666666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4.5-6%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15%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50%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870221"/>
                  </a:ext>
                </a:extLst>
              </a:tr>
              <a:tr h="202071"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b="1">
                          <a:solidFill>
                            <a:srgbClr val="666666"/>
                          </a:solidFill>
                          <a:effectLst/>
                        </a:rPr>
                        <a:t>Middle East</a:t>
                      </a:r>
                      <a:endParaRPr lang="pt-PT" sz="900">
                        <a:solidFill>
                          <a:srgbClr val="666666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>
                          <a:solidFill>
                            <a:srgbClr val="666666"/>
                          </a:solidFill>
                          <a:effectLst/>
                        </a:rPr>
                        <a:t>Unknown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>
                          <a:solidFill>
                            <a:srgbClr val="666666"/>
                          </a:solidFill>
                          <a:effectLst/>
                        </a:rPr>
                        <a:t>Unknown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60%-70%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646910"/>
                  </a:ext>
                </a:extLst>
              </a:tr>
              <a:tr h="331974"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b="1">
                          <a:solidFill>
                            <a:srgbClr val="666666"/>
                          </a:solidFill>
                          <a:effectLst/>
                        </a:rPr>
                        <a:t>Sub-Saharan Africa</a:t>
                      </a:r>
                      <a:endParaRPr lang="pt-PT" sz="900">
                        <a:solidFill>
                          <a:srgbClr val="666666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2.5%-4.8%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12.5%-16% 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20-40% 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740982"/>
                  </a:ext>
                </a:extLst>
              </a:tr>
              <a:tr h="331974"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b="1">
                          <a:solidFill>
                            <a:srgbClr val="666666"/>
                          </a:solidFill>
                          <a:effectLst/>
                        </a:rPr>
                        <a:t>Europe</a:t>
                      </a:r>
                      <a:endParaRPr lang="pt-PT" sz="900">
                        <a:solidFill>
                          <a:srgbClr val="666666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7.5%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15% 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>
                          <a:solidFill>
                            <a:srgbClr val="666666"/>
                          </a:solidFill>
                          <a:effectLst/>
                        </a:rPr>
                        <a:t>50% of all infertile couples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669754"/>
                  </a:ext>
                </a:extLst>
              </a:tr>
              <a:tr h="202071"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b="1">
                          <a:solidFill>
                            <a:srgbClr val="666666"/>
                          </a:solidFill>
                          <a:effectLst/>
                        </a:rPr>
                        <a:t>Australia</a:t>
                      </a:r>
                      <a:endParaRPr lang="pt-PT" sz="900">
                        <a:solidFill>
                          <a:srgbClr val="666666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8%; 9%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>
                          <a:solidFill>
                            <a:srgbClr val="666666"/>
                          </a:solidFill>
                          <a:effectLst/>
                        </a:rPr>
                        <a:t>15%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40% 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644771"/>
                  </a:ext>
                </a:extLst>
              </a:tr>
              <a:tr h="331974"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b="1">
                          <a:solidFill>
                            <a:srgbClr val="666666"/>
                          </a:solidFill>
                          <a:effectLst/>
                        </a:rPr>
                        <a:t>Central/Eastern Europe</a:t>
                      </a:r>
                      <a:endParaRPr lang="pt-PT" sz="900">
                        <a:solidFill>
                          <a:srgbClr val="666666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8%-12% 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20% 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56% 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362155"/>
                  </a:ext>
                </a:extLst>
              </a:tr>
              <a:tr h="202071"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b="1">
                          <a:solidFill>
                            <a:srgbClr val="666666"/>
                          </a:solidFill>
                          <a:effectLst/>
                        </a:rPr>
                        <a:t>Asia</a:t>
                      </a:r>
                      <a:endParaRPr lang="pt-PT" sz="900">
                        <a:solidFill>
                          <a:srgbClr val="666666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>
                          <a:solidFill>
                            <a:srgbClr val="666666"/>
                          </a:solidFill>
                          <a:effectLst/>
                        </a:rPr>
                        <a:t>Unknown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>
                          <a:solidFill>
                            <a:srgbClr val="666666"/>
                          </a:solidFill>
                          <a:effectLst/>
                        </a:rPr>
                        <a:t>Unknown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37% 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775618"/>
                  </a:ext>
                </a:extLst>
              </a:tr>
              <a:tr h="331974"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b="1">
                          <a:solidFill>
                            <a:srgbClr val="666666"/>
                          </a:solidFill>
                          <a:effectLst/>
                        </a:rPr>
                        <a:t>Latin America</a:t>
                      </a:r>
                      <a:endParaRPr lang="pt-PT" sz="900">
                        <a:solidFill>
                          <a:srgbClr val="666666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>
                          <a:solidFill>
                            <a:srgbClr val="666666"/>
                          </a:solidFill>
                          <a:effectLst/>
                        </a:rPr>
                        <a:t>Unknown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>
                          <a:solidFill>
                            <a:srgbClr val="666666"/>
                          </a:solidFill>
                          <a:effectLst/>
                        </a:rPr>
                        <a:t>Unknown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52% 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012314"/>
                  </a:ext>
                </a:extLst>
              </a:tr>
              <a:tr h="202071"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b="1">
                          <a:solidFill>
                            <a:srgbClr val="666666"/>
                          </a:solidFill>
                          <a:effectLst/>
                        </a:rPr>
                        <a:t>Africa</a:t>
                      </a:r>
                      <a:endParaRPr lang="pt-PT" sz="900">
                        <a:solidFill>
                          <a:srgbClr val="666666"/>
                        </a:solidFill>
                        <a:effectLst/>
                      </a:endParaRP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>
                          <a:solidFill>
                            <a:srgbClr val="666666"/>
                          </a:solidFill>
                          <a:effectLst/>
                        </a:rPr>
                        <a:t>Unknown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>
                          <a:solidFill>
                            <a:srgbClr val="666666"/>
                          </a:solidFill>
                          <a:effectLst/>
                        </a:rPr>
                        <a:t>Unknown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/>
                      <a:r>
                        <a:rPr lang="pt-PT" sz="900" dirty="0">
                          <a:solidFill>
                            <a:srgbClr val="666666"/>
                          </a:solidFill>
                          <a:effectLst/>
                        </a:rPr>
                        <a:t>43% </a:t>
                      </a:r>
                    </a:p>
                  </a:txBody>
                  <a:tcPr marL="54126" marR="54126" marT="36084" marB="36084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167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811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6FE293-E065-6746-8CD8-1D0D5575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41" y="2062328"/>
            <a:ext cx="1964079" cy="2274197"/>
          </a:xfrm>
          <a:prstGeom prst="rect">
            <a:avLst/>
          </a:prstGeom>
        </p:spPr>
      </p:pic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C92BD5B-5572-4E4B-8A35-32CC11A0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1" y="4336525"/>
            <a:ext cx="2712720" cy="443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dirty="0"/>
              <a:t>Congenital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acquired</a:t>
            </a:r>
            <a:r>
              <a:rPr lang="pt-PT" dirty="0"/>
              <a:t> urogenital </a:t>
            </a:r>
            <a:r>
              <a:rPr lang="pt-PT" dirty="0" err="1"/>
              <a:t>abnormalities</a:t>
            </a:r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10E6272-8C86-FB4D-BB18-172C8F0FC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131" y="2110972"/>
            <a:ext cx="2824223" cy="158862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7CAE208-E0DF-4F44-A20E-EF7537134AF8}"/>
              </a:ext>
            </a:extLst>
          </p:cNvPr>
          <p:cNvSpPr/>
          <p:nvPr/>
        </p:nvSpPr>
        <p:spPr>
          <a:xfrm>
            <a:off x="9320026" y="3770924"/>
            <a:ext cx="1471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 err="1"/>
              <a:t>Malignancies</a:t>
            </a:r>
            <a:endParaRPr lang="pt-PT" sz="20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B58CCEC-755E-4E46-ACA9-E6B7D60A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034" y="3373470"/>
            <a:ext cx="2241952" cy="178337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5BD6E667-1E9F-5444-875B-E8E482DD8431}"/>
              </a:ext>
            </a:extLst>
          </p:cNvPr>
          <p:cNvSpPr/>
          <p:nvPr/>
        </p:nvSpPr>
        <p:spPr>
          <a:xfrm>
            <a:off x="3277589" y="5194334"/>
            <a:ext cx="2892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/>
              <a:t>Urogenital </a:t>
            </a:r>
            <a:r>
              <a:rPr lang="pt-PT" sz="2000" dirty="0" err="1"/>
              <a:t>tract</a:t>
            </a:r>
            <a:r>
              <a:rPr lang="pt-PT" sz="2000" dirty="0"/>
              <a:t> </a:t>
            </a:r>
            <a:r>
              <a:rPr lang="pt-PT" sz="2000" dirty="0" err="1"/>
              <a:t>infections</a:t>
            </a:r>
            <a:endParaRPr lang="pt-PT" sz="20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1FD75F5-A61F-2447-9D0B-609A596AB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405" y="4199341"/>
            <a:ext cx="1675231" cy="1743764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E3D2B9B-80A1-7245-993E-99C6DBE2DDD7}"/>
              </a:ext>
            </a:extLst>
          </p:cNvPr>
          <p:cNvSpPr/>
          <p:nvPr/>
        </p:nvSpPr>
        <p:spPr>
          <a:xfrm>
            <a:off x="9358999" y="5156841"/>
            <a:ext cx="2331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err="1"/>
              <a:t>Increased</a:t>
            </a:r>
            <a:r>
              <a:rPr lang="pt-PT" sz="2000" dirty="0"/>
              <a:t> </a:t>
            </a:r>
            <a:r>
              <a:rPr lang="pt-PT" sz="2000" dirty="0" err="1"/>
              <a:t>scrotal</a:t>
            </a:r>
            <a:r>
              <a:rPr lang="pt-PT" sz="2000" dirty="0"/>
              <a:t> </a:t>
            </a:r>
            <a:r>
              <a:rPr lang="pt-PT" sz="2000" dirty="0" err="1"/>
              <a:t>temperature</a:t>
            </a:r>
            <a:endParaRPr lang="pt-PT" sz="2000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2996C17A-967B-424D-AE8A-1A2A0C80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MALE Infertility - AETIOLOGY</a:t>
            </a:r>
          </a:p>
        </p:txBody>
      </p:sp>
    </p:spTree>
    <p:extLst>
      <p:ext uri="{BB962C8B-B14F-4D97-AF65-F5344CB8AC3E}">
        <p14:creationId xmlns:p14="http://schemas.microsoft.com/office/powerpoint/2010/main" val="326813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29D43DED-E773-FC4D-B61A-0B9E50AF6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039" y="3881819"/>
            <a:ext cx="2856732" cy="555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err="1"/>
              <a:t>Endocrine</a:t>
            </a:r>
            <a:r>
              <a:rPr lang="pt-PT" dirty="0"/>
              <a:t> </a:t>
            </a:r>
            <a:r>
              <a:rPr lang="pt-PT" dirty="0" err="1"/>
              <a:t>disturbances</a:t>
            </a:r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52330AF-F2CE-B447-B6F6-BBFD60A5F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19" y="1984409"/>
            <a:ext cx="2318018" cy="189741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33B1437-2C9C-6C43-B639-F5608F45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175" y="3466077"/>
            <a:ext cx="2547475" cy="190814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E6718EFD-B89B-6B45-BDC9-68C8E3CCA4DF}"/>
              </a:ext>
            </a:extLst>
          </p:cNvPr>
          <p:cNvSpPr/>
          <p:nvPr/>
        </p:nvSpPr>
        <p:spPr>
          <a:xfrm>
            <a:off x="4517645" y="5374224"/>
            <a:ext cx="2462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 err="1"/>
              <a:t>Genetic</a:t>
            </a:r>
            <a:r>
              <a:rPr lang="pt-PT" sz="2000" dirty="0"/>
              <a:t> </a:t>
            </a:r>
            <a:r>
              <a:rPr lang="pt-PT" sz="2000" dirty="0" err="1"/>
              <a:t>abnormalities</a:t>
            </a:r>
            <a:endParaRPr lang="pt-PT" sz="200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5B0036-9F72-7C4D-9FCD-26455F67E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089" y="2061687"/>
            <a:ext cx="2323805" cy="1742854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50E398F8-6C80-DB49-90CA-128F0955870D}"/>
              </a:ext>
            </a:extLst>
          </p:cNvPr>
          <p:cNvSpPr/>
          <p:nvPr/>
        </p:nvSpPr>
        <p:spPr>
          <a:xfrm>
            <a:off x="8082982" y="3881819"/>
            <a:ext cx="2452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 err="1"/>
              <a:t>Immunological</a:t>
            </a:r>
            <a:r>
              <a:rPr lang="pt-PT" sz="2000" dirty="0"/>
              <a:t> </a:t>
            </a:r>
            <a:r>
              <a:rPr lang="pt-PT" sz="2000" dirty="0" err="1"/>
              <a:t>factors</a:t>
            </a:r>
            <a:endParaRPr lang="pt-PT" sz="20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922326B-C722-C64F-991F-BF2AC60A5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MALE Infertility - AETIOLOGY</a:t>
            </a:r>
          </a:p>
        </p:txBody>
      </p:sp>
    </p:spTree>
    <p:extLst>
      <p:ext uri="{BB962C8B-B14F-4D97-AF65-F5344CB8AC3E}">
        <p14:creationId xmlns:p14="http://schemas.microsoft.com/office/powerpoint/2010/main" val="4017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8E6BA-35BE-1A4D-9416-4A6546FB7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MALE Infertility – </a:t>
            </a:r>
            <a:r>
              <a:rPr lang="pt-PT" dirty="0" err="1"/>
              <a:t>prognostic</a:t>
            </a:r>
            <a:r>
              <a:rPr lang="pt-PT" dirty="0"/>
              <a:t> </a:t>
            </a:r>
            <a:r>
              <a:rPr lang="pt-PT" dirty="0" err="1"/>
              <a:t>factors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56BEAC3-7895-7846-BA8A-F8DC3AC46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  <a:p>
            <a:r>
              <a:rPr lang="pt-PT" dirty="0" err="1"/>
              <a:t>Duration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infertility</a:t>
            </a:r>
            <a:r>
              <a:rPr lang="pt-PT" dirty="0"/>
              <a:t>.</a:t>
            </a:r>
          </a:p>
          <a:p>
            <a:r>
              <a:rPr lang="pt-PT" dirty="0" err="1"/>
              <a:t>Primary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secondary</a:t>
            </a:r>
            <a:r>
              <a:rPr lang="pt-PT" dirty="0"/>
              <a:t> </a:t>
            </a:r>
            <a:r>
              <a:rPr lang="pt-PT" dirty="0" err="1"/>
              <a:t>infertility</a:t>
            </a:r>
            <a:r>
              <a:rPr lang="pt-PT" dirty="0"/>
              <a:t>. </a:t>
            </a:r>
          </a:p>
          <a:p>
            <a:r>
              <a:rPr lang="pt-PT" dirty="0" err="1"/>
              <a:t>Results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semen</a:t>
            </a:r>
            <a:r>
              <a:rPr lang="pt-PT" dirty="0"/>
              <a:t> </a:t>
            </a:r>
            <a:r>
              <a:rPr lang="pt-PT" dirty="0" err="1"/>
              <a:t>analysis</a:t>
            </a:r>
            <a:r>
              <a:rPr lang="pt-PT" dirty="0"/>
              <a:t>. </a:t>
            </a:r>
          </a:p>
          <a:p>
            <a:r>
              <a:rPr lang="pt-PT" dirty="0"/>
              <a:t>Age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fertility</a:t>
            </a:r>
            <a:r>
              <a:rPr lang="pt-PT" dirty="0"/>
              <a:t> status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female</a:t>
            </a:r>
            <a:r>
              <a:rPr lang="pt-PT" dirty="0"/>
              <a:t> </a:t>
            </a:r>
            <a:r>
              <a:rPr lang="pt-PT" dirty="0" err="1"/>
              <a:t>partner</a:t>
            </a:r>
            <a:r>
              <a:rPr lang="pt-PT" dirty="0"/>
              <a:t>.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422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56DA7-0753-9841-9BDE-D02BFBEE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Female</a:t>
            </a:r>
            <a:r>
              <a:rPr lang="pt-PT" dirty="0"/>
              <a:t> </a:t>
            </a:r>
            <a:r>
              <a:rPr lang="pt-PT" dirty="0" err="1"/>
              <a:t>infertility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age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94017278-94DD-E343-BDCD-6ACF4E15A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489" y="2168525"/>
            <a:ext cx="6103747" cy="34496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EB88CD3-F35F-B24F-82A6-7FFFF7BD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00" y="2168525"/>
            <a:ext cx="4569460" cy="34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058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Galeria</Template>
  <TotalTime>29477</TotalTime>
  <Words>2993</Words>
  <Application>Microsoft Macintosh PowerPoint</Application>
  <PresentationFormat>Ecrã Panorâmico</PresentationFormat>
  <Paragraphs>314</Paragraphs>
  <Slides>39</Slides>
  <Notes>24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39</vt:i4>
      </vt:variant>
    </vt:vector>
  </HeadingPairs>
  <TitlesOfParts>
    <vt:vector size="43" baseType="lpstr">
      <vt:lpstr>Arial</vt:lpstr>
      <vt:lpstr>Calibri</vt:lpstr>
      <vt:lpstr>Gill Sans MT</vt:lpstr>
      <vt:lpstr>Galeria</vt:lpstr>
      <vt:lpstr>Aging male infertility</vt:lpstr>
      <vt:lpstr>“A disease of the reproductive system defined by the failure to achieve a clinical pregnancy after 12 months or more of regular unprotected sexual intercourse.”</vt:lpstr>
      <vt:lpstr>Infertility - Epidemiology </vt:lpstr>
      <vt:lpstr>Infertility - Epidemiology </vt:lpstr>
      <vt:lpstr>MALE Infertility - Epidemiology </vt:lpstr>
      <vt:lpstr>MALE Infertility - AETIOLOGY</vt:lpstr>
      <vt:lpstr>MALE Infertility - AETIOLOGY</vt:lpstr>
      <vt:lpstr>MALE Infertility – prognostic factors</vt:lpstr>
      <vt:lpstr>Female infertility by age</vt:lpstr>
      <vt:lpstr>MALE Infertility – prognostic factors</vt:lpstr>
      <vt:lpstr>MALE Infertility – prognostic factors</vt:lpstr>
      <vt:lpstr>MALE Infertility</vt:lpstr>
      <vt:lpstr>Aging MALE Infertility</vt:lpstr>
      <vt:lpstr>Aging MALE Infertility</vt:lpstr>
      <vt:lpstr>Aging MALE Infertility</vt:lpstr>
      <vt:lpstr>Aging MALE Infertility</vt:lpstr>
      <vt:lpstr>Aging MALE Infertility</vt:lpstr>
      <vt:lpstr>Aging MALE Infertility</vt:lpstr>
      <vt:lpstr>Aging MALE Infertility</vt:lpstr>
      <vt:lpstr>Aging MALE Infertility - senescence</vt:lpstr>
      <vt:lpstr>Aging MALE Infertility</vt:lpstr>
      <vt:lpstr>Aging MALE Infertility</vt:lpstr>
      <vt:lpstr>Aging MALE Infertility</vt:lpstr>
      <vt:lpstr>Aging MALE Infertility</vt:lpstr>
      <vt:lpstr>Aging MALE Infertility</vt:lpstr>
      <vt:lpstr>Aging MALE Infertility</vt:lpstr>
      <vt:lpstr>Aging MALE Infertility</vt:lpstr>
      <vt:lpstr>Aging MALE Infertility</vt:lpstr>
      <vt:lpstr>Aging MALE Infertility</vt:lpstr>
      <vt:lpstr>Aging MALE Infertility</vt:lpstr>
      <vt:lpstr>Aging MALE Infertility</vt:lpstr>
      <vt:lpstr>Aging MALE Infertility – Age threshold </vt:lpstr>
      <vt:lpstr>Aging MALE Infertility</vt:lpstr>
      <vt:lpstr>Aging MALE Infertility - treatment</vt:lpstr>
      <vt:lpstr>Aging MALE Infertility - Testicular sperm </vt:lpstr>
      <vt:lpstr>Aging MALE Infertility - Testicular sperm </vt:lpstr>
      <vt:lpstr>Aging MALE Infertility</vt:lpstr>
      <vt:lpstr>Aging MALE Infertility – Take Home Messages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Aging male infertility</dc:title>
  <dc:creator>Utilizador do Microsoft Office</dc:creator>
  <cp:lastModifiedBy>Utilizador do Microsoft Office</cp:lastModifiedBy>
  <cp:revision>118</cp:revision>
  <dcterms:created xsi:type="dcterms:W3CDTF">2019-10-05T10:22:37Z</dcterms:created>
  <dcterms:modified xsi:type="dcterms:W3CDTF">2019-11-16T00:40:52Z</dcterms:modified>
</cp:coreProperties>
</file>