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sldIdLst>
    <p:sldId id="370" r:id="rId2"/>
    <p:sldId id="405" r:id="rId3"/>
    <p:sldId id="373" r:id="rId4"/>
    <p:sldId id="259" r:id="rId5"/>
    <p:sldId id="382" r:id="rId6"/>
    <p:sldId id="383" r:id="rId7"/>
    <p:sldId id="379" r:id="rId8"/>
    <p:sldId id="406" r:id="rId9"/>
    <p:sldId id="388" r:id="rId10"/>
    <p:sldId id="408" r:id="rId11"/>
    <p:sldId id="409" r:id="rId12"/>
    <p:sldId id="389" r:id="rId13"/>
    <p:sldId id="385" r:id="rId14"/>
    <p:sldId id="393" r:id="rId15"/>
    <p:sldId id="390" r:id="rId16"/>
    <p:sldId id="372" r:id="rId17"/>
    <p:sldId id="386" r:id="rId18"/>
    <p:sldId id="376" r:id="rId19"/>
    <p:sldId id="375" r:id="rId20"/>
    <p:sldId id="360" r:id="rId21"/>
    <p:sldId id="401" r:id="rId22"/>
    <p:sldId id="394" r:id="rId23"/>
    <p:sldId id="410" r:id="rId24"/>
    <p:sldId id="395" r:id="rId25"/>
    <p:sldId id="40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FCF"/>
    <a:srgbClr val="DF4880"/>
    <a:srgbClr val="B11D58"/>
    <a:srgbClr val="67666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8221" autoAdjust="0"/>
  </p:normalViewPr>
  <p:slideViewPr>
    <p:cSldViewPr snapToGrid="0">
      <p:cViewPr>
        <p:scale>
          <a:sx n="100" d="100"/>
          <a:sy n="100" d="100"/>
        </p:scale>
        <p:origin x="-161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0220C-2B68-4C50-89D3-F2CAF04796DD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128D-F68A-4C88-8197-040A9EB47B7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700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err="1" smtClean="0"/>
              <a:t>Aparelho</a:t>
            </a:r>
            <a:r>
              <a:rPr lang="en-US" dirty="0" smtClean="0"/>
              <a:t> </a:t>
            </a:r>
            <a:r>
              <a:rPr lang="en-US" dirty="0" err="1" smtClean="0"/>
              <a:t>génito-urinário</a:t>
            </a:r>
            <a:r>
              <a:rPr lang="en-US" dirty="0" smtClean="0"/>
              <a:t> tem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origem</a:t>
            </a:r>
            <a:r>
              <a:rPr lang="en-US" dirty="0" smtClean="0"/>
              <a:t> </a:t>
            </a:r>
            <a:r>
              <a:rPr lang="en-US" dirty="0" err="1" smtClean="0"/>
              <a:t>embriológica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 e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receptores</a:t>
            </a:r>
            <a:r>
              <a:rPr lang="en-US" dirty="0" smtClean="0"/>
              <a:t> de </a:t>
            </a:r>
            <a:r>
              <a:rPr lang="en-US" dirty="0" err="1" smtClean="0"/>
              <a:t>estrogéneos</a:t>
            </a:r>
            <a:r>
              <a:rPr lang="en-US" dirty="0" smtClean="0"/>
              <a:t> e </a:t>
            </a:r>
            <a:r>
              <a:rPr lang="en-US" dirty="0" err="1" smtClean="0"/>
              <a:t>androgéneos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diminuição</a:t>
            </a:r>
            <a:r>
              <a:rPr lang="en-US" dirty="0" smtClean="0"/>
              <a:t> das </a:t>
            </a:r>
            <a:r>
              <a:rPr lang="en-US" dirty="0" err="1" smtClean="0"/>
              <a:t>hormonas</a:t>
            </a:r>
            <a:r>
              <a:rPr lang="en-US" dirty="0" smtClean="0"/>
              <a:t> </a:t>
            </a:r>
            <a:r>
              <a:rPr lang="en-US" dirty="0" err="1" smtClean="0"/>
              <a:t>esteróides</a:t>
            </a:r>
            <a:r>
              <a:rPr lang="en-US" dirty="0" smtClean="0"/>
              <a:t> </a:t>
            </a:r>
            <a:r>
              <a:rPr lang="en-US" dirty="0" err="1" smtClean="0"/>
              <a:t>sexuais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aparecimento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sintomas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nível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aparelho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génito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urinário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designado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SGUM.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128D-F68A-4C88-8197-040A9EB47B7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402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Nomenclatura</a:t>
            </a:r>
            <a:r>
              <a:rPr lang="en-US" dirty="0" smtClean="0"/>
              <a:t> </a:t>
            </a:r>
            <a:r>
              <a:rPr lang="en-US" dirty="0" err="1" smtClean="0"/>
              <a:t>Unidades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Territoriais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fins </a:t>
            </a:r>
            <a:r>
              <a:rPr lang="en-US" baseline="0" dirty="0" err="1" smtClean="0"/>
              <a:t>Estatísticos</a:t>
            </a:r>
            <a:r>
              <a:rPr lang="mr-IN" baseline="0" dirty="0" smtClean="0"/>
              <a:t>…</a:t>
            </a:r>
            <a:r>
              <a:rPr lang="pt-PT" baseline="0" dirty="0" smtClean="0"/>
              <a:t> regiões demográficas, 380 municípios...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128D-F68A-4C88-8197-040A9EB47B7B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511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DSF tem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prevalência</a:t>
            </a:r>
            <a:r>
              <a:rPr lang="en-US" dirty="0" smtClean="0"/>
              <a:t> </a:t>
            </a:r>
            <a:r>
              <a:rPr lang="en-US" dirty="0" err="1" smtClean="0"/>
              <a:t>elevada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longo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viada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mulher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Prevalência</a:t>
            </a:r>
            <a:r>
              <a:rPr lang="en-US" baseline="0" dirty="0" smtClean="0"/>
              <a:t> entre 20-43%.</a:t>
            </a:r>
          </a:p>
          <a:p>
            <a:r>
              <a:rPr lang="en-US" baseline="0" dirty="0" err="1" smtClean="0"/>
              <a:t>Em</a:t>
            </a:r>
            <a:r>
              <a:rPr lang="en-US" baseline="0" dirty="0" smtClean="0"/>
              <a:t> 2013 5ª </a:t>
            </a:r>
            <a:r>
              <a:rPr lang="en-US" baseline="0" dirty="0" err="1" smtClean="0"/>
              <a:t>edição</a:t>
            </a:r>
            <a:r>
              <a:rPr lang="en-US" baseline="0" dirty="0" smtClean="0"/>
              <a:t> do Diagnostic and Statistical Manual of Mental Disorders, </a:t>
            </a:r>
            <a:r>
              <a:rPr lang="en-US" baseline="0" dirty="0" err="1" smtClean="0"/>
              <a:t>classifica</a:t>
            </a:r>
            <a:r>
              <a:rPr lang="en-US" baseline="0" dirty="0" smtClean="0"/>
              <a:t> as DSF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grupos</a:t>
            </a:r>
            <a:r>
              <a:rPr lang="en-US" baseline="0" dirty="0" smtClean="0"/>
              <a:t>, e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5, </a:t>
            </a:r>
            <a:r>
              <a:rPr lang="en-US" baseline="0" dirty="0" err="1" smtClean="0"/>
              <a:t>agrupando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desejo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hipoactivo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disfunçaõ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excitação</a:t>
            </a:r>
            <a:r>
              <a:rPr lang="en-US" baseline="0" dirty="0" smtClean="0"/>
              <a:t>, e a </a:t>
            </a:r>
            <a:r>
              <a:rPr lang="en-US" baseline="0" dirty="0" err="1" smtClean="0"/>
              <a:t>dispareunia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vaginismo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Tem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físicos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psicológicos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Factores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perturbar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função</a:t>
            </a:r>
            <a:r>
              <a:rPr lang="en-US" baseline="0" dirty="0" smtClean="0"/>
              <a:t> sexual: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envelhecimento</a:t>
            </a:r>
            <a:r>
              <a:rPr lang="en-US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_ </a:t>
            </a:r>
            <a:r>
              <a:rPr lang="en-US" baseline="0" dirty="0" err="1" smtClean="0"/>
              <a:t>patologias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associadas</a:t>
            </a:r>
            <a:r>
              <a:rPr lang="en-US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</a:t>
            </a:r>
            <a:r>
              <a:rPr lang="en-US" baseline="0" dirty="0" err="1" smtClean="0"/>
              <a:t>condições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sócio-económicas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128D-F68A-4C88-8197-040A9EB47B7B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204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sexualidade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um factor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qualidade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idade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complexa</a:t>
            </a:r>
            <a:r>
              <a:rPr lang="en-US" dirty="0" smtClean="0"/>
              <a:t> entre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biológicos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psicológicos</a:t>
            </a:r>
            <a:r>
              <a:rPr lang="en-US" baseline="0" dirty="0" smtClean="0"/>
              <a:t>, e </a:t>
            </a:r>
            <a:r>
              <a:rPr lang="en-US" baseline="0" dirty="0" err="1" smtClean="0"/>
              <a:t>sócio-relacionais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afectar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negativa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resposta</a:t>
            </a:r>
            <a:r>
              <a:rPr lang="en-US" baseline="0" dirty="0" smtClean="0"/>
              <a:t> sexual.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idade</a:t>
            </a:r>
            <a:r>
              <a:rPr lang="en-US" baseline="0" dirty="0" smtClean="0"/>
              <a:t> e o </a:t>
            </a:r>
            <a:r>
              <a:rPr lang="en-US" baseline="0" dirty="0" err="1" smtClean="0"/>
              <a:t>declíneo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hormonas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sexuais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função</a:t>
            </a:r>
            <a:r>
              <a:rPr lang="en-US" baseline="0" dirty="0" smtClean="0"/>
              <a:t> sexual com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secura</a:t>
            </a:r>
            <a:r>
              <a:rPr lang="en-US" baseline="0" dirty="0" smtClean="0"/>
              <a:t> vaginal, </a:t>
            </a:r>
            <a:r>
              <a:rPr lang="en-US" baseline="0" dirty="0" err="1" smtClean="0"/>
              <a:t>dispareunia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diminuição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desejo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resposta</a:t>
            </a:r>
            <a:r>
              <a:rPr lang="en-US" baseline="0" dirty="0" smtClean="0"/>
              <a:t> sexual.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parceiro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saúde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geral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qualidade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relacionamento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contribuir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sintomas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ulher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pós-menopausa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A </a:t>
            </a:r>
            <a:r>
              <a:rPr lang="en-US" baseline="0" dirty="0" err="1" smtClean="0"/>
              <a:t>diminuição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desejo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queoxa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frequente</a:t>
            </a:r>
            <a:r>
              <a:rPr lang="en-US" baseline="0" dirty="0" smtClean="0"/>
              <a:t> e a </a:t>
            </a:r>
            <a:r>
              <a:rPr lang="en-US" baseline="0" dirty="0" err="1" smtClean="0"/>
              <a:t>proporção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aumenta</a:t>
            </a:r>
            <a:r>
              <a:rPr lang="en-US" baseline="0" dirty="0" smtClean="0"/>
              <a:t> com a </a:t>
            </a:r>
            <a:r>
              <a:rPr lang="en-US" baseline="0" dirty="0" err="1" smtClean="0"/>
              <a:t>idade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A </a:t>
            </a:r>
            <a:r>
              <a:rPr lang="en-US" baseline="0" dirty="0" err="1" smtClean="0"/>
              <a:t>atrofia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diag. e </a:t>
            </a:r>
            <a:r>
              <a:rPr lang="en-US" baseline="0" dirty="0" err="1" smtClean="0"/>
              <a:t>tratada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128D-F68A-4C88-8197-040A9EB47B7B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155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36"/>
              </a:spcBef>
              <a:spcAft>
                <a:spcPts val="136"/>
              </a:spcAft>
            </a:pPr>
            <a:r>
              <a:rPr lang="pt-PT" sz="1200" dirty="0" smtClean="0">
                <a:solidFill>
                  <a:srgbClr val="0000FF"/>
                </a:solidFill>
                <a:latin typeface="Proxima Nova Rg" panose="02000506030000020004" pitchFamily="50" charset="0"/>
              </a:rPr>
              <a:t>A atrofia vaginal é maioritariamente um problema da camada epitelial, que responde aos estrogénios.</a:t>
            </a:r>
            <a:endParaRPr lang="pt-PT" sz="1200" dirty="0">
              <a:solidFill>
                <a:srgbClr val="0000FF"/>
              </a:solidFill>
              <a:latin typeface="Proxima Nova Rg" panose="0200050603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128D-F68A-4C88-8197-040A9EB47B7B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628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85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465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860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674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868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268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590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23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7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559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010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5D7D-D321-4A0C-B8E7-0C3122E44746}" type="datetimeFigureOut">
              <a:rPr lang="pt-PT" smtClean="0"/>
              <a:t>15/11/19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812A6-AA84-456E-B56B-238728F914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052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6B326AFA-8D2B-4E0E-BA45-06D784F5B84B}"/>
              </a:ext>
            </a:extLst>
          </p:cNvPr>
          <p:cNvSpPr/>
          <p:nvPr/>
        </p:nvSpPr>
        <p:spPr>
          <a:xfrm>
            <a:off x="164352" y="776941"/>
            <a:ext cx="617548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solidFill>
                  <a:srgbClr val="DF4880"/>
                </a:solidFill>
                <a:latin typeface="Proxima Nova Alt Lt" panose="02000506030000020004" pitchFamily="50" charset="0"/>
              </a:rPr>
              <a:t>Síndrome Génito - Urinário da Menopausa</a:t>
            </a:r>
          </a:p>
          <a:p>
            <a:endParaRPr lang="pt-PT" sz="2400" dirty="0" smtClean="0">
              <a:solidFill>
                <a:srgbClr val="DF4880"/>
              </a:solidFill>
              <a:latin typeface="Proxima Nova Alt Lt" panose="02000506030000020004" pitchFamily="50" charset="0"/>
            </a:endParaRPr>
          </a:p>
          <a:p>
            <a:r>
              <a:rPr lang="pt-PT" sz="2400" dirty="0" smtClean="0">
                <a:solidFill>
                  <a:srgbClr val="DF4880"/>
                </a:solidFill>
                <a:latin typeface="Proxima Nova Alt Lt" panose="02000506030000020004" pitchFamily="50" charset="0"/>
              </a:rPr>
              <a:t> Disfunção Sexual Feminina</a:t>
            </a:r>
            <a:endParaRPr lang="pt-PT" sz="2400" dirty="0">
              <a:solidFill>
                <a:srgbClr val="DF4880"/>
              </a:solidFill>
              <a:latin typeface="Proxima Nova Alt Lt" panose="02000506030000020004" pitchFamily="50" charset="0"/>
            </a:endParaRPr>
          </a:p>
        </p:txBody>
      </p:sp>
      <p:sp>
        <p:nvSpPr>
          <p:cNvPr id="3" name="Marcador de Posição do Texto 3">
            <a:extLst>
              <a:ext uri="{FF2B5EF4-FFF2-40B4-BE49-F238E27FC236}">
                <a16:creationId xmlns="" xmlns:a16="http://schemas.microsoft.com/office/drawing/2014/main" id="{2DDABC80-964B-4BB9-937F-855FEA4BDA0F}"/>
              </a:ext>
            </a:extLst>
          </p:cNvPr>
          <p:cNvSpPr txBox="1">
            <a:spLocks/>
          </p:cNvSpPr>
          <p:nvPr/>
        </p:nvSpPr>
        <p:spPr>
          <a:xfrm flipH="1">
            <a:off x="567763" y="1867648"/>
            <a:ext cx="2345765" cy="732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b="1" dirty="0">
                <a:solidFill>
                  <a:srgbClr val="676667"/>
                </a:solidFill>
                <a:latin typeface="Proxima Nova Rg" panose="02000506030000020004" pitchFamily="50" charset="0"/>
              </a:rPr>
              <a:t>Ana Rosa </a:t>
            </a:r>
            <a:r>
              <a:rPr lang="pt-PT" sz="1800" b="1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Costa</a:t>
            </a:r>
            <a:endParaRPr lang="pt-PT" sz="1800" b="1" dirty="0">
              <a:solidFill>
                <a:srgbClr val="676667"/>
              </a:solidFill>
              <a:latin typeface="Proxima Nova Rg" panose="0200050603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50351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Imagem 5" descr="Logotipo HSJ.jpg"/>
          <p:cNvPicPr>
            <a:picLocks noChangeAspect="1"/>
          </p:cNvPicPr>
          <p:nvPr/>
        </p:nvPicPr>
        <p:blipFill>
          <a:blip r:embed="rId2" cstate="print"/>
          <a:srcRect l="3" r="-1917"/>
          <a:stretch>
            <a:fillRect/>
          </a:stretch>
        </p:blipFill>
        <p:spPr bwMode="auto">
          <a:xfrm>
            <a:off x="2599764" y="5295434"/>
            <a:ext cx="1413436" cy="120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3" descr="logo_fmup_upor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059" y="5304119"/>
            <a:ext cx="981169" cy="95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846" y="2465294"/>
            <a:ext cx="5934389" cy="2732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00" y="476623"/>
            <a:ext cx="1689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3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" y="408951"/>
            <a:ext cx="8365083" cy="4175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409" y="4643621"/>
            <a:ext cx="284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INE 26 </a:t>
            </a:r>
            <a:r>
              <a:rPr lang="en-US" dirty="0"/>
              <a:t>de </a:t>
            </a:r>
            <a:r>
              <a:rPr lang="en-US" dirty="0" err="1"/>
              <a:t>setembro</a:t>
            </a:r>
            <a:r>
              <a:rPr lang="en-US" dirty="0"/>
              <a:t> de 2019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8030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esperança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 smtClean="0"/>
              <a:t>nascença</a:t>
            </a:r>
            <a:r>
              <a:rPr lang="en-US" dirty="0" smtClean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estimada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80,80 </a:t>
            </a:r>
            <a:r>
              <a:rPr lang="en-US" dirty="0" err="1"/>
              <a:t>anos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total da </a:t>
            </a:r>
            <a:r>
              <a:rPr lang="en-US" dirty="0" err="1"/>
              <a:t>população</a:t>
            </a:r>
            <a:r>
              <a:rPr lang="en-US" dirty="0"/>
              <a:t>, </a:t>
            </a:r>
            <a:r>
              <a:rPr lang="en-US" dirty="0" err="1"/>
              <a:t>sendo</a:t>
            </a:r>
            <a:r>
              <a:rPr lang="en-US" dirty="0"/>
              <a:t> de 77,78 </a:t>
            </a:r>
            <a:r>
              <a:rPr lang="en-US" dirty="0" err="1"/>
              <a:t>anos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homens</a:t>
            </a:r>
            <a:r>
              <a:rPr lang="en-US" dirty="0"/>
              <a:t> e de 83,43 </a:t>
            </a:r>
            <a:r>
              <a:rPr lang="en-US" dirty="0" err="1"/>
              <a:t>anos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as </a:t>
            </a:r>
            <a:r>
              <a:rPr lang="en-US" dirty="0" err="1"/>
              <a:t>mulheres</a:t>
            </a:r>
            <a:r>
              <a:rPr lang="en-US" dirty="0"/>
              <a:t>, no </a:t>
            </a:r>
            <a:r>
              <a:rPr lang="en-US" dirty="0" err="1"/>
              <a:t>triénio</a:t>
            </a:r>
            <a:r>
              <a:rPr lang="en-US" dirty="0"/>
              <a:t> 2016-2018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102100" y="2286000"/>
            <a:ext cx="457200" cy="21971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2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2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2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8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999"/>
            <a:ext cx="7977885" cy="3683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8030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esperança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nascença</a:t>
            </a:r>
            <a:r>
              <a:rPr lang="en-US" dirty="0"/>
              <a:t> continua a </a:t>
            </a:r>
            <a:r>
              <a:rPr lang="en-US" dirty="0" err="1"/>
              <a:t>ser</a:t>
            </a:r>
            <a:r>
              <a:rPr lang="en-US" dirty="0"/>
              <a:t> superior </a:t>
            </a:r>
            <a:r>
              <a:rPr lang="en-US" dirty="0" err="1"/>
              <a:t>para</a:t>
            </a:r>
            <a:r>
              <a:rPr lang="en-US" dirty="0"/>
              <a:t> as </a:t>
            </a:r>
            <a:r>
              <a:rPr lang="en-US" dirty="0" err="1"/>
              <a:t>mulheres</a:t>
            </a:r>
            <a:r>
              <a:rPr lang="en-US" dirty="0"/>
              <a:t>, mas a </a:t>
            </a:r>
            <a:r>
              <a:rPr lang="en-US" dirty="0" err="1"/>
              <a:t>diferença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homens</a:t>
            </a:r>
            <a:r>
              <a:rPr lang="en-US" dirty="0"/>
              <a:t> tem </a:t>
            </a:r>
            <a:r>
              <a:rPr lang="en-US" dirty="0" err="1"/>
              <a:t>vindo</a:t>
            </a:r>
            <a:r>
              <a:rPr lang="en-US" dirty="0"/>
              <a:t> a </a:t>
            </a:r>
            <a:r>
              <a:rPr lang="en-US" dirty="0" err="1"/>
              <a:t>diminuir</a:t>
            </a:r>
            <a:r>
              <a:rPr lang="en-US" dirty="0"/>
              <a:t>, </a:t>
            </a:r>
            <a:r>
              <a:rPr lang="en-US" dirty="0" err="1"/>
              <a:t>sendo</a:t>
            </a:r>
            <a:r>
              <a:rPr lang="en-US" dirty="0"/>
              <a:t> agora de</a:t>
            </a:r>
            <a:r>
              <a:rPr lang="en-US" u="sng" dirty="0"/>
              <a:t> 5,65 </a:t>
            </a:r>
            <a:r>
              <a:rPr lang="en-US" u="sng" dirty="0" err="1"/>
              <a:t>anos</a:t>
            </a:r>
            <a:r>
              <a:rPr lang="en-US" dirty="0"/>
              <a:t> (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a 6,02 </a:t>
            </a:r>
            <a:r>
              <a:rPr lang="en-US" dirty="0" err="1"/>
              <a:t>em</a:t>
            </a:r>
            <a:r>
              <a:rPr lang="en-US" dirty="0"/>
              <a:t> 2008-2010).</a:t>
            </a:r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48100" y="2374900"/>
            <a:ext cx="457200" cy="203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2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2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2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33700" y="4152900"/>
            <a:ext cx="1384300" cy="2413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  <a:alpha val="4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44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44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1524000"/>
            <a:ext cx="3154758" cy="29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7" y="86303"/>
            <a:ext cx="8830549" cy="4204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35700"/>
            <a:ext cx="885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 NUTS II, </a:t>
            </a:r>
            <a:r>
              <a:rPr lang="en-US" dirty="0" err="1"/>
              <a:t>foi</a:t>
            </a:r>
            <a:r>
              <a:rPr lang="en-US" dirty="0"/>
              <a:t> no </a:t>
            </a:r>
            <a:r>
              <a:rPr lang="en-US" u="sng" dirty="0"/>
              <a:t>Norte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verificaram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u="sng" dirty="0" err="1"/>
              <a:t>valores</a:t>
            </a:r>
            <a:r>
              <a:rPr lang="en-US" u="sng" dirty="0"/>
              <a:t> </a:t>
            </a:r>
            <a:r>
              <a:rPr lang="en-US" u="sng" dirty="0" err="1"/>
              <a:t>mais</a:t>
            </a:r>
            <a:r>
              <a:rPr lang="en-US" u="sng" dirty="0"/>
              <a:t> </a:t>
            </a:r>
            <a:r>
              <a:rPr lang="en-US" u="sng" dirty="0" err="1"/>
              <a:t>elevados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esperança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nascença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total da </a:t>
            </a:r>
            <a:r>
              <a:rPr lang="en-US" dirty="0" err="1"/>
              <a:t>população</a:t>
            </a:r>
            <a:r>
              <a:rPr lang="en-US" dirty="0"/>
              <a:t> (81,18 </a:t>
            </a:r>
            <a:r>
              <a:rPr lang="en-US" dirty="0" err="1"/>
              <a:t>anos</a:t>
            </a:r>
            <a:r>
              <a:rPr lang="en-US" dirty="0"/>
              <a:t>),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homens</a:t>
            </a:r>
            <a:r>
              <a:rPr lang="en-US" dirty="0"/>
              <a:t> (78,25 </a:t>
            </a:r>
            <a:r>
              <a:rPr lang="en-US" dirty="0" err="1"/>
              <a:t>anos</a:t>
            </a:r>
            <a:r>
              <a:rPr lang="en-US" dirty="0"/>
              <a:t>) e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u="sng" dirty="0" err="1"/>
              <a:t>mulheres</a:t>
            </a:r>
            <a:r>
              <a:rPr lang="en-US" u="sng" dirty="0"/>
              <a:t> (83,77)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83664"/>
            <a:ext cx="855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 NUTS III, as </a:t>
            </a:r>
            <a:r>
              <a:rPr lang="en-US" dirty="0" err="1"/>
              <a:t>maiores</a:t>
            </a:r>
            <a:r>
              <a:rPr lang="en-US" dirty="0"/>
              <a:t> </a:t>
            </a:r>
            <a:r>
              <a:rPr lang="en-US" dirty="0" err="1"/>
              <a:t>esperanças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nascença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observadas</a:t>
            </a:r>
            <a:r>
              <a:rPr lang="en-US" dirty="0"/>
              <a:t> </a:t>
            </a:r>
            <a:r>
              <a:rPr lang="en-US" dirty="0" smtClean="0"/>
              <a:t>entre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Região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u="sng" dirty="0" err="1"/>
              <a:t>Leiria</a:t>
            </a:r>
            <a:r>
              <a:rPr lang="en-US" u="sng" dirty="0"/>
              <a:t> (81,50 </a:t>
            </a:r>
            <a:r>
              <a:rPr lang="en-US" u="sng" dirty="0" err="1"/>
              <a:t>anos</a:t>
            </a:r>
            <a:r>
              <a:rPr lang="en-US" u="sng" dirty="0" smtClean="0"/>
              <a:t>)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6427" y="692682"/>
            <a:ext cx="3401386" cy="1509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27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27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2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0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144" y="215238"/>
            <a:ext cx="216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B11D58"/>
                </a:solidFill>
                <a:latin typeface="Proxima Nova Rg" panose="02000506030000020004" pitchFamily="50" charset="0"/>
              </a:rPr>
              <a:t>DSM-5 ( ICD 11</a:t>
            </a:r>
            <a:r>
              <a:rPr lang="pt-PT" dirty="0" smtClean="0">
                <a:solidFill>
                  <a:srgbClr val="B11D58"/>
                </a:solidFill>
                <a:latin typeface="Proxima Nova Rg" panose="02000506030000020004" pitchFamily="50" charset="0"/>
              </a:rPr>
              <a:t>)</a:t>
            </a:r>
          </a:p>
          <a:p>
            <a:r>
              <a:rPr lang="en-US" dirty="0">
                <a:solidFill>
                  <a:srgbClr val="EE0077"/>
                </a:solidFill>
              </a:rPr>
              <a:t>ISSWSH;ICSM4</a:t>
            </a:r>
          </a:p>
          <a:p>
            <a:endParaRPr lang="pt-PT" dirty="0">
              <a:solidFill>
                <a:srgbClr val="B11D58"/>
              </a:solidFill>
              <a:latin typeface="Proxima Nova Alt Rg" panose="02000506030000020004" pitchFamily="50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964" y="852289"/>
            <a:ext cx="49959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Sobreposição entre diferentes </a:t>
            </a:r>
            <a:r>
              <a:rPr lang="pt-PT" sz="1400" b="1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tipos de DSF</a:t>
            </a:r>
            <a:endParaRPr lang="pt-PT" sz="1400" b="1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4038" y="40034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Agrupar 9">
            <a:extLst>
              <a:ext uri="{FF2B5EF4-FFF2-40B4-BE49-F238E27FC236}">
                <a16:creationId xmlns="" xmlns:a16="http://schemas.microsoft.com/office/drawing/2014/main" id="{71881D00-7097-4885-8F2D-53381F2F0CBB}"/>
              </a:ext>
            </a:extLst>
          </p:cNvPr>
          <p:cNvGrpSpPr/>
          <p:nvPr/>
        </p:nvGrpSpPr>
        <p:grpSpPr>
          <a:xfrm>
            <a:off x="5190489" y="167116"/>
            <a:ext cx="3272249" cy="2617058"/>
            <a:chOff x="6999324" y="1443460"/>
            <a:chExt cx="2889223" cy="2496992"/>
          </a:xfrm>
        </p:grpSpPr>
        <p:pic>
          <p:nvPicPr>
            <p:cNvPr id="9" name="Imagem 10">
              <a:extLst>
                <a:ext uri="{FF2B5EF4-FFF2-40B4-BE49-F238E27FC236}">
                  <a16:creationId xmlns="" xmlns:a16="http://schemas.microsoft.com/office/drawing/2014/main" id="{016CB001-55D4-49F5-84A6-26DC1B2B2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761" y="1443460"/>
              <a:ext cx="1314349" cy="1748148"/>
            </a:xfrm>
            <a:prstGeom prst="rect">
              <a:avLst/>
            </a:prstGeom>
          </p:spPr>
        </p:pic>
        <p:sp>
          <p:nvSpPr>
            <p:cNvPr id="10" name="Marcador de Posição do Texto 1">
              <a:extLst>
                <a:ext uri="{FF2B5EF4-FFF2-40B4-BE49-F238E27FC236}">
                  <a16:creationId xmlns="" xmlns:a16="http://schemas.microsoft.com/office/drawing/2014/main" id="{B9D0EC7B-047E-4835-B028-10BF645A8E11}"/>
                </a:ext>
              </a:extLst>
            </p:cNvPr>
            <p:cNvSpPr txBox="1">
              <a:spLocks/>
            </p:cNvSpPr>
            <p:nvPr/>
          </p:nvSpPr>
          <p:spPr>
            <a:xfrm>
              <a:off x="6999324" y="3268900"/>
              <a:ext cx="2889223" cy="671552"/>
            </a:xfrm>
            <a:prstGeom prst="rect">
              <a:avLst/>
            </a:prstGeom>
          </p:spPr>
          <p:txBody>
            <a:bodyPr lIns="0" tIns="0" rIns="0" bIns="0"/>
            <a:lstStyle>
              <a:lvl1pPr marL="0">
                <a:defRPr b="0" i="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pt-PT" sz="1600" kern="0" dirty="0">
                  <a:solidFill>
                    <a:srgbClr val="DF4880"/>
                  </a:solidFill>
                  <a:latin typeface="Proxima Nova Rg" panose="02000506030000020004" pitchFamily="50" charset="0"/>
                </a:rPr>
                <a:t>Principal órgão sexual </a:t>
              </a:r>
              <a:br>
                <a:rPr lang="pt-PT" sz="1600" kern="0" dirty="0">
                  <a:solidFill>
                    <a:srgbClr val="DF4880"/>
                  </a:solidFill>
                  <a:latin typeface="Proxima Nova Rg" panose="02000506030000020004" pitchFamily="50" charset="0"/>
                </a:rPr>
              </a:br>
              <a:r>
                <a:rPr lang="pt-PT" sz="1600" kern="0" dirty="0">
                  <a:solidFill>
                    <a:srgbClr val="DF4880"/>
                  </a:solidFill>
                  <a:latin typeface="Proxima Nova Rg" panose="02000506030000020004" pitchFamily="50" charset="0"/>
                </a:rPr>
                <a:t>nas </a:t>
              </a:r>
              <a:r>
                <a:rPr lang="pt-PT" sz="1600" kern="0" dirty="0" smtClean="0">
                  <a:solidFill>
                    <a:srgbClr val="DF4880"/>
                  </a:solidFill>
                  <a:latin typeface="Proxima Nova Rg" panose="02000506030000020004" pitchFamily="50" charset="0"/>
                </a:rPr>
                <a:t>mulheres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pt-PT" sz="1600" kern="0" dirty="0" smtClean="0">
                  <a:solidFill>
                    <a:srgbClr val="676667"/>
                  </a:solidFill>
                  <a:latin typeface="Proxima Nova Rg" panose="02000506030000020004" pitchFamily="50" charset="0"/>
                </a:rPr>
                <a:t>Os </a:t>
              </a:r>
              <a:r>
                <a:rPr lang="pt-PT" sz="1600" kern="0" dirty="0">
                  <a:solidFill>
                    <a:srgbClr val="676667"/>
                  </a:solidFill>
                  <a:latin typeface="Proxima Nova Rg" panose="02000506030000020004" pitchFamily="50" charset="0"/>
                </a:rPr>
                <a:t>fatores psicológicos possuem </a:t>
              </a:r>
              <a:br>
                <a:rPr lang="pt-PT" sz="1600" kern="0" dirty="0">
                  <a:solidFill>
                    <a:srgbClr val="676667"/>
                  </a:solidFill>
                  <a:latin typeface="Proxima Nova Rg" panose="02000506030000020004" pitchFamily="50" charset="0"/>
                </a:rPr>
              </a:br>
              <a:r>
                <a:rPr lang="pt-PT" sz="1600" kern="0" dirty="0">
                  <a:solidFill>
                    <a:srgbClr val="676667"/>
                  </a:solidFill>
                  <a:latin typeface="Proxima Nova Rg" panose="02000506030000020004" pitchFamily="50" charset="0"/>
                </a:rPr>
                <a:t>um papel importante na perda de interesse/desejo sexual e excitação.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pt-PT" sz="1600" kern="0" dirty="0">
                <a:solidFill>
                  <a:srgbClr val="B11D58"/>
                </a:solidFill>
                <a:latin typeface="Proxima Nova Rg" panose="02000506030000020004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7471" y="3592987"/>
            <a:ext cx="8220828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	</a:t>
            </a:r>
            <a:endParaRPr lang="pt-PT" kern="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Aft>
                <a:spcPts val="900"/>
              </a:spcAft>
            </a:pP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Aumentos na excitação sexual levam a aumentos do desejo, o que torna difícil ou mesmo impossível a distinção entre desejo e excitação sexual. A sobreposição entre o desejo e a excitação é tão grande que não é necessária a criação de uma categoria de transtornos da excitação (demonstrada na FSFI original).</a:t>
            </a:r>
          </a:p>
          <a:p>
            <a:pPr>
              <a:spcAft>
                <a:spcPts val="900"/>
              </a:spcAft>
            </a:pPr>
            <a:endParaRPr lang="pt-PT" kern="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A </a:t>
            </a:r>
            <a:r>
              <a:rPr lang="pt-PT" kern="0" dirty="0">
                <a:solidFill>
                  <a:srgbClr val="B11D58"/>
                </a:solidFill>
                <a:latin typeface="Proxima Nova Rg" panose="02000506030000020004" pitchFamily="50" charset="0"/>
              </a:rPr>
              <a:t>falta de desejo sexual </a:t>
            </a: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é a disfunção mais prevalente, seguida da </a:t>
            </a:r>
            <a:r>
              <a:rPr lang="pt-PT" kern="0" dirty="0">
                <a:solidFill>
                  <a:srgbClr val="B11D58"/>
                </a:solidFill>
                <a:latin typeface="Proxima Nova Rg" panose="02000506030000020004" pitchFamily="50" charset="0"/>
              </a:rPr>
              <a:t>falta de excitação </a:t>
            </a: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(e problemas relacionados com o orgasmo).</a:t>
            </a:r>
          </a:p>
          <a:p>
            <a:r>
              <a:rPr lang="pt-PT" sz="1200" kern="0" dirty="0" smtClean="0">
                <a:solidFill>
                  <a:srgbClr val="0000FF"/>
                </a:solidFill>
                <a:latin typeface="Proxima Nova Rg" panose="02000506030000020004" pitchFamily="50" charset="0"/>
              </a:rPr>
              <a:t>                                                                                                                              </a:t>
            </a:r>
            <a:r>
              <a:rPr lang="pt-PT" sz="1200" kern="0" dirty="0" err="1" smtClean="0">
                <a:solidFill>
                  <a:srgbClr val="0000FF"/>
                </a:solidFill>
                <a:latin typeface="Proxima Nova Rg" panose="02000506030000020004" pitchFamily="50" charset="0"/>
              </a:rPr>
              <a:t>McCabe</a:t>
            </a:r>
            <a:r>
              <a:rPr lang="pt-PT" sz="1200" kern="0" dirty="0" smtClean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200" kern="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et</a:t>
            </a:r>
            <a:r>
              <a:rPr lang="pt-PT" sz="1200" kern="0" dirty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200" kern="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al.J</a:t>
            </a:r>
            <a:r>
              <a:rPr lang="pt-PT" sz="1200" kern="0" dirty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200" kern="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Sex</a:t>
            </a:r>
            <a:r>
              <a:rPr lang="pt-PT" sz="1200" kern="0" dirty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200" kern="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Med</a:t>
            </a:r>
            <a:r>
              <a:rPr lang="pt-PT" sz="1200" kern="0" dirty="0">
                <a:solidFill>
                  <a:srgbClr val="0000FF"/>
                </a:solidFill>
                <a:latin typeface="Proxima Nova Rg" panose="02000506030000020004" pitchFamily="50" charset="0"/>
              </a:rPr>
              <a:t> 2016; 13: 135</a:t>
            </a:r>
            <a:r>
              <a:rPr lang="pt-PT" sz="1200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-</a:t>
            </a:r>
          </a:p>
          <a:p>
            <a:pPr>
              <a:spcAft>
                <a:spcPts val="900"/>
              </a:spcAft>
            </a:pPr>
            <a:endParaRPr lang="pt-PT" kern="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Aft>
                <a:spcPts val="900"/>
              </a:spcAft>
            </a:pPr>
            <a:endParaRPr lang="pt-PT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Aft>
                <a:spcPts val="900"/>
              </a:spcAft>
            </a:pPr>
            <a:endParaRPr lang="pt-PT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1310722"/>
            <a:ext cx="35179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556" y="4882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10160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Longevidade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aumentou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endParaRPr lang="en-US" dirty="0" smtClean="0"/>
          </a:p>
          <a:p>
            <a:r>
              <a:rPr lang="en-US" dirty="0" smtClean="0"/>
              <a:t>&gt;&gt;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proporção</a:t>
            </a:r>
            <a:r>
              <a:rPr lang="en-US" dirty="0" smtClean="0"/>
              <a:t> de </a:t>
            </a:r>
            <a:r>
              <a:rPr lang="en-US" dirty="0" err="1" smtClean="0"/>
              <a:t>mulheres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idosas</a:t>
            </a:r>
            <a:r>
              <a:rPr lang="en-US" dirty="0" smtClean="0"/>
              <a:t> e </a:t>
            </a:r>
            <a:r>
              <a:rPr lang="en-US" dirty="0" err="1" smtClean="0"/>
              <a:t>sexualmente</a:t>
            </a:r>
            <a:r>
              <a:rPr lang="en-US" dirty="0" smtClean="0"/>
              <a:t> </a:t>
            </a:r>
            <a:r>
              <a:rPr lang="en-US" dirty="0" err="1" smtClean="0"/>
              <a:t>activas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&gt;&gt;</a:t>
            </a:r>
            <a:r>
              <a:rPr lang="en-US" dirty="0" err="1" smtClean="0"/>
              <a:t>Comorbilidades</a:t>
            </a:r>
            <a:r>
              <a:rPr lang="en-US" dirty="0" smtClean="0"/>
              <a:t> e </a:t>
            </a:r>
            <a:r>
              <a:rPr lang="en-US" dirty="0" err="1" smtClean="0"/>
              <a:t>sobreviventes</a:t>
            </a:r>
            <a:r>
              <a:rPr lang="en-US" dirty="0" smtClean="0"/>
              <a:t> de </a:t>
            </a:r>
            <a:r>
              <a:rPr lang="en-US" dirty="0" err="1" smtClean="0"/>
              <a:t>cancro</a:t>
            </a:r>
            <a:r>
              <a:rPr lang="en-US" dirty="0" smtClean="0"/>
              <a:t>  ( </a:t>
            </a:r>
            <a:r>
              <a:rPr lang="en-US" dirty="0" err="1" smtClean="0"/>
              <a:t>cir</a:t>
            </a:r>
            <a:r>
              <a:rPr lang="en-US" dirty="0" smtClean="0"/>
              <a:t>/ QT/ RT) </a:t>
            </a:r>
          </a:p>
          <a:p>
            <a:endParaRPr lang="en-US" dirty="0" smtClean="0"/>
          </a:p>
          <a:p>
            <a:r>
              <a:rPr lang="pt-PT" kern="0" dirty="0" smtClean="0">
                <a:latin typeface="Proxima Nova Rg" panose="02000506030000020004" pitchFamily="50" charset="0"/>
              </a:rPr>
              <a:t>Existe </a:t>
            </a:r>
            <a:r>
              <a:rPr lang="pt-PT" kern="0" dirty="0">
                <a:latin typeface="Proxima Nova Rg" panose="02000506030000020004" pitchFamily="50" charset="0"/>
              </a:rPr>
              <a:t>uma considerável sobreposição (e efeito das </a:t>
            </a:r>
            <a:endParaRPr lang="pt-PT" kern="0" dirty="0" smtClean="0">
              <a:latin typeface="Proxima Nova Rg" panose="02000506030000020004" pitchFamily="50" charset="0"/>
            </a:endParaRPr>
          </a:p>
          <a:p>
            <a:r>
              <a:rPr lang="pt-PT" kern="0" dirty="0" err="1" smtClean="0">
                <a:latin typeface="Proxima Nova Rg" panose="02000506030000020004" pitchFamily="50" charset="0"/>
              </a:rPr>
              <a:t>comorbilidades</a:t>
            </a:r>
            <a:r>
              <a:rPr lang="pt-PT" kern="0" dirty="0">
                <a:latin typeface="Proxima Nova Rg" panose="02000506030000020004" pitchFamily="50" charset="0"/>
              </a:rPr>
              <a:t>) entre os </a:t>
            </a:r>
            <a:r>
              <a:rPr lang="pt-PT" kern="0" dirty="0" smtClean="0">
                <a:latin typeface="Proxima Nova Rg" panose="02000506030000020004" pitchFamily="50" charset="0"/>
              </a:rPr>
              <a:t>diferentes domínios da DSF</a:t>
            </a: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10" y="128705"/>
            <a:ext cx="2493883" cy="2077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7702"/>
            <a:ext cx="2895600" cy="1954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408" y="2610332"/>
            <a:ext cx="5715735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>
                <a:solidFill>
                  <a:srgbClr val="B11D58"/>
                </a:solidFill>
                <a:latin typeface="Proxima Nova Rg" panose="02000506030000020004" pitchFamily="50" charset="0"/>
              </a:rPr>
              <a:t>Fatores de Risco da Disfunção Sexual Feminina</a:t>
            </a:r>
            <a:r>
              <a:rPr lang="pt-PT" sz="1600" kern="0" dirty="0" smtClean="0">
                <a:solidFill>
                  <a:srgbClr val="B11D58"/>
                </a:solidFill>
                <a:latin typeface="Proxima Nova Rg" panose="02000506030000020004" pitchFamily="50" charset="0"/>
              </a:rPr>
              <a:t>:</a:t>
            </a:r>
            <a:endParaRPr lang="pt-PT" sz="1600" b="1" kern="0" dirty="0">
              <a:solidFill>
                <a:srgbClr val="B11D58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sz="1600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Doença cardiovascular associada à excitação, mas não ao </a:t>
            </a:r>
            <a:r>
              <a:rPr lang="pt-PT" sz="1600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desejo.</a:t>
            </a:r>
            <a:endParaRPr lang="pt-PT" sz="1600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sz="1600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Muitas doenças crónicas estão associadas a alterações do desejo sexual e da excitação sexual. </a:t>
            </a: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sz="1600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O papel de fatores de risco biológicos para o transtorno do orgasmo não é tão evidente</a:t>
            </a:r>
            <a:r>
              <a:rPr lang="pt-PT" sz="1600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.</a:t>
            </a:r>
            <a:endParaRPr lang="pt-PT" sz="1600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sz="1600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Os fatores de risco psicológicos e socioculturais estão relacionados com o desejo/ interesse sexual</a:t>
            </a:r>
            <a:r>
              <a:rPr lang="pt-PT" sz="1600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.</a:t>
            </a:r>
            <a:endParaRPr lang="pt-PT" sz="1600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sz="1600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O abuso sexual está associado a baixos níveis de desejo sexual</a:t>
            </a:r>
            <a:r>
              <a:rPr lang="pt-PT" sz="1600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.</a:t>
            </a:r>
            <a:endParaRPr lang="pt-PT" sz="1600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sz="1600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O abuso de substâncias (álcool, tabaco e </a:t>
            </a:r>
            <a:r>
              <a:rPr lang="pt-PT" sz="1600" kern="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opioides</a:t>
            </a:r>
            <a:r>
              <a:rPr lang="pt-PT" sz="1600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) é associado a disfunção sexual nas mulheres (&gt;60%) </a:t>
            </a:r>
            <a:endParaRPr lang="pt-PT" sz="1600" kern="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endParaRPr lang="pt-PT" sz="1600" kern="0" dirty="0">
              <a:solidFill>
                <a:srgbClr val="0000FF"/>
              </a:solidFill>
              <a:latin typeface="Proxima Nova Rg" panose="02000506030000020004" pitchFamily="50" charset="0"/>
            </a:endParaRPr>
          </a:p>
          <a:p>
            <a:pPr algn="r"/>
            <a:r>
              <a:rPr lang="pt-PT" sz="1100" kern="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McCabe</a:t>
            </a:r>
            <a:r>
              <a:rPr lang="pt-PT" sz="1100" kern="0" dirty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100" kern="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et</a:t>
            </a:r>
            <a:r>
              <a:rPr lang="pt-PT" sz="1100" kern="0" dirty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100" kern="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al.</a:t>
            </a:r>
            <a:r>
              <a:rPr lang="pt-PT" sz="1100" kern="0" dirty="0">
                <a:solidFill>
                  <a:srgbClr val="0000FF"/>
                </a:solidFill>
                <a:latin typeface="Proxima Nova Rg" panose="02000506030000020004" pitchFamily="50" charset="0"/>
              </a:rPr>
              <a:t> J </a:t>
            </a:r>
            <a:r>
              <a:rPr lang="pt-PT" sz="1100" kern="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Sex</a:t>
            </a:r>
            <a:r>
              <a:rPr lang="pt-PT" sz="1100" kern="0" dirty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100" kern="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Med</a:t>
            </a:r>
            <a:r>
              <a:rPr lang="pt-PT" sz="1100" kern="0" dirty="0">
                <a:solidFill>
                  <a:srgbClr val="0000FF"/>
                </a:solidFill>
                <a:latin typeface="Proxima Nova Rg" panose="02000506030000020004" pitchFamily="50" charset="0"/>
              </a:rPr>
              <a:t> 2016; 13:153-167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3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04" y="3276600"/>
            <a:ext cx="1442313" cy="231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533" y="3434475"/>
            <a:ext cx="1507067" cy="2115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582" y="3537150"/>
            <a:ext cx="1117600" cy="1866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900" y="393701"/>
            <a:ext cx="783447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mulheres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tempo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percentagem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elevada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sexualmente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activa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PT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A </a:t>
            </a: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atrofia vaginal é um problema crónico, que não tende a diminuir </a:t>
            </a:r>
            <a:r>
              <a:rPr lang="pt-PT" dirty="0">
                <a:solidFill>
                  <a:srgbClr val="0000FF"/>
                </a:solidFill>
                <a:latin typeface="Proxima Nova Rg" panose="02000506030000020004" pitchFamily="50" charset="0"/>
              </a:rPr>
              <a:t>ao longo do tempo na ausência de tratamento</a:t>
            </a: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, e pode afetar atividades diárias... Um rápido e efetivo tratamento da AVV poderá melhorar a qualidade de vida das </a:t>
            </a:r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mulheres e a </a:t>
            </a:r>
            <a:r>
              <a:rPr lang="pt-PT" dirty="0" smtClean="0">
                <a:solidFill>
                  <a:srgbClr val="0000FF"/>
                </a:solidFill>
                <a:latin typeface="Proxima Nova Rg" panose="02000506030000020004" pitchFamily="50" charset="0"/>
              </a:rPr>
              <a:t>função sexual</a:t>
            </a:r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.</a:t>
            </a:r>
          </a:p>
          <a:p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66" y="1266188"/>
            <a:ext cx="2446534" cy="4293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8200" y="2184400"/>
            <a:ext cx="4864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pple Chancery"/>
                <a:cs typeface="Apple Chancery"/>
              </a:rPr>
              <a:t>“ </a:t>
            </a:r>
            <a:r>
              <a:rPr lang="en-US" sz="2000" b="1" dirty="0" smtClean="0">
                <a:latin typeface="Apple Chancery"/>
                <a:cs typeface="Apple Chancery"/>
              </a:rPr>
              <a:t>a </a:t>
            </a:r>
            <a:r>
              <a:rPr lang="en-US" sz="2000" b="1" dirty="0" err="1" smtClean="0">
                <a:latin typeface="Apple Chancery"/>
                <a:cs typeface="Apple Chancery"/>
              </a:rPr>
              <a:t>falta</a:t>
            </a:r>
            <a:r>
              <a:rPr lang="en-US" sz="2000" b="1" dirty="0" smtClean="0">
                <a:latin typeface="Apple Chancery"/>
                <a:cs typeface="Apple Chancery"/>
              </a:rPr>
              <a:t> de </a:t>
            </a:r>
            <a:r>
              <a:rPr lang="en-US" sz="2000" b="1" dirty="0" err="1" smtClean="0">
                <a:latin typeface="Apple Chancery"/>
                <a:cs typeface="Apple Chancery"/>
              </a:rPr>
              <a:t>interesse</a:t>
            </a:r>
            <a:r>
              <a:rPr lang="en-US" sz="2000" b="1" dirty="0" smtClean="0">
                <a:latin typeface="Apple Chancery"/>
                <a:cs typeface="Apple Chancery"/>
              </a:rPr>
              <a:t> sexual </a:t>
            </a:r>
            <a:r>
              <a:rPr lang="en-US" sz="2000" b="1" dirty="0" err="1" smtClean="0">
                <a:latin typeface="Apple Chancery"/>
                <a:cs typeface="Apple Chancery"/>
              </a:rPr>
              <a:t>na</a:t>
            </a:r>
            <a:r>
              <a:rPr lang="en-US" sz="2000" b="1" dirty="0" smtClean="0">
                <a:latin typeface="Apple Chancery"/>
                <a:cs typeface="Apple Chancery"/>
              </a:rPr>
              <a:t> </a:t>
            </a:r>
            <a:r>
              <a:rPr lang="en-US" sz="2000" b="1" dirty="0" err="1" smtClean="0">
                <a:latin typeface="Apple Chancery"/>
                <a:cs typeface="Apple Chancery"/>
              </a:rPr>
              <a:t>mulher</a:t>
            </a:r>
            <a:r>
              <a:rPr lang="en-US" sz="2000" b="1" dirty="0" smtClean="0">
                <a:latin typeface="Apple Chancery"/>
                <a:cs typeface="Apple Chancery"/>
              </a:rPr>
              <a:t> </a:t>
            </a:r>
            <a:r>
              <a:rPr lang="en-US" sz="2000" b="1" dirty="0" err="1" smtClean="0">
                <a:latin typeface="Apple Chancery"/>
                <a:cs typeface="Apple Chancery"/>
              </a:rPr>
              <a:t>pode</a:t>
            </a:r>
            <a:r>
              <a:rPr lang="en-US" sz="2000" b="1" dirty="0" smtClean="0">
                <a:latin typeface="Apple Chancery"/>
                <a:cs typeface="Apple Chancery"/>
              </a:rPr>
              <a:t> </a:t>
            </a:r>
            <a:r>
              <a:rPr lang="en-US" sz="2000" b="1" dirty="0" err="1" smtClean="0">
                <a:latin typeface="Apple Chancery"/>
                <a:cs typeface="Apple Chancery"/>
              </a:rPr>
              <a:t>ser</a:t>
            </a:r>
            <a:r>
              <a:rPr lang="en-US" sz="2000" b="1" dirty="0" smtClean="0">
                <a:latin typeface="Apple Chancery"/>
                <a:cs typeface="Apple Chancery"/>
              </a:rPr>
              <a:t> </a:t>
            </a:r>
            <a:r>
              <a:rPr lang="en-US" sz="2000" b="1" dirty="0" err="1" smtClean="0">
                <a:latin typeface="Apple Chancery"/>
                <a:cs typeface="Apple Chancery"/>
              </a:rPr>
              <a:t>uma</a:t>
            </a:r>
            <a:r>
              <a:rPr lang="en-US" sz="2000" b="1" dirty="0">
                <a:latin typeface="Apple Chancery"/>
                <a:cs typeface="Apple Chancery"/>
              </a:rPr>
              <a:t> </a:t>
            </a:r>
            <a:r>
              <a:rPr lang="en-US" sz="2000" b="1" dirty="0" err="1" smtClean="0">
                <a:latin typeface="Apple Chancery"/>
                <a:cs typeface="Apple Chancery"/>
              </a:rPr>
              <a:t>resposta</a:t>
            </a:r>
            <a:r>
              <a:rPr lang="en-US" sz="2000" b="1" dirty="0" smtClean="0">
                <a:latin typeface="Apple Chancery"/>
                <a:cs typeface="Apple Chancery"/>
              </a:rPr>
              <a:t> </a:t>
            </a:r>
            <a:r>
              <a:rPr lang="en-US" sz="2000" b="1" dirty="0" err="1" smtClean="0">
                <a:latin typeface="Apple Chancery"/>
                <a:cs typeface="Apple Chancery"/>
              </a:rPr>
              <a:t>saudável</a:t>
            </a:r>
            <a:r>
              <a:rPr lang="en-US" sz="2000" b="1" dirty="0" smtClean="0">
                <a:latin typeface="Apple Chancery"/>
                <a:cs typeface="Apple Chancery"/>
              </a:rPr>
              <a:t>  e </a:t>
            </a:r>
            <a:r>
              <a:rPr lang="en-US" sz="2000" b="1" dirty="0" err="1" smtClean="0">
                <a:latin typeface="Apple Chancery"/>
                <a:cs typeface="Apple Chancery"/>
              </a:rPr>
              <a:t>adaptativa</a:t>
            </a:r>
            <a:r>
              <a:rPr lang="en-US" sz="2000" b="1" dirty="0" smtClean="0">
                <a:latin typeface="Apple Chancery"/>
                <a:cs typeface="Apple Chancery"/>
              </a:rPr>
              <a:t> a </a:t>
            </a:r>
            <a:r>
              <a:rPr lang="en-US" sz="2000" b="1" dirty="0" err="1" smtClean="0">
                <a:latin typeface="Apple Chancery"/>
                <a:cs typeface="Apple Chancery"/>
              </a:rPr>
              <a:t>uma</a:t>
            </a:r>
            <a:r>
              <a:rPr lang="en-US" sz="2000" b="1" dirty="0" smtClean="0">
                <a:latin typeface="Apple Chancery"/>
                <a:cs typeface="Apple Chancery"/>
              </a:rPr>
              <a:t> </a:t>
            </a:r>
            <a:r>
              <a:rPr lang="en-US" sz="2000" b="1" dirty="0" err="1" smtClean="0">
                <a:latin typeface="Apple Chancery"/>
                <a:cs typeface="Apple Chancery"/>
              </a:rPr>
              <a:t>relação</a:t>
            </a:r>
            <a:r>
              <a:rPr lang="en-US" sz="2000" b="1" dirty="0" smtClean="0">
                <a:latin typeface="Apple Chancery"/>
                <a:cs typeface="Apple Chancery"/>
              </a:rPr>
              <a:t>   </a:t>
            </a:r>
            <a:r>
              <a:rPr lang="en-US" sz="2000" b="1" dirty="0" err="1" smtClean="0">
                <a:latin typeface="Apple Chancery"/>
                <a:cs typeface="Apple Chancery"/>
              </a:rPr>
              <a:t>insatisfatória</a:t>
            </a:r>
            <a:r>
              <a:rPr lang="en-US" sz="2000" b="1" dirty="0" smtClean="0">
                <a:latin typeface="Apple Chancery"/>
                <a:cs typeface="Apple Chancery"/>
              </a:rPr>
              <a:t>   “</a:t>
            </a:r>
          </a:p>
          <a:p>
            <a:endParaRPr lang="en-US" sz="2000" dirty="0">
              <a:latin typeface="Apple Chancery"/>
              <a:cs typeface="Apple Chancery"/>
            </a:endParaRPr>
          </a:p>
          <a:p>
            <a:endParaRPr lang="en-US" sz="2000" dirty="0" smtClean="0">
              <a:latin typeface="Apple Chancery"/>
              <a:cs typeface="Apple Chancery"/>
            </a:endParaRPr>
          </a:p>
          <a:p>
            <a:r>
              <a:rPr lang="en-US" sz="2000" dirty="0" smtClean="0">
                <a:latin typeface="Apple Chancery"/>
                <a:cs typeface="Apple Chancery"/>
              </a:rPr>
              <a:t>           Bancroft ,</a:t>
            </a:r>
            <a:r>
              <a:rPr lang="en-US" sz="2000" dirty="0" smtClean="0">
                <a:latin typeface="+mj-lt"/>
                <a:cs typeface="Apple Chancery"/>
              </a:rPr>
              <a:t>2007</a:t>
            </a:r>
            <a:endParaRPr lang="en-US" sz="2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29242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72" y="-116981"/>
            <a:ext cx="9010327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6"/>
              </a:spcBef>
              <a:spcAft>
                <a:spcPts val="136"/>
              </a:spcAft>
            </a:pPr>
            <a:endParaRPr lang="pt-PT" dirty="0">
              <a:solidFill>
                <a:srgbClr val="B11D58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136"/>
              </a:spcBef>
              <a:spcAft>
                <a:spcPts val="136"/>
              </a:spcAft>
            </a:pPr>
            <a:r>
              <a:rPr lang="pt-PT" dirty="0">
                <a:solidFill>
                  <a:srgbClr val="CE6B8A"/>
                </a:solidFill>
                <a:latin typeface="Proxima Nova Rg" panose="02000506030000020004" pitchFamily="50" charset="0"/>
              </a:rPr>
              <a:t>A AVV e a disfunção sexual são dois problemas diferentes, ambos parcialmente secundários ao défice </a:t>
            </a:r>
            <a:r>
              <a:rPr lang="pt-PT" dirty="0" smtClean="0">
                <a:solidFill>
                  <a:srgbClr val="CE6B8A"/>
                </a:solidFill>
                <a:latin typeface="Proxima Nova Rg" panose="02000506030000020004" pitchFamily="50" charset="0"/>
              </a:rPr>
              <a:t>de esteroides sexuais.</a:t>
            </a:r>
            <a:endParaRPr lang="pt-PT" dirty="0">
              <a:solidFill>
                <a:srgbClr val="CE6B8A"/>
              </a:solidFill>
              <a:latin typeface="Proxima Nova Rg" panose="02000506030000020004" pitchFamily="50" charset="0"/>
            </a:endParaRPr>
          </a:p>
          <a:p>
            <a:endParaRPr lang="en-US" dirty="0"/>
          </a:p>
        </p:txBody>
      </p:sp>
      <p:sp>
        <p:nvSpPr>
          <p:cNvPr id="4" name="CaixaDeTexto 8">
            <a:extLst>
              <a:ext uri="{FF2B5EF4-FFF2-40B4-BE49-F238E27FC236}">
                <a16:creationId xmlns="" xmlns:a16="http://schemas.microsoft.com/office/drawing/2014/main" id="{B62418ED-6DE0-4603-98FB-EA321C24CAC0}"/>
              </a:ext>
            </a:extLst>
          </p:cNvPr>
          <p:cNvSpPr txBox="1"/>
          <p:nvPr/>
        </p:nvSpPr>
        <p:spPr>
          <a:xfrm>
            <a:off x="260813" y="1161925"/>
            <a:ext cx="3617343" cy="1323439"/>
          </a:xfrm>
          <a:prstGeom prst="rect">
            <a:avLst/>
          </a:prstGeom>
          <a:solidFill>
            <a:srgbClr val="333399">
              <a:alpha val="0"/>
            </a:srgbClr>
          </a:solidFill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</a:rPr>
              <a:t>Objetivos Terapêuticos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</a:rPr>
              <a:t>:</a:t>
            </a:r>
          </a:p>
          <a:p>
            <a:endParaRPr lang="pt-PT" sz="1600" b="1" dirty="0">
              <a:solidFill>
                <a:schemeClr val="bg1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</a:rPr>
              <a:t>Alívio dos 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</a:rPr>
              <a:t>sintomas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bg1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</a:rPr>
              <a:t>Preservar a função sexual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830" y="2608252"/>
            <a:ext cx="884916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B11D58"/>
                </a:solidFill>
                <a:latin typeface="Proxima Nova Alt Rg" panose="02000506030000020004" pitchFamily="50" charset="0"/>
              </a:rPr>
              <a:t>Opções Terapêuticas:</a:t>
            </a:r>
          </a:p>
          <a:p>
            <a:endParaRPr lang="pt-PT" dirty="0">
              <a:solidFill>
                <a:srgbClr val="B11D58"/>
              </a:solidFill>
              <a:latin typeface="Proxima Nova Alt Rg" panose="02000506030000020004" pitchFamily="50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pt-PT" dirty="0" smtClean="0">
                <a:latin typeface="Proxima Nova Rg" panose="02000506030000020004" pitchFamily="50" charset="0"/>
              </a:rPr>
              <a:t>  Lubrificantes </a:t>
            </a:r>
            <a:r>
              <a:rPr lang="pt-PT" dirty="0">
                <a:latin typeface="Proxima Nova Rg" panose="02000506030000020004" pitchFamily="50" charset="0"/>
              </a:rPr>
              <a:t>e hidratantes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PT" dirty="0">
              <a:latin typeface="Proxima Nova Rg" panose="02000506030000020004" pitchFamily="50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pt-PT" dirty="0" smtClean="0">
                <a:latin typeface="Proxima Nova Rg" panose="02000506030000020004" pitchFamily="50" charset="0"/>
              </a:rPr>
              <a:t>  </a:t>
            </a:r>
            <a:r>
              <a:rPr lang="pt-PT" dirty="0" err="1" smtClean="0">
                <a:latin typeface="Proxima Nova Rg" panose="02000506030000020004" pitchFamily="50" charset="0"/>
              </a:rPr>
              <a:t>Estrogeneoterapia</a:t>
            </a:r>
            <a:endParaRPr lang="pt-PT" dirty="0">
              <a:latin typeface="Proxima Nova Rg" panose="02000506030000020004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dirty="0">
              <a:latin typeface="Proxima Nova Rg" panose="02000506030000020004" pitchFamily="50" charset="0"/>
            </a:endParaRPr>
          </a:p>
          <a:p>
            <a:pPr marL="285750" indent="-285750">
              <a:buFontTx/>
              <a:buChar char="-"/>
            </a:pPr>
            <a:r>
              <a:rPr lang="pt-PT" dirty="0" err="1" smtClean="0">
                <a:latin typeface="Proxima Nova Rg" panose="02000506030000020004" pitchFamily="50" charset="0"/>
              </a:rPr>
              <a:t>Dehidroepiandrosterona</a:t>
            </a:r>
            <a:r>
              <a:rPr lang="pt-PT" dirty="0" smtClean="0">
                <a:latin typeface="Proxima Nova Rg" panose="02000506030000020004" pitchFamily="50" charset="0"/>
              </a:rPr>
              <a:t> </a:t>
            </a:r>
            <a:r>
              <a:rPr lang="pt-PT" dirty="0">
                <a:latin typeface="Proxima Nova Rg" panose="02000506030000020004" pitchFamily="50" charset="0"/>
              </a:rPr>
              <a:t>vaginal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t-PT" dirty="0">
              <a:latin typeface="Proxima Nova Rg" panose="02000506030000020004" pitchFamily="50" charset="0"/>
            </a:endParaRPr>
          </a:p>
          <a:p>
            <a:pPr marL="285750" indent="-285750">
              <a:buFontTx/>
              <a:buChar char="-"/>
            </a:pPr>
            <a:r>
              <a:rPr lang="pt-PT" dirty="0" smtClean="0">
                <a:latin typeface="Proxima Nova Rg" panose="02000506030000020004" pitchFamily="50" charset="0"/>
              </a:rPr>
              <a:t>Outros ( fisioterapia, dilatadores.</a:t>
            </a:r>
            <a:r>
              <a:rPr lang="pt-PT" dirty="0">
                <a:latin typeface="Proxima Nova Rg" panose="02000506030000020004" pitchFamily="50" charset="0"/>
              </a:rPr>
              <a:t>.</a:t>
            </a:r>
            <a:r>
              <a:rPr lang="pt-PT" dirty="0" smtClean="0">
                <a:latin typeface="Proxima Nova Rg" panose="02000506030000020004" pitchFamily="50" charset="0"/>
              </a:rPr>
              <a:t>.)</a:t>
            </a:r>
          </a:p>
          <a:p>
            <a:pPr marL="285750" indent="-285750">
              <a:buFontTx/>
              <a:buChar char="-"/>
            </a:pPr>
            <a:endParaRPr lang="pt-PT" dirty="0">
              <a:latin typeface="Proxima Nova Rg" panose="02000506030000020004" pitchFamily="50" charset="0"/>
            </a:endParaRPr>
          </a:p>
          <a:p>
            <a:r>
              <a:rPr lang="pt-PT" dirty="0" smtClean="0">
                <a:latin typeface="Proxima Nova Rg" panose="02000506030000020004" pitchFamily="50" charset="0"/>
              </a:rPr>
              <a:t>-   Laser</a:t>
            </a:r>
          </a:p>
          <a:p>
            <a:pPr marL="285750" indent="-285750">
              <a:buFontTx/>
              <a:buChar char="-"/>
            </a:pPr>
            <a:endParaRPr lang="pt-PT" dirty="0" smtClean="0">
              <a:latin typeface="Proxima Nova Rg" panose="02000506030000020004" pitchFamily="50" charset="0"/>
            </a:endParaRPr>
          </a:p>
          <a:p>
            <a:r>
              <a:rPr lang="en-GB" sz="1000" dirty="0" err="1">
                <a:solidFill>
                  <a:srgbClr val="0000FF"/>
                </a:solidFill>
              </a:rPr>
              <a:t>GoldsteinI</a:t>
            </a:r>
            <a:r>
              <a:rPr lang="en-GB" sz="1000" dirty="0" smtClean="0">
                <a:solidFill>
                  <a:srgbClr val="0000FF"/>
                </a:solidFill>
              </a:rPr>
              <a:t>. Recognizing </a:t>
            </a:r>
            <a:r>
              <a:rPr lang="en-GB" sz="1000" dirty="0">
                <a:solidFill>
                  <a:srgbClr val="0000FF"/>
                </a:solidFill>
              </a:rPr>
              <a:t>and treating urogenital atrophy in postmenopausal women. J </a:t>
            </a:r>
            <a:r>
              <a:rPr lang="en-GB" sz="1000" dirty="0" err="1">
                <a:solidFill>
                  <a:srgbClr val="0000FF"/>
                </a:solidFill>
              </a:rPr>
              <a:t>Womens</a:t>
            </a:r>
            <a:r>
              <a:rPr lang="en-GB" sz="1000" dirty="0">
                <a:solidFill>
                  <a:srgbClr val="0000FF"/>
                </a:solidFill>
              </a:rPr>
              <a:t> Health. 2010;19(3):425–432.</a:t>
            </a:r>
          </a:p>
          <a:p>
            <a:r>
              <a:rPr lang="en-GB" sz="1000" dirty="0">
                <a:solidFill>
                  <a:srgbClr val="0000FF"/>
                </a:solidFill>
              </a:rPr>
              <a:t>vaginal atrophy. </a:t>
            </a:r>
            <a:r>
              <a:rPr lang="en-GB" sz="1000" dirty="0" err="1">
                <a:solidFill>
                  <a:srgbClr val="0000FF"/>
                </a:solidFill>
              </a:rPr>
              <a:t>Int</a:t>
            </a:r>
            <a:r>
              <a:rPr lang="en-GB" sz="1000" dirty="0">
                <a:solidFill>
                  <a:srgbClr val="0000FF"/>
                </a:solidFill>
              </a:rPr>
              <a:t> J </a:t>
            </a:r>
            <a:r>
              <a:rPr lang="en-GB" sz="1000" dirty="0" err="1">
                <a:solidFill>
                  <a:srgbClr val="0000FF"/>
                </a:solidFill>
              </a:rPr>
              <a:t>Womens</a:t>
            </a:r>
            <a:r>
              <a:rPr lang="en-GB" sz="1000" dirty="0">
                <a:solidFill>
                  <a:srgbClr val="0000FF"/>
                </a:solidFill>
              </a:rPr>
              <a:t> Health. 2018 Jul 31;10:387-395.</a:t>
            </a:r>
          </a:p>
          <a:p>
            <a:pPr algn="just"/>
            <a:r>
              <a:rPr lang="en-GB" sz="1000" dirty="0">
                <a:solidFill>
                  <a:srgbClr val="0000FF"/>
                </a:solidFill>
              </a:rPr>
              <a:t>NICE Guidelines on Menopause, November 2015</a:t>
            </a:r>
          </a:p>
          <a:p>
            <a:pPr algn="just"/>
            <a:r>
              <a:rPr lang="en-GB" sz="1000" dirty="0">
                <a:solidFill>
                  <a:srgbClr val="0000FF"/>
                </a:solidFill>
              </a:rPr>
              <a:t>Cochrane Database </a:t>
            </a:r>
            <a:r>
              <a:rPr lang="en-GB" sz="1000" dirty="0" err="1">
                <a:solidFill>
                  <a:srgbClr val="0000FF"/>
                </a:solidFill>
              </a:rPr>
              <a:t>Syst</a:t>
            </a:r>
            <a:r>
              <a:rPr lang="en-GB" sz="1000" dirty="0">
                <a:solidFill>
                  <a:srgbClr val="0000FF"/>
                </a:solidFill>
              </a:rPr>
              <a:t> Rev 2016 </a:t>
            </a:r>
          </a:p>
          <a:p>
            <a:pPr algn="just"/>
            <a:r>
              <a:rPr lang="en-GB" sz="1000" dirty="0">
                <a:solidFill>
                  <a:srgbClr val="0000FF"/>
                </a:solidFill>
              </a:rPr>
              <a:t>*Cardozo </a:t>
            </a:r>
            <a:r>
              <a:rPr lang="en-GB" sz="1000" dirty="0" err="1">
                <a:solidFill>
                  <a:srgbClr val="0000FF"/>
                </a:solidFill>
              </a:rPr>
              <a:t>L,et</a:t>
            </a:r>
            <a:r>
              <a:rPr lang="en-GB" sz="1000" dirty="0">
                <a:solidFill>
                  <a:srgbClr val="0000FF"/>
                </a:solidFill>
              </a:rPr>
              <a:t> al. systematic review of the effects of </a:t>
            </a:r>
            <a:r>
              <a:rPr lang="en-GB" sz="1000" dirty="0" err="1">
                <a:solidFill>
                  <a:srgbClr val="0000FF"/>
                </a:solidFill>
              </a:rPr>
              <a:t>estrogens</a:t>
            </a:r>
            <a:r>
              <a:rPr lang="en-GB" sz="1000" dirty="0">
                <a:solidFill>
                  <a:srgbClr val="0000FF"/>
                </a:solidFill>
              </a:rPr>
              <a:t> for symptoms of overactive bladder. </a:t>
            </a:r>
            <a:r>
              <a:rPr lang="en-GB" sz="1000" dirty="0" err="1">
                <a:solidFill>
                  <a:srgbClr val="0000FF"/>
                </a:solidFill>
              </a:rPr>
              <a:t>Acta</a:t>
            </a:r>
            <a:r>
              <a:rPr lang="en-GB" sz="1000" dirty="0">
                <a:solidFill>
                  <a:srgbClr val="0000FF"/>
                </a:solidFill>
              </a:rPr>
              <a:t> </a:t>
            </a:r>
            <a:r>
              <a:rPr lang="en-GB" sz="1000" dirty="0" err="1">
                <a:solidFill>
                  <a:srgbClr val="0000FF"/>
                </a:solidFill>
              </a:rPr>
              <a:t>Obstet</a:t>
            </a:r>
            <a:r>
              <a:rPr lang="en-GB" sz="1000" dirty="0">
                <a:solidFill>
                  <a:srgbClr val="0000FF"/>
                </a:solidFill>
              </a:rPr>
              <a:t> </a:t>
            </a:r>
            <a:r>
              <a:rPr lang="en-GB" sz="1000" dirty="0" err="1">
                <a:solidFill>
                  <a:srgbClr val="0000FF"/>
                </a:solidFill>
              </a:rPr>
              <a:t>Gynecol</a:t>
            </a:r>
            <a:r>
              <a:rPr lang="en-GB" sz="1000" dirty="0">
                <a:solidFill>
                  <a:srgbClr val="0000FF"/>
                </a:solidFill>
              </a:rPr>
              <a:t> </a:t>
            </a:r>
            <a:r>
              <a:rPr lang="en-GB" sz="1000" dirty="0" err="1">
                <a:solidFill>
                  <a:srgbClr val="0000FF"/>
                </a:solidFill>
              </a:rPr>
              <a:t>Scand</a:t>
            </a:r>
            <a:r>
              <a:rPr lang="en-GB" sz="1000" dirty="0">
                <a:solidFill>
                  <a:srgbClr val="0000FF"/>
                </a:solidFill>
              </a:rPr>
              <a:t> 2004; 83: 892–897</a:t>
            </a:r>
            <a:endParaRPr lang="pt-PT" sz="1000" dirty="0">
              <a:solidFill>
                <a:srgbClr val="0000FF"/>
              </a:solidFill>
              <a:latin typeface="Proxima Nova Rg" panose="02000506030000020004" pitchFamily="50" charset="0"/>
            </a:endParaRPr>
          </a:p>
          <a:p>
            <a:pPr marL="457216" indent="-457216">
              <a:spcAft>
                <a:spcPts val="1200"/>
              </a:spcAft>
            </a:pPr>
            <a:endParaRPr lang="pt-PT" sz="1000" dirty="0">
              <a:solidFill>
                <a:srgbClr val="0000FF"/>
              </a:solidFill>
              <a:latin typeface="Proxima Nova Rg" panose="02000506030000020004" pitchFamily="50" charset="0"/>
            </a:endParaRPr>
          </a:p>
          <a:p>
            <a:endParaRPr lang="pt-PT" sz="1000" dirty="0" smtClean="0">
              <a:solidFill>
                <a:srgbClr val="B11D58"/>
              </a:solidFill>
              <a:latin typeface="Proxima Nova Alt Rg" panose="02000506030000020004" pitchFamily="50" charset="0"/>
            </a:endParaRPr>
          </a:p>
          <a:p>
            <a:endParaRPr lang="en-US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283491" y="1179383"/>
            <a:ext cx="3277155" cy="14515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  <a:alpha val="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0"/>
                </a:schemeClr>
              </a:gs>
            </a:gsLst>
            <a:lin ang="5400000" scaled="0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01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812" y="237247"/>
            <a:ext cx="666068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B11D58"/>
                </a:solidFill>
                <a:latin typeface="Proxima Nova Rg" panose="02000506030000020004" pitchFamily="50" charset="0"/>
              </a:rPr>
              <a:t>Lubrificantes e </a:t>
            </a:r>
            <a:r>
              <a:rPr lang="pt-PT" sz="2000" dirty="0" smtClean="0">
                <a:solidFill>
                  <a:srgbClr val="B11D58"/>
                </a:solidFill>
                <a:latin typeface="Proxima Nova Rg" panose="02000506030000020004" pitchFamily="50" charset="0"/>
              </a:rPr>
              <a:t>hidratantes</a:t>
            </a:r>
          </a:p>
          <a:p>
            <a:endParaRPr lang="pt-PT" sz="2000" dirty="0" smtClean="0">
              <a:solidFill>
                <a:srgbClr val="B11D58"/>
              </a:solidFill>
              <a:latin typeface="Proxima Nova Rg" panose="02000506030000020004" pitchFamily="50" charset="0"/>
            </a:endParaRPr>
          </a:p>
          <a:p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MNSRM</a:t>
            </a:r>
            <a:endParaRPr lang="pt-PT" dirty="0" smtClean="0">
              <a:solidFill>
                <a:srgbClr val="000090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Sintomas </a:t>
            </a:r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moderados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Contraindicações para os </a:t>
            </a:r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estrogénios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Não alteram o índice de maturação </a:t>
            </a:r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vaginal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r>
              <a:rPr lang="pt-PT" dirty="0">
                <a:solidFill>
                  <a:srgbClr val="000090"/>
                </a:solidFill>
                <a:latin typeface="Proxima Nova Rg" panose="02000506030000020004" pitchFamily="50" charset="0"/>
              </a:rPr>
              <a:t>Hidratantes: 2-3x por semana</a:t>
            </a:r>
          </a:p>
          <a:p>
            <a:r>
              <a:rPr lang="pt-PT" dirty="0">
                <a:solidFill>
                  <a:srgbClr val="000090"/>
                </a:solidFill>
                <a:latin typeface="Proxima Nova Rg" panose="02000506030000020004" pitchFamily="50" charset="0"/>
              </a:rPr>
              <a:t>Lubrificantes: aquosos ou oleosos, SOS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43355"/>
            <a:ext cx="9196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00FF"/>
                </a:solidFill>
                <a:latin typeface="Proxima Nova Rg" panose="02000506030000020004" pitchFamily="50" charset="0"/>
              </a:rPr>
              <a:t>Os tratamentos não-hormonais (lubrificantes/ hidratantes) não corrigem os problemas </a:t>
            </a:r>
            <a:endParaRPr lang="pt-PT" sz="1600" dirty="0" smtClean="0">
              <a:solidFill>
                <a:srgbClr val="0000FF"/>
              </a:solidFill>
              <a:latin typeface="Proxima Nova Rg" panose="02000506030000020004" pitchFamily="50" charset="0"/>
            </a:endParaRPr>
          </a:p>
          <a:p>
            <a:r>
              <a:rPr lang="pt-PT" sz="1600" dirty="0" smtClean="0">
                <a:solidFill>
                  <a:srgbClr val="0000FF"/>
                </a:solidFill>
                <a:latin typeface="Proxima Nova Rg" panose="02000506030000020004" pitchFamily="50" charset="0"/>
              </a:rPr>
              <a:t>responsáveis </a:t>
            </a:r>
            <a:r>
              <a:rPr lang="pt-PT" sz="1600" dirty="0">
                <a:solidFill>
                  <a:srgbClr val="0000FF"/>
                </a:solidFill>
                <a:latin typeface="Proxima Nova Rg" panose="02000506030000020004" pitchFamily="50" charset="0"/>
              </a:rPr>
              <a:t>pela AVV.</a:t>
            </a:r>
          </a:p>
          <a:p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965200"/>
            <a:ext cx="2400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6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72" y="1554173"/>
            <a:ext cx="853829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kern="0" dirty="0">
                <a:solidFill>
                  <a:srgbClr val="B11D58"/>
                </a:solidFill>
                <a:latin typeface="Proxima Nova Rg" panose="02000506030000020004" pitchFamily="50" charset="0"/>
              </a:rPr>
              <a:t>Terapia </a:t>
            </a:r>
            <a:r>
              <a:rPr lang="pt-PT" kern="0" dirty="0" err="1">
                <a:solidFill>
                  <a:srgbClr val="B11D58"/>
                </a:solidFill>
                <a:latin typeface="Proxima Nova Rg" panose="02000506030000020004" pitchFamily="50" charset="0"/>
              </a:rPr>
              <a:t>estrogénica</a:t>
            </a:r>
            <a:r>
              <a:rPr lang="pt-PT" kern="0" dirty="0">
                <a:solidFill>
                  <a:srgbClr val="B11D58"/>
                </a:solidFill>
                <a:latin typeface="Proxima Nova Rg" panose="02000506030000020004" pitchFamily="50" charset="0"/>
              </a:rPr>
              <a:t> </a:t>
            </a:r>
            <a:r>
              <a:rPr lang="pt-PT" kern="0" dirty="0" smtClean="0">
                <a:solidFill>
                  <a:srgbClr val="B11D58"/>
                </a:solidFill>
                <a:latin typeface="Proxima Nova Rg" panose="02000506030000020004" pitchFamily="50" charset="0"/>
              </a:rPr>
              <a:t>vaginal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Mais efetiva que a T H </a:t>
            </a: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sistémica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kern="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↑ índice </a:t>
            </a: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de maturação e espessura da mucosa ↓</a:t>
            </a: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pH</a:t>
            </a:r>
          </a:p>
          <a:p>
            <a:endParaRPr lang="pt-PT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Método preferencial quando os sintomas vaginais são a única </a:t>
            </a: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queixa</a:t>
            </a:r>
          </a:p>
          <a:p>
            <a:pPr marL="457216" indent="-457216">
              <a:buFont typeface="Arial" panose="020B0604020202020204" pitchFamily="34" charset="0"/>
              <a:buChar char="•"/>
            </a:pPr>
            <a:endParaRPr lang="pt-PT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Maior benefício em relação às intervenções não </a:t>
            </a: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hormonais</a:t>
            </a:r>
          </a:p>
          <a:p>
            <a:pPr marL="457216" indent="-457216">
              <a:buFont typeface="Arial" panose="020B0604020202020204" pitchFamily="34" charset="0"/>
              <a:buChar char="•"/>
            </a:pPr>
            <a:endParaRPr lang="pt-PT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Pode </a:t>
            </a: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reduzir o risco de infeções urinárias </a:t>
            </a: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recorrentes </a:t>
            </a: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e urgência </a:t>
            </a: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urinária</a:t>
            </a:r>
          </a:p>
          <a:p>
            <a:pPr marL="457216" indent="-457216">
              <a:buFont typeface="Arial" panose="020B0604020202020204" pitchFamily="34" charset="0"/>
              <a:buChar char="•"/>
            </a:pPr>
            <a:endParaRPr lang="pt-PT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Pode ser continuada até remissão dos </a:t>
            </a: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sintomas</a:t>
            </a:r>
          </a:p>
          <a:p>
            <a:pPr marL="457216" indent="-457216">
              <a:buFont typeface="Arial" panose="020B0604020202020204" pitchFamily="34" charset="0"/>
              <a:buChar char="•"/>
            </a:pPr>
            <a:endParaRPr lang="pt-PT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457216" indent="-457216">
              <a:buFont typeface="Arial" panose="020B0604020202020204" pitchFamily="34" charset="0"/>
              <a:buChar char="•"/>
            </a:pP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Sem risco de hiperplasia e portanto sem necessidade de monitorização </a:t>
            </a:r>
            <a:r>
              <a:rPr lang="pt-PT" kern="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endometrial</a:t>
            </a: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 ou </a:t>
            </a:r>
            <a:r>
              <a:rPr lang="pt-PT" kern="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progestativos </a:t>
            </a:r>
            <a:r>
              <a:rPr lang="pt-PT" kern="0" dirty="0">
                <a:solidFill>
                  <a:srgbClr val="676667"/>
                </a:solidFill>
                <a:latin typeface="Proxima Nova Rg" panose="02000506030000020004" pitchFamily="50" charset="0"/>
              </a:rPr>
              <a:t>adicionais para proteção </a:t>
            </a:r>
            <a:r>
              <a:rPr lang="pt-PT" kern="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endometrial</a:t>
            </a:r>
            <a:endParaRPr lang="pt-PT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217" y="6316964"/>
            <a:ext cx="8926783" cy="68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6"/>
              </a:spcBef>
              <a:spcAft>
                <a:spcPts val="136"/>
              </a:spcAft>
            </a:pPr>
            <a:endParaRPr lang="pt-PT" dirty="0">
              <a:solidFill>
                <a:srgbClr val="CE6B8A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1750"/>
            <a:ext cx="9290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Mulheres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sexual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satisfatória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préviamente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menopausa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com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sintomatologia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intensa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impacto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qualidade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TH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impacto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positivo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problemas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sexuais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34" y="233961"/>
            <a:ext cx="68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F4880"/>
                </a:solidFill>
              </a:rPr>
              <a:t>THM</a:t>
            </a:r>
            <a:endParaRPr lang="en-US" dirty="0">
              <a:solidFill>
                <a:srgbClr val="DF48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5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577275"/>
            <a:ext cx="8718823" cy="5194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9681" y="5664559"/>
            <a:ext cx="5052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Portman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DJ,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Gass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JL.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Vulvovaginal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Atrophy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Terminology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Consensus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Conference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Panel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.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Genitourinary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syndrome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of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menopause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: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new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terminology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for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vulvovaginal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atrophy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from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the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International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Society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for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the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Study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of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Women’s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Sexual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Health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and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the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North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American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Menopause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Society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. </a:t>
            </a:r>
            <a:r>
              <a:rPr lang="pt-PT" sz="10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Menopause</a:t>
            </a:r>
            <a:r>
              <a:rPr lang="pt-PT" sz="1000" dirty="0">
                <a:solidFill>
                  <a:srgbClr val="676667"/>
                </a:solidFill>
                <a:latin typeface="Proxima Nova Rg" panose="02000506030000020004" pitchFamily="50" charset="0"/>
              </a:rPr>
              <a:t> 2014;21:1063–8.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720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">
            <a:extLst>
              <a:ext uri="{FF2B5EF4-FFF2-40B4-BE49-F238E27FC236}">
                <a16:creationId xmlns="" xmlns:a16="http://schemas.microsoft.com/office/drawing/2014/main" id="{3D92B036-0AE2-5248-9EED-4D0D4A9F26D9}"/>
              </a:ext>
            </a:extLst>
          </p:cNvPr>
          <p:cNvSpPr txBox="1">
            <a:spLocks/>
          </p:cNvSpPr>
          <p:nvPr/>
        </p:nvSpPr>
        <p:spPr>
          <a:xfrm>
            <a:off x="0" y="184935"/>
            <a:ext cx="8952249" cy="6673065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6"/>
              </a:spcBef>
              <a:spcAft>
                <a:spcPts val="136"/>
              </a:spcAft>
            </a:pPr>
            <a:endParaRPr lang="pt-PT" sz="140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136"/>
              </a:spcBef>
              <a:spcAft>
                <a:spcPts val="136"/>
              </a:spcAft>
            </a:pPr>
            <a:r>
              <a:rPr lang="pt-PT" sz="140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 &gt;&gt;Depois </a:t>
            </a: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da menopausa, a DHEA segregada pelas glândulas adrenais é a principal fonte de estrogénios e </a:t>
            </a:r>
            <a:r>
              <a:rPr lang="pt-PT" sz="140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androgénios</a:t>
            </a:r>
          </a:p>
          <a:p>
            <a:pPr>
              <a:spcBef>
                <a:spcPts val="136"/>
              </a:spcBef>
              <a:spcAft>
                <a:spcPts val="136"/>
              </a:spcAft>
            </a:pPr>
            <a:endParaRPr lang="pt-PT" sz="140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136"/>
              </a:spcBef>
              <a:spcAft>
                <a:spcPts val="136"/>
              </a:spcAft>
            </a:pPr>
            <a:r>
              <a:rPr lang="pt-PT" sz="140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&gt;&gt; A </a:t>
            </a:r>
            <a:r>
              <a:rPr lang="pt-PT" sz="1400" dirty="0" err="1" smtClean="0">
                <a:solidFill>
                  <a:srgbClr val="676667"/>
                </a:solidFill>
                <a:latin typeface="Proxima Nova Rg" panose="02000506030000020004" pitchFamily="50" charset="0"/>
              </a:rPr>
              <a:t>prasterona</a:t>
            </a:r>
            <a:r>
              <a:rPr lang="pt-PT" sz="140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 é </a:t>
            </a: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bioquímica e biologicamente idêntica à DHEA endógena</a:t>
            </a:r>
          </a:p>
          <a:p>
            <a:pPr>
              <a:spcBef>
                <a:spcPts val="136"/>
              </a:spcBef>
              <a:spcAft>
                <a:spcPts val="136"/>
              </a:spcAft>
            </a:pPr>
            <a:endParaRPr lang="pt-PT" sz="140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136"/>
              </a:spcBef>
              <a:spcAft>
                <a:spcPts val="136"/>
              </a:spcAft>
            </a:pPr>
            <a:r>
              <a:rPr lang="pt-PT" sz="1400" dirty="0">
                <a:solidFill>
                  <a:srgbClr val="CE6B8A"/>
                </a:solidFill>
                <a:latin typeface="Proxima Nova Rg" panose="02000506030000020004" pitchFamily="50" charset="0"/>
              </a:rPr>
              <a:t>A ação do componente </a:t>
            </a:r>
            <a:r>
              <a:rPr lang="pt-PT" sz="1400" dirty="0" err="1">
                <a:solidFill>
                  <a:srgbClr val="CE6B8A"/>
                </a:solidFill>
                <a:latin typeface="Proxima Nova Rg" panose="02000506030000020004" pitchFamily="50" charset="0"/>
              </a:rPr>
              <a:t>androgénico</a:t>
            </a:r>
            <a:r>
              <a:rPr lang="pt-PT" sz="1400" dirty="0">
                <a:solidFill>
                  <a:srgbClr val="CE6B8A"/>
                </a:solidFill>
                <a:latin typeface="Proxima Nova Rg" panose="02000506030000020004" pitchFamily="50" charset="0"/>
              </a:rPr>
              <a:t> da DHEA é uma potencial explicação para os efeitos benéficos </a:t>
            </a:r>
            <a:r>
              <a:rPr lang="pt-PT" sz="1400" dirty="0" smtClean="0">
                <a:solidFill>
                  <a:srgbClr val="CE6B8A"/>
                </a:solidFill>
                <a:latin typeface="Proxima Nova Rg" panose="02000506030000020004" pitchFamily="50" charset="0"/>
              </a:rPr>
              <a:t>(</a:t>
            </a:r>
            <a:r>
              <a:rPr lang="pt-PT" sz="1400" dirty="0" err="1" smtClean="0">
                <a:solidFill>
                  <a:srgbClr val="CE6B8A"/>
                </a:solidFill>
                <a:latin typeface="Proxima Nova Rg" panose="02000506030000020004" pitchFamily="50" charset="0"/>
              </a:rPr>
              <a:t>acção</a:t>
            </a:r>
            <a:r>
              <a:rPr lang="pt-PT" sz="1400" dirty="0" smtClean="0">
                <a:solidFill>
                  <a:srgbClr val="CE6B8A"/>
                </a:solidFill>
                <a:latin typeface="Proxima Nova Rg" panose="02000506030000020004" pitchFamily="50" charset="0"/>
              </a:rPr>
              <a:t> </a:t>
            </a:r>
            <a:r>
              <a:rPr lang="pt-PT" sz="1400" dirty="0">
                <a:solidFill>
                  <a:srgbClr val="CE6B8A"/>
                </a:solidFill>
                <a:latin typeface="Proxima Nova Rg" panose="02000506030000020004" pitchFamily="50" charset="0"/>
              </a:rPr>
              <a:t>em diferentes locais na vagina e pelos diferentes mecanismos) observada na disfunção </a:t>
            </a:r>
            <a:r>
              <a:rPr lang="pt-PT" sz="1400" dirty="0" smtClean="0">
                <a:solidFill>
                  <a:srgbClr val="CE6B8A"/>
                </a:solidFill>
                <a:latin typeface="Proxima Nova Rg" panose="02000506030000020004" pitchFamily="50" charset="0"/>
              </a:rPr>
              <a:t>sexual</a:t>
            </a:r>
            <a:endParaRPr lang="pt-PT" sz="140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136"/>
              </a:spcBef>
              <a:spcAft>
                <a:spcPts val="136"/>
              </a:spcAft>
            </a:pPr>
            <a:endParaRPr 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Proxima Nova Rg" panose="02000506030000020004" pitchFamily="50" charset="0"/>
            </a:endParaRPr>
          </a:p>
          <a:p>
            <a:pPr>
              <a:spcBef>
                <a:spcPts val="136"/>
              </a:spcBef>
              <a:spcAft>
                <a:spcPts val="136"/>
              </a:spcAft>
            </a:pP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A </a:t>
            </a:r>
            <a:r>
              <a:rPr 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acção</a:t>
            </a: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da testosterona ocorre ou diretamente pela ligação aos </a:t>
            </a: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R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A</a:t>
            </a: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antes ou após a conversão em DHT, ou </a:t>
            </a:r>
            <a:r>
              <a:rPr 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indirectamente</a:t>
            </a: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através do </a:t>
            </a: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R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E</a:t>
            </a: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após a sua aromatização em </a:t>
            </a: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estrogénios. 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. Existe expressão de </a:t>
            </a:r>
            <a:r>
              <a:rPr lang="pt-P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recetores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pt-P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androgénicos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na mucosa vaginal, estroma, tecido muscular liso, e nas camadas vasculares endoteliais</a:t>
            </a:r>
            <a:endParaRPr lang="pt-PT" sz="1400" b="1" dirty="0">
              <a:solidFill>
                <a:srgbClr val="CE6B8A"/>
              </a:solidFill>
              <a:latin typeface="Proxima Nova Rg" panose="0200050603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5864" y="3860368"/>
            <a:ext cx="3826361" cy="18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36"/>
              </a:spcBef>
              <a:spcAft>
                <a:spcPts val="136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Induz a </a:t>
            </a:r>
            <a:r>
              <a:rPr lang="pt-PT" sz="14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mucificação</a:t>
            </a: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 do epitélio (1ª camada) </a:t>
            </a:r>
          </a:p>
          <a:p>
            <a:pPr marL="285750" indent="-285750">
              <a:spcBef>
                <a:spcPts val="136"/>
              </a:spcBef>
              <a:spcAft>
                <a:spcPts val="136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Aumenta a densidade das fibras de colagénio (2ª camada)</a:t>
            </a:r>
          </a:p>
          <a:p>
            <a:pPr marL="285750" indent="-285750">
              <a:spcBef>
                <a:spcPts val="136"/>
              </a:spcBef>
              <a:spcAft>
                <a:spcPts val="136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Estimula a camada  muscular (3ª camada)</a:t>
            </a:r>
          </a:p>
          <a:p>
            <a:pPr marL="285750" indent="-285750">
              <a:spcBef>
                <a:spcPts val="136"/>
              </a:spcBef>
              <a:spcAft>
                <a:spcPts val="136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Aumenta a densidade das fibras sensitivas locais.</a:t>
            </a:r>
          </a:p>
          <a:p>
            <a:endParaRPr lang="en-US" sz="819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9BDF64ED-7F17-4748-B9E2-2214E33DD710}"/>
              </a:ext>
            </a:extLst>
          </p:cNvPr>
          <p:cNvSpPr/>
          <p:nvPr/>
        </p:nvSpPr>
        <p:spPr>
          <a:xfrm>
            <a:off x="0" y="0"/>
            <a:ext cx="1043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>
                <a:solidFill>
                  <a:srgbClr val="B11D58"/>
                </a:solidFill>
                <a:latin typeface="Proxima Nova Rg" panose="02000506030000020004" pitchFamily="50" charset="0"/>
              </a:rPr>
              <a:t>DHE</a:t>
            </a:r>
            <a:r>
              <a:rPr lang="pt-PT" sz="1600" dirty="0">
                <a:solidFill>
                  <a:srgbClr val="B11D58"/>
                </a:solidFill>
                <a:latin typeface="Proxima Nova Rg" panose="02000506030000020004" pitchFamily="50" charset="0"/>
              </a:rPr>
              <a:t>A</a:t>
            </a:r>
            <a:endParaRPr lang="pt-PT" sz="1600" dirty="0">
              <a:solidFill>
                <a:srgbClr val="B11D58"/>
              </a:solidFill>
              <a:latin typeface="Proxima Nova Alt Rg" panose="0200050603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5900" y="5905500"/>
            <a:ext cx="9029700" cy="80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990">
              <a:spcBef>
                <a:spcPts val="136"/>
              </a:spcBef>
              <a:spcAft>
                <a:spcPts val="136"/>
              </a:spcAft>
            </a:pPr>
            <a:endParaRPr lang="pt-PT" sz="140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marL="625990">
              <a:spcBef>
                <a:spcPts val="136"/>
              </a:spcBef>
              <a:spcAft>
                <a:spcPts val="136"/>
              </a:spcAft>
            </a:pPr>
            <a:r>
              <a:rPr lang="pt-PT" sz="1400" dirty="0" smtClean="0">
                <a:solidFill>
                  <a:srgbClr val="0000FF"/>
                </a:solidFill>
                <a:latin typeface="Proxima Nova Rg" panose="02000506030000020004" pitchFamily="50" charset="0"/>
              </a:rPr>
              <a:t>Melhora </a:t>
            </a:r>
            <a:r>
              <a:rPr lang="pt-PT" sz="1400" dirty="0">
                <a:solidFill>
                  <a:srgbClr val="0000FF"/>
                </a:solidFill>
                <a:latin typeface="Proxima Nova Rg" panose="02000506030000020004" pitchFamily="50" charset="0"/>
              </a:rPr>
              <a:t>estatisticamente e clinicamente os sinais e </a:t>
            </a:r>
            <a:r>
              <a:rPr lang="pt-PT" sz="1400" dirty="0" smtClean="0">
                <a:solidFill>
                  <a:srgbClr val="0000FF"/>
                </a:solidFill>
                <a:latin typeface="Proxima Nova Rg" panose="02000506030000020004" pitchFamily="50" charset="0"/>
              </a:rPr>
              <a:t>sintomas AVV </a:t>
            </a:r>
            <a:r>
              <a:rPr lang="pt-PT" sz="1400" dirty="0">
                <a:solidFill>
                  <a:srgbClr val="0000FF"/>
                </a:solidFill>
                <a:latin typeface="Proxima Nova Rg" panose="02000506030000020004" pitchFamily="50" charset="0"/>
              </a:rPr>
              <a:t>(maturação vaginal, pH, atrofia, dor durante o ato sexual, e na mucosa vaginal</a:t>
            </a:r>
            <a:r>
              <a:rPr lang="pt-PT" sz="1600" dirty="0">
                <a:solidFill>
                  <a:srgbClr val="0000FF"/>
                </a:solidFill>
                <a:latin typeface="Proxima Nova Rg" panose="02000506030000020004" pitchFamily="50" charset="0"/>
              </a:rPr>
              <a:t>)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8795" y="6417233"/>
            <a:ext cx="1253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Labrie</a:t>
            </a:r>
            <a:r>
              <a:rPr lang="en-US" sz="1400" dirty="0" smtClean="0"/>
              <a:t> et al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50" y="3957116"/>
            <a:ext cx="3216725" cy="1641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3409155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Proxima Nova Rg" panose="02000506030000020004" pitchFamily="50" charset="0"/>
              </a:rPr>
              <a:t>Estimulação </a:t>
            </a:r>
            <a:r>
              <a:rPr lang="pt-PT" sz="1600" dirty="0" err="1">
                <a:latin typeface="Proxima Nova Rg" panose="02000506030000020004" pitchFamily="50" charset="0"/>
              </a:rPr>
              <a:t>estrogénica</a:t>
            </a:r>
            <a:r>
              <a:rPr lang="pt-PT" sz="1600" dirty="0">
                <a:latin typeface="Proxima Nova Rg" panose="02000506030000020004" pitchFamily="50" charset="0"/>
              </a:rPr>
              <a:t> /</a:t>
            </a:r>
            <a:r>
              <a:rPr lang="pt-PT" sz="1600" dirty="0" err="1">
                <a:latin typeface="Proxima Nova Rg" panose="02000506030000020004" pitchFamily="50" charset="0"/>
              </a:rPr>
              <a:t>androgénica</a:t>
            </a:r>
            <a:r>
              <a:rPr lang="pt-PT" sz="1600" dirty="0">
                <a:latin typeface="Proxima Nova Rg" panose="02000506030000020004" pitchFamily="50" charset="0"/>
              </a:rPr>
              <a:t> nas três camadas da </a:t>
            </a:r>
            <a:r>
              <a:rPr lang="pt-PT" sz="1600" dirty="0" smtClean="0">
                <a:latin typeface="Proxima Nova Rg" panose="02000506030000020004" pitchFamily="50" charset="0"/>
              </a:rPr>
              <a:t>vagina( </a:t>
            </a:r>
            <a:r>
              <a:rPr lang="pt-PT" sz="1600" dirty="0">
                <a:latin typeface="Proxima Nova Rg" panose="02000506030000020004" pitchFamily="50" charset="0"/>
              </a:rPr>
              <a:t>sem ação </a:t>
            </a:r>
            <a:r>
              <a:rPr lang="pt-PT" sz="1600" dirty="0" smtClean="0">
                <a:latin typeface="Proxima Nova Rg" panose="02000506030000020004" pitchFamily="50" charset="0"/>
              </a:rPr>
              <a:t>sistémica)</a:t>
            </a:r>
            <a:endParaRPr lang="pt-PT" sz="160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42" y="702916"/>
            <a:ext cx="4076193" cy="5492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44" y="736955"/>
            <a:ext cx="3856707" cy="54879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344196" y="2549052"/>
            <a:ext cx="831480" cy="9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4932" y="2804871"/>
            <a:ext cx="327109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22343" y="3051553"/>
            <a:ext cx="2805104" cy="9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2343" y="3362191"/>
            <a:ext cx="2878202" cy="9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89900" y="2512506"/>
            <a:ext cx="566503" cy="91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07665" y="3069826"/>
            <a:ext cx="2668047" cy="9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43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000"/>
            <a:ext cx="9144000" cy="6541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DF4880"/>
                </a:solidFill>
              </a:rPr>
              <a:t>SGUM:</a:t>
            </a:r>
          </a:p>
          <a:p>
            <a:endParaRPr lang="en-US" dirty="0" smtClean="0">
              <a:solidFill>
                <a:srgbClr val="DF488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7F7F7F"/>
                </a:solidFill>
              </a:rPr>
              <a:t>causa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mais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frequente</a:t>
            </a:r>
            <a:r>
              <a:rPr lang="en-US" dirty="0" smtClean="0">
                <a:solidFill>
                  <a:srgbClr val="7F7F7F"/>
                </a:solidFill>
              </a:rPr>
              <a:t> de </a:t>
            </a:r>
            <a:r>
              <a:rPr lang="en-US" dirty="0" err="1" smtClean="0">
                <a:solidFill>
                  <a:srgbClr val="7F7F7F"/>
                </a:solidFill>
              </a:rPr>
              <a:t>dispareunia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na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mulher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peri</a:t>
            </a:r>
            <a:r>
              <a:rPr lang="en-US" dirty="0" smtClean="0">
                <a:solidFill>
                  <a:srgbClr val="7F7F7F"/>
                </a:solidFill>
              </a:rPr>
              <a:t> e </a:t>
            </a:r>
            <a:r>
              <a:rPr lang="en-US" dirty="0" err="1" smtClean="0">
                <a:solidFill>
                  <a:srgbClr val="7F7F7F"/>
                </a:solidFill>
              </a:rPr>
              <a:t>pós-menopausa</a:t>
            </a:r>
            <a:r>
              <a:rPr lang="en-US" dirty="0" smtClean="0">
                <a:solidFill>
                  <a:srgbClr val="7F7F7F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F7F7F"/>
                </a:solidFill>
              </a:rPr>
              <a:t>o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en-US" dirty="0" err="1" smtClean="0">
                <a:solidFill>
                  <a:srgbClr val="7F7F7F"/>
                </a:solidFill>
              </a:rPr>
              <a:t>hipoestrogenismo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leva</a:t>
            </a:r>
            <a:r>
              <a:rPr lang="en-US" dirty="0" smtClean="0">
                <a:solidFill>
                  <a:srgbClr val="7F7F7F"/>
                </a:solidFill>
              </a:rPr>
              <a:t> a </a:t>
            </a:r>
            <a:r>
              <a:rPr lang="en-US" dirty="0" err="1" smtClean="0">
                <a:solidFill>
                  <a:srgbClr val="7F7F7F"/>
                </a:solidFill>
              </a:rPr>
              <a:t>alterações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vaginais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>
                <a:solidFill>
                  <a:srgbClr val="7F7F7F"/>
                </a:solidFill>
              </a:rPr>
              <a:t>,</a:t>
            </a:r>
            <a:r>
              <a:rPr lang="en-US" dirty="0" smtClean="0">
                <a:solidFill>
                  <a:srgbClr val="7F7F7F"/>
                </a:solidFill>
              </a:rPr>
              <a:t> da </a:t>
            </a:r>
            <a:r>
              <a:rPr lang="en-US" dirty="0" err="1" smtClean="0">
                <a:solidFill>
                  <a:srgbClr val="7F7F7F"/>
                </a:solidFill>
              </a:rPr>
              <a:t>lubrificação</a:t>
            </a:r>
            <a:r>
              <a:rPr lang="en-US" dirty="0" smtClean="0">
                <a:solidFill>
                  <a:srgbClr val="7F7F7F"/>
                </a:solidFill>
              </a:rPr>
              <a:t> e da </a:t>
            </a:r>
            <a:r>
              <a:rPr lang="en-US" dirty="0" err="1" smtClean="0">
                <a:solidFill>
                  <a:srgbClr val="7F7F7F"/>
                </a:solidFill>
              </a:rPr>
              <a:t>excitação</a:t>
            </a:r>
            <a:r>
              <a:rPr lang="en-US" dirty="0" smtClean="0">
                <a:solidFill>
                  <a:srgbClr val="7F7F7F"/>
                </a:solidFill>
              </a:rPr>
              <a:t> com </a:t>
            </a:r>
            <a:r>
              <a:rPr lang="en-US" dirty="0" err="1" smtClean="0">
                <a:solidFill>
                  <a:srgbClr val="7F7F7F"/>
                </a:solidFill>
              </a:rPr>
              <a:t>consequente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dispareunia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.</a:t>
            </a:r>
            <a:r>
              <a:rPr lang="pt-PT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A </a:t>
            </a:r>
            <a:r>
              <a:rPr lang="pt-PT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dor durante o </a:t>
            </a:r>
            <a:r>
              <a:rPr lang="pt-PT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acto</a:t>
            </a:r>
            <a:r>
              <a:rPr lang="pt-PT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pt-PT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sexual muitas vezes origina a perda de desejo e disfunção sexual</a:t>
            </a:r>
            <a:r>
              <a:rPr lang="pt-PT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pt-PT" kern="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FontTx/>
              <a:buChar char="-"/>
            </a:pPr>
            <a:r>
              <a:rPr lang="pt-PT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o</a:t>
            </a:r>
            <a:r>
              <a:rPr lang="pt-PT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s sintomas são habitualmente progressivos e pioram com a duração do </a:t>
            </a:r>
            <a:r>
              <a:rPr lang="pt-PT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hipoestrogenismo</a:t>
            </a:r>
            <a:endParaRPr lang="pt-PT" kern="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  <a:p>
            <a:pPr>
              <a:spcBef>
                <a:spcPts val="136"/>
              </a:spcBef>
              <a:spcAft>
                <a:spcPts val="136"/>
              </a:spcAft>
            </a:pP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136"/>
              </a:spcBef>
              <a:spcAft>
                <a:spcPts val="136"/>
              </a:spcAft>
            </a:pPr>
            <a:r>
              <a:rPr lang="pt-PT" dirty="0">
                <a:solidFill>
                  <a:srgbClr val="CE6B8A"/>
                </a:solidFill>
                <a:latin typeface="Proxima Nova Rg" panose="02000506030000020004" pitchFamily="50" charset="0"/>
              </a:rPr>
              <a:t>O controlo bem sucedido da dor sexual muitas vezes aumenta o interesse sexual, excitação e orgasmo. N</a:t>
            </a:r>
            <a:r>
              <a:rPr lang="pt-PT" dirty="0" smtClean="0">
                <a:solidFill>
                  <a:srgbClr val="CE6B8A"/>
                </a:solidFill>
                <a:latin typeface="Proxima Nova Rg" panose="02000506030000020004" pitchFamily="50" charset="0"/>
              </a:rPr>
              <a:t>uma </a:t>
            </a:r>
            <a:r>
              <a:rPr lang="pt-PT" dirty="0">
                <a:solidFill>
                  <a:srgbClr val="CE6B8A"/>
                </a:solidFill>
                <a:latin typeface="Proxima Nova Rg" panose="02000506030000020004" pitchFamily="50" charset="0"/>
              </a:rPr>
              <a:t>mulher com </a:t>
            </a:r>
            <a:r>
              <a:rPr lang="pt-PT" dirty="0" err="1">
                <a:solidFill>
                  <a:srgbClr val="CE6B8A"/>
                </a:solidFill>
                <a:latin typeface="Proxima Nova Rg" panose="02000506030000020004" pitchFamily="50" charset="0"/>
              </a:rPr>
              <a:t>dispareunia</a:t>
            </a:r>
            <a:r>
              <a:rPr lang="pt-PT" dirty="0">
                <a:solidFill>
                  <a:srgbClr val="CE6B8A"/>
                </a:solidFill>
                <a:latin typeface="Proxima Nova Rg" panose="02000506030000020004" pitchFamily="50" charset="0"/>
              </a:rPr>
              <a:t> pós-menopáusica e com diminuição do desejo, a melhor abordagem é iniciar o tratamento da dor,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</a:rPr>
              <a:t>e depois reavaliar o </a:t>
            </a:r>
            <a:r>
              <a:rPr lang="pt-PT" i="1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</a:rPr>
              <a:t>status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</a:rPr>
              <a:t> das preocupações com o desejo sexual</a:t>
            </a:r>
            <a:r>
              <a:rPr lang="pt-PT" dirty="0" smtClean="0">
                <a:solidFill>
                  <a:srgbClr val="CE6B8A"/>
                </a:solidFill>
                <a:latin typeface="Proxima Nova Rg" panose="02000506030000020004" pitchFamily="50" charset="0"/>
              </a:rPr>
              <a:t>.</a:t>
            </a:r>
            <a:endParaRPr lang="pt-PT" dirty="0">
              <a:solidFill>
                <a:srgbClr val="CE6B8A"/>
              </a:solidFill>
              <a:latin typeface="Proxima Nova Rg" panose="02000506030000020004" pitchFamily="50" charset="0"/>
            </a:endParaRPr>
          </a:p>
          <a:p>
            <a:pPr algn="ctr">
              <a:spcBef>
                <a:spcPts val="136"/>
              </a:spcBef>
              <a:spcAft>
                <a:spcPts val="136"/>
              </a:spcAft>
            </a:pP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algn="ctr">
              <a:spcBef>
                <a:spcPts val="136"/>
              </a:spcBef>
              <a:spcAft>
                <a:spcPts val="136"/>
              </a:spcAft>
            </a:pPr>
            <a:r>
              <a:rPr lang="pt-PT" sz="1600" b="1" dirty="0">
                <a:solidFill>
                  <a:srgbClr val="676667"/>
                </a:solidFill>
                <a:latin typeface="Proxima Nova Rg" panose="02000506030000020004" pitchFamily="50" charset="0"/>
              </a:rPr>
              <a:t>Os benefícios da função sexual provavelmente refletem o tratamento efetivo da atrofia vaginal da menopausa e da </a:t>
            </a:r>
            <a:r>
              <a:rPr lang="pt-PT" sz="1600" b="1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dispareunia</a:t>
            </a:r>
            <a:r>
              <a:rPr lang="pt-PT" sz="1600" b="1" dirty="0">
                <a:solidFill>
                  <a:srgbClr val="676667"/>
                </a:solidFill>
                <a:latin typeface="Proxima Nova Rg" panose="02000506030000020004" pitchFamily="50" charset="0"/>
              </a:rPr>
              <a:t>.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0"/>
            <a:ext cx="10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11D58"/>
                </a:solidFill>
              </a:rPr>
              <a:t>A </a:t>
            </a:r>
            <a:r>
              <a:rPr lang="en-US" b="1" dirty="0" err="1" smtClean="0">
                <a:solidFill>
                  <a:srgbClr val="B11D58"/>
                </a:solidFill>
              </a:rPr>
              <a:t>reter</a:t>
            </a:r>
            <a:r>
              <a:rPr lang="en-US" b="1" dirty="0" smtClean="0">
                <a:solidFill>
                  <a:srgbClr val="B11D58"/>
                </a:solidFill>
              </a:rPr>
              <a:t>:</a:t>
            </a:r>
            <a:endParaRPr lang="en-US" b="1" dirty="0">
              <a:solidFill>
                <a:srgbClr val="B11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6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charset="0"/>
              <a:buChar char="Ø"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principais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factores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predictivos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satisfação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sexual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são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saúde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sexual e mental 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relação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 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parceiro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Font typeface="Wingdings" charset="0"/>
              <a:buChar char="Ø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charset="0"/>
              <a:buChar char="Ø"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Tratamento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DSF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é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baseado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diagnóstico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factores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físicos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psicológicos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relacionais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subjacentes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charset="0"/>
              <a:buChar char="Ø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charset="0"/>
              <a:buChar char="Ø"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Alterações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estilo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vida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ajudem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reduzir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fadiga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stress,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frequentemente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resultam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efeito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positivo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FSF.</a:t>
            </a:r>
          </a:p>
          <a:p>
            <a:pPr marL="285750" indent="-285750">
              <a:buFont typeface="Wingdings" charset="0"/>
              <a:buChar char="Ø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charset="0"/>
              <a:buChar char="Ø"/>
            </a:pP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A melhoria de um problema sexual poderá resultar na melhoria de outro</a:t>
            </a:r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.</a:t>
            </a:r>
          </a:p>
          <a:p>
            <a:pPr marL="285750" indent="-285750">
              <a:buFont typeface="Wingdings" charset="0"/>
              <a:buChar char="Ø"/>
            </a:pP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0"/>
            <a:ext cx="10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11D58"/>
                </a:solidFill>
              </a:rPr>
              <a:t>A </a:t>
            </a:r>
            <a:r>
              <a:rPr lang="en-US" b="1" dirty="0" err="1" smtClean="0">
                <a:solidFill>
                  <a:srgbClr val="B11D58"/>
                </a:solidFill>
              </a:rPr>
              <a:t>reter</a:t>
            </a:r>
            <a:r>
              <a:rPr lang="en-US" b="1" dirty="0" smtClean="0">
                <a:solidFill>
                  <a:srgbClr val="B11D58"/>
                </a:solidFill>
              </a:rPr>
              <a:t>:</a:t>
            </a:r>
            <a:endParaRPr lang="en-US" b="1" dirty="0">
              <a:solidFill>
                <a:srgbClr val="B11D5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8" y="4169606"/>
            <a:ext cx="3006034" cy="23200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4165600"/>
            <a:ext cx="2628900" cy="2298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4203700"/>
            <a:ext cx="2349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5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3" y="2095500"/>
            <a:ext cx="2134052" cy="307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3835401"/>
            <a:ext cx="1892300" cy="127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0" y="2156214"/>
            <a:ext cx="2068644" cy="1504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800" y="317500"/>
            <a:ext cx="836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E6B8A"/>
                </a:solidFill>
                <a:latin typeface="Proxima Nova Rg" panose="02000506030000020004" pitchFamily="50" charset="0"/>
              </a:rPr>
              <a:t>início do tratamento deverá ser realizado numa fase precoce, </a:t>
            </a:r>
          </a:p>
          <a:p>
            <a:r>
              <a:rPr lang="pt-PT" b="1" dirty="0">
                <a:solidFill>
                  <a:srgbClr val="CE6B8A"/>
                </a:solidFill>
                <a:latin typeface="Proxima Nova Rg" panose="02000506030000020004" pitchFamily="50" charset="0"/>
              </a:rPr>
              <a:t>durante os primeiros sintomas, o que poderá prevenir o ciclo vicioso</a:t>
            </a:r>
          </a:p>
          <a:p>
            <a:r>
              <a:rPr lang="pt-PT" b="1" dirty="0">
                <a:solidFill>
                  <a:srgbClr val="CE6B8A"/>
                </a:solidFill>
                <a:latin typeface="Proxima Nova Rg" panose="02000506030000020004" pitchFamily="50" charset="0"/>
              </a:rPr>
              <a:t> que é a disfunção sexual.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901" y="1879600"/>
            <a:ext cx="2336799" cy="1625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400" y="3949700"/>
            <a:ext cx="1790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7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163607"/>
            <a:ext cx="2540000" cy="261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094" y="661147"/>
            <a:ext cx="3695700" cy="63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0588" y="1628588"/>
            <a:ext cx="3152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4 Jun 1944 // 27 Out 2016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3766" y="3167529"/>
            <a:ext cx="82624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F7F7F"/>
                </a:solidFill>
              </a:rPr>
              <a:t>"</a:t>
            </a:r>
            <a:r>
              <a:rPr lang="en-US" sz="2400" dirty="0" err="1">
                <a:solidFill>
                  <a:srgbClr val="7F7F7F"/>
                </a:solidFill>
              </a:rPr>
              <a:t>Não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sei</a:t>
            </a:r>
            <a:r>
              <a:rPr lang="en-US" sz="2400" dirty="0">
                <a:solidFill>
                  <a:srgbClr val="7F7F7F"/>
                </a:solidFill>
              </a:rPr>
              <a:t> o </a:t>
            </a:r>
            <a:r>
              <a:rPr lang="en-US" sz="2400" dirty="0" err="1">
                <a:solidFill>
                  <a:srgbClr val="7F7F7F"/>
                </a:solidFill>
              </a:rPr>
              <a:t>que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nos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espera</a:t>
            </a:r>
            <a:r>
              <a:rPr lang="en-US" sz="2400" dirty="0">
                <a:solidFill>
                  <a:srgbClr val="7F7F7F"/>
                </a:solidFill>
              </a:rPr>
              <a:t>, mas </a:t>
            </a:r>
            <a:r>
              <a:rPr lang="en-US" sz="2400" dirty="0" err="1">
                <a:solidFill>
                  <a:srgbClr val="7F7F7F"/>
                </a:solidFill>
              </a:rPr>
              <a:t>sei</a:t>
            </a:r>
            <a:r>
              <a:rPr lang="en-US" sz="2400" dirty="0">
                <a:solidFill>
                  <a:srgbClr val="7F7F7F"/>
                </a:solidFill>
              </a:rPr>
              <a:t> o </a:t>
            </a:r>
            <a:r>
              <a:rPr lang="en-US" sz="2400" dirty="0" err="1">
                <a:solidFill>
                  <a:srgbClr val="7F7F7F"/>
                </a:solidFill>
              </a:rPr>
              <a:t>que</a:t>
            </a:r>
            <a:r>
              <a:rPr lang="en-US" sz="2400" dirty="0">
                <a:solidFill>
                  <a:srgbClr val="7F7F7F"/>
                </a:solidFill>
              </a:rPr>
              <a:t> me </a:t>
            </a:r>
            <a:r>
              <a:rPr lang="en-US" sz="2400" dirty="0" err="1">
                <a:solidFill>
                  <a:srgbClr val="7F7F7F"/>
                </a:solidFill>
              </a:rPr>
              <a:t>preocupa</a:t>
            </a:r>
            <a:r>
              <a:rPr lang="en-US" sz="2400" dirty="0">
                <a:solidFill>
                  <a:srgbClr val="7F7F7F"/>
                </a:solidFill>
              </a:rPr>
              <a:t>: </a:t>
            </a:r>
            <a:r>
              <a:rPr lang="en-US" sz="2400" dirty="0" err="1">
                <a:solidFill>
                  <a:srgbClr val="7F7F7F"/>
                </a:solidFill>
              </a:rPr>
              <a:t>é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que</a:t>
            </a:r>
            <a:r>
              <a:rPr lang="en-US" sz="2400" dirty="0">
                <a:solidFill>
                  <a:srgbClr val="7F7F7F"/>
                </a:solidFill>
              </a:rPr>
              <a:t> a </a:t>
            </a:r>
            <a:r>
              <a:rPr lang="en-US" sz="2400" dirty="0" err="1">
                <a:solidFill>
                  <a:srgbClr val="7F7F7F"/>
                </a:solidFill>
              </a:rPr>
              <a:t>medicina</a:t>
            </a:r>
            <a:r>
              <a:rPr lang="en-US" sz="2400" dirty="0">
                <a:solidFill>
                  <a:srgbClr val="7F7F7F"/>
                </a:solidFill>
              </a:rPr>
              <a:t>, </a:t>
            </a:r>
            <a:r>
              <a:rPr lang="en-US" sz="2400" dirty="0" err="1">
                <a:solidFill>
                  <a:srgbClr val="7F7F7F"/>
                </a:solidFill>
              </a:rPr>
              <a:t>empolgada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pela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ciência</a:t>
            </a:r>
            <a:r>
              <a:rPr lang="en-US" sz="2400" dirty="0">
                <a:solidFill>
                  <a:srgbClr val="7F7F7F"/>
                </a:solidFill>
              </a:rPr>
              <a:t>, </a:t>
            </a:r>
            <a:r>
              <a:rPr lang="en-US" sz="2400" dirty="0" err="1">
                <a:solidFill>
                  <a:srgbClr val="7F7F7F"/>
                </a:solidFill>
              </a:rPr>
              <a:t>seduzida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pela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tecnologia</a:t>
            </a:r>
            <a:r>
              <a:rPr lang="en-US" sz="2400" dirty="0">
                <a:solidFill>
                  <a:srgbClr val="7F7F7F"/>
                </a:solidFill>
              </a:rPr>
              <a:t> e </a:t>
            </a:r>
            <a:r>
              <a:rPr lang="en-US" sz="2400" dirty="0" err="1">
                <a:solidFill>
                  <a:srgbClr val="7F7F7F"/>
                </a:solidFill>
              </a:rPr>
              <a:t>atordoada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pela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burocracia</a:t>
            </a:r>
            <a:r>
              <a:rPr lang="en-US" sz="2400" dirty="0">
                <a:solidFill>
                  <a:srgbClr val="7F7F7F"/>
                </a:solidFill>
              </a:rPr>
              <a:t>, </a:t>
            </a:r>
            <a:r>
              <a:rPr lang="en-US" sz="2400" dirty="0" err="1">
                <a:solidFill>
                  <a:srgbClr val="7F7F7F"/>
                </a:solidFill>
              </a:rPr>
              <a:t>apague</a:t>
            </a:r>
            <a:r>
              <a:rPr lang="en-US" sz="2400" dirty="0">
                <a:solidFill>
                  <a:srgbClr val="7F7F7F"/>
                </a:solidFill>
              </a:rPr>
              <a:t> a </a:t>
            </a:r>
            <a:r>
              <a:rPr lang="en-US" sz="2400" dirty="0" err="1">
                <a:solidFill>
                  <a:srgbClr val="7F7F7F"/>
                </a:solidFill>
              </a:rPr>
              <a:t>sua</a:t>
            </a:r>
            <a:r>
              <a:rPr lang="en-US" sz="2400" dirty="0">
                <a:solidFill>
                  <a:srgbClr val="7F7F7F"/>
                </a:solidFill>
              </a:rPr>
              <a:t> face </a:t>
            </a:r>
            <a:r>
              <a:rPr lang="en-US" sz="2400" dirty="0" err="1">
                <a:solidFill>
                  <a:srgbClr val="7F7F7F"/>
                </a:solidFill>
              </a:rPr>
              <a:t>humana</a:t>
            </a:r>
            <a:r>
              <a:rPr lang="en-US" sz="2400" dirty="0">
                <a:solidFill>
                  <a:srgbClr val="7F7F7F"/>
                </a:solidFill>
              </a:rPr>
              <a:t> e ignore a </a:t>
            </a:r>
            <a:r>
              <a:rPr lang="en-US" sz="2400" dirty="0" err="1">
                <a:solidFill>
                  <a:srgbClr val="7F7F7F"/>
                </a:solidFill>
              </a:rPr>
              <a:t>individualidade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única</a:t>
            </a:r>
            <a:r>
              <a:rPr lang="en-US" sz="2400" dirty="0">
                <a:solidFill>
                  <a:srgbClr val="7F7F7F"/>
                </a:solidFill>
              </a:rPr>
              <a:t> de </a:t>
            </a:r>
            <a:r>
              <a:rPr lang="en-US" sz="2400" dirty="0" err="1">
                <a:solidFill>
                  <a:srgbClr val="7F7F7F"/>
                </a:solidFill>
              </a:rPr>
              <a:t>cada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pessoa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que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sofre</a:t>
            </a:r>
            <a:r>
              <a:rPr lang="en-US" sz="2400" dirty="0">
                <a:solidFill>
                  <a:srgbClr val="7F7F7F"/>
                </a:solidFill>
              </a:rPr>
              <a:t>, </a:t>
            </a:r>
            <a:r>
              <a:rPr lang="en-US" sz="2400" dirty="0" err="1">
                <a:solidFill>
                  <a:srgbClr val="7F7F7F"/>
                </a:solidFill>
              </a:rPr>
              <a:t>pois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embora</a:t>
            </a:r>
            <a:r>
              <a:rPr lang="en-US" sz="2400" dirty="0">
                <a:solidFill>
                  <a:srgbClr val="7F7F7F"/>
                </a:solidFill>
              </a:rPr>
              <a:t> se </a:t>
            </a:r>
            <a:r>
              <a:rPr lang="en-US" sz="2400" dirty="0" err="1">
                <a:solidFill>
                  <a:srgbClr val="7F7F7F"/>
                </a:solidFill>
              </a:rPr>
              <a:t>inventem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cada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vez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mais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modos</a:t>
            </a:r>
            <a:r>
              <a:rPr lang="en-US" sz="2400" dirty="0">
                <a:solidFill>
                  <a:srgbClr val="7F7F7F"/>
                </a:solidFill>
              </a:rPr>
              <a:t> de </a:t>
            </a:r>
            <a:r>
              <a:rPr lang="en-US" sz="2400" dirty="0" err="1">
                <a:solidFill>
                  <a:srgbClr val="7F7F7F"/>
                </a:solidFill>
              </a:rPr>
              <a:t>tratar</a:t>
            </a:r>
            <a:r>
              <a:rPr lang="en-US" sz="2400" dirty="0">
                <a:solidFill>
                  <a:srgbClr val="7F7F7F"/>
                </a:solidFill>
              </a:rPr>
              <a:t>, </a:t>
            </a:r>
            <a:r>
              <a:rPr lang="en-US" sz="2400" dirty="0" err="1">
                <a:solidFill>
                  <a:srgbClr val="7F7F7F"/>
                </a:solidFill>
              </a:rPr>
              <a:t>não</a:t>
            </a:r>
            <a:r>
              <a:rPr lang="en-US" sz="2400" dirty="0">
                <a:solidFill>
                  <a:srgbClr val="7F7F7F"/>
                </a:solidFill>
              </a:rPr>
              <a:t> se </a:t>
            </a:r>
            <a:r>
              <a:rPr lang="en-US" sz="2400" dirty="0" err="1">
                <a:solidFill>
                  <a:srgbClr val="7F7F7F"/>
                </a:solidFill>
              </a:rPr>
              <a:t>descobriu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ainda</a:t>
            </a:r>
            <a:r>
              <a:rPr lang="en-US" sz="2400" dirty="0">
                <a:solidFill>
                  <a:srgbClr val="7F7F7F"/>
                </a:solidFill>
              </a:rPr>
              <a:t> a forma de </a:t>
            </a:r>
            <a:r>
              <a:rPr lang="en-US" sz="2400" dirty="0" err="1">
                <a:solidFill>
                  <a:srgbClr val="7F7F7F"/>
                </a:solidFill>
              </a:rPr>
              <a:t>aliviar</a:t>
            </a:r>
            <a:r>
              <a:rPr lang="en-US" sz="2400" dirty="0">
                <a:solidFill>
                  <a:srgbClr val="7F7F7F"/>
                </a:solidFill>
              </a:rPr>
              <a:t> o </a:t>
            </a:r>
            <a:r>
              <a:rPr lang="en-US" sz="2400" dirty="0" err="1">
                <a:solidFill>
                  <a:srgbClr val="7F7F7F"/>
                </a:solidFill>
              </a:rPr>
              <a:t>sofrimento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sem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empatia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ou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compaixão</a:t>
            </a:r>
            <a:r>
              <a:rPr lang="en-US" sz="2400" dirty="0" smtClean="0">
                <a:solidFill>
                  <a:srgbClr val="7F7F7F"/>
                </a:solidFill>
              </a:rPr>
              <a:t>.”</a:t>
            </a:r>
            <a:endParaRPr lang="en-US" sz="2400" dirty="0">
              <a:solidFill>
                <a:srgbClr val="7F7F7F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João Lobo </a:t>
            </a:r>
            <a:r>
              <a:rPr lang="en-US" dirty="0" err="1" smtClean="0"/>
              <a:t>Antunes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 "</a:t>
            </a:r>
            <a:r>
              <a:rPr lang="en-US" dirty="0"/>
              <a:t>A Nova </a:t>
            </a:r>
            <a:r>
              <a:rPr lang="en-US" dirty="0" err="1"/>
              <a:t>Medicina</a:t>
            </a:r>
            <a:r>
              <a:rPr lang="en-US" dirty="0"/>
              <a:t>"</a:t>
            </a:r>
          </a:p>
        </p:txBody>
      </p:sp>
      <p:sp>
        <p:nvSpPr>
          <p:cNvPr id="2" name="Rectangle 1"/>
          <p:cNvSpPr/>
          <p:nvPr/>
        </p:nvSpPr>
        <p:spPr>
          <a:xfrm rot="20274195">
            <a:off x="679402" y="2023251"/>
            <a:ext cx="764567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Obrigada</a:t>
            </a:r>
            <a:endParaRPr lang="pt-PT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99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348647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871" y="375144"/>
            <a:ext cx="4284064" cy="1543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121" y="2199827"/>
            <a:ext cx="3056970" cy="5645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1176" y="3429879"/>
            <a:ext cx="4732824" cy="240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6"/>
              </a:spcBef>
              <a:spcAft>
                <a:spcPts val="136"/>
              </a:spcAft>
            </a:pP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A resposta sexual nas mulheres inclui lubrificação da mucosa, aumento do fluxo sanguíneo genital e do tónus muscular.</a:t>
            </a:r>
          </a:p>
          <a:p>
            <a:pPr>
              <a:spcBef>
                <a:spcPts val="136"/>
              </a:spcBef>
              <a:spcAft>
                <a:spcPts val="136"/>
              </a:spcAft>
            </a:pP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136"/>
              </a:spcBef>
              <a:spcAft>
                <a:spcPts val="136"/>
              </a:spcAft>
            </a:pP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As desregulações hormonais que alterem qualquer destes processos fisiológicos poderão contribuir para uma performance sexual diminuída.</a:t>
            </a:r>
          </a:p>
        </p:txBody>
      </p:sp>
    </p:spTree>
    <p:extLst>
      <p:ext uri="{BB962C8B-B14F-4D97-AF65-F5344CB8AC3E}">
        <p14:creationId xmlns:p14="http://schemas.microsoft.com/office/powerpoint/2010/main" val="404393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Baixo 2">
            <a:extLst>
              <a:ext uri="{FF2B5EF4-FFF2-40B4-BE49-F238E27FC236}">
                <a16:creationId xmlns="" xmlns:a16="http://schemas.microsoft.com/office/drawing/2014/main" id="{7B32736F-CE40-4652-B751-FD7CE5AF40F3}"/>
              </a:ext>
            </a:extLst>
          </p:cNvPr>
          <p:cNvSpPr/>
          <p:nvPr/>
        </p:nvSpPr>
        <p:spPr>
          <a:xfrm>
            <a:off x="4318000" y="1496210"/>
            <a:ext cx="533400" cy="723900"/>
          </a:xfrm>
          <a:prstGeom prst="downArrow">
            <a:avLst/>
          </a:prstGeom>
          <a:solidFill>
            <a:srgbClr val="EDE0D8"/>
          </a:solidFill>
          <a:ln>
            <a:solidFill>
              <a:srgbClr val="B11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graphicFrame>
        <p:nvGraphicFramePr>
          <p:cNvPr id="6" name="object 2">
            <a:extLst>
              <a:ext uri="{FF2B5EF4-FFF2-40B4-BE49-F238E27FC236}">
                <a16:creationId xmlns="" xmlns:a16="http://schemas.microsoft.com/office/drawing/2014/main" id="{944D7BE4-B885-4273-B4E6-C1D6B15B1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90532"/>
              </p:ext>
            </p:extLst>
          </p:nvPr>
        </p:nvGraphicFramePr>
        <p:xfrm>
          <a:off x="868362" y="2300254"/>
          <a:ext cx="7407276" cy="1864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9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9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9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2458"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pt-PT" sz="1800" b="1" i="0" spc="-10" dirty="0">
                          <a:solidFill>
                            <a:srgbClr val="FFFFFF"/>
                          </a:solidFill>
                          <a:latin typeface="Proxima Nova" panose="02000506030000020004" pitchFamily="2" charset="0"/>
                          <a:cs typeface="Arial"/>
                        </a:rPr>
                        <a:t>Sintomas Genitais</a:t>
                      </a:r>
                      <a:endParaRPr sz="1800" b="1" i="0" dirty="0">
                        <a:latin typeface="Proxima Nova" panose="02000506030000020004" pitchFamily="2" charset="0"/>
                        <a:cs typeface="Arial"/>
                      </a:endParaRPr>
                    </a:p>
                  </a:txBody>
                  <a:tcPr marL="0" marR="0" marT="104776" marB="0" anchor="ctr">
                    <a:solidFill>
                      <a:srgbClr val="B11E58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pt-PT" sz="1800" b="1" i="0" spc="-20" dirty="0">
                          <a:solidFill>
                            <a:srgbClr val="FFFFFF"/>
                          </a:solidFill>
                          <a:latin typeface="Proxima Nova" panose="02000506030000020004" pitchFamily="2" charset="0"/>
                          <a:cs typeface="Arial"/>
                        </a:rPr>
                        <a:t>Sintomas Sexuais</a:t>
                      </a:r>
                      <a:endParaRPr sz="1800" b="1" i="0" dirty="0">
                        <a:latin typeface="Proxima Nova" panose="02000506030000020004" pitchFamily="2" charset="0"/>
                        <a:cs typeface="Arial"/>
                      </a:endParaRPr>
                    </a:p>
                  </a:txBody>
                  <a:tcPr marL="0" marR="0" marT="104776" marB="0" anchor="ctr">
                    <a:solidFill>
                      <a:srgbClr val="DF4C80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pt-PT" sz="1800" b="1" i="0" spc="-10" dirty="0">
                          <a:solidFill>
                            <a:srgbClr val="FFFFFF"/>
                          </a:solidFill>
                          <a:latin typeface="Proxima Nova" panose="02000506030000020004" pitchFamily="2" charset="0"/>
                          <a:cs typeface="Arial"/>
                        </a:rPr>
                        <a:t>Sintomas urinários</a:t>
                      </a:r>
                      <a:endParaRPr sz="1800" b="1" i="0" dirty="0">
                        <a:latin typeface="Proxima Nova" panose="02000506030000020004" pitchFamily="2" charset="0"/>
                        <a:cs typeface="Arial"/>
                      </a:endParaRPr>
                    </a:p>
                  </a:txBody>
                  <a:tcPr marL="0" marR="0" marT="104776" marB="0" anchor="ctr">
                    <a:solidFill>
                      <a:srgbClr val="B11E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1563">
                <a:tc>
                  <a:txBody>
                    <a:bodyPr/>
                    <a:lstStyle/>
                    <a:p>
                      <a:pPr marL="71755" marR="35433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686666"/>
                          </a:solidFill>
                          <a:effectLst/>
                          <a:uLnTx/>
                          <a:uFillTx/>
                          <a:latin typeface="Proxima Nova" panose="02000506030000020004" pitchFamily="2" charset="0"/>
                          <a:ea typeface="+mn-ea"/>
                          <a:cs typeface="Arial"/>
                        </a:rPr>
                        <a:t>Secura</a:t>
                      </a:r>
                    </a:p>
                    <a:p>
                      <a:pPr marL="71755" marR="35433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686666"/>
                          </a:solidFill>
                          <a:effectLst/>
                          <a:uLnTx/>
                          <a:uFillTx/>
                          <a:latin typeface="Proxima Nova" panose="02000506030000020004" pitchFamily="2" charset="0"/>
                          <a:ea typeface="+mn-ea"/>
                          <a:cs typeface="Arial"/>
                        </a:rPr>
                        <a:t>Ardor</a:t>
                      </a:r>
                    </a:p>
                    <a:p>
                      <a:pPr marL="71755" marR="35433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686666"/>
                          </a:solidFill>
                          <a:effectLst/>
                          <a:uLnTx/>
                          <a:uFillTx/>
                          <a:latin typeface="Proxima Nova" panose="02000506030000020004" pitchFamily="2" charset="0"/>
                          <a:ea typeface="+mn-ea"/>
                          <a:cs typeface="Arial"/>
                        </a:rPr>
                        <a:t>Irritação...</a:t>
                      </a:r>
                      <a:endParaRPr sz="1800" dirty="0">
                        <a:latin typeface="Proxima Nova" panose="02000506030000020004" pitchFamily="2" charset="0"/>
                        <a:cs typeface="Arial"/>
                      </a:endParaRPr>
                    </a:p>
                  </a:txBody>
                  <a:tcPr marL="0" marR="0" marT="48895" marB="0" anchor="ctr">
                    <a:lnR w="3175">
                      <a:solidFill>
                        <a:srgbClr val="686666"/>
                      </a:solidFill>
                      <a:prstDash val="solid"/>
                    </a:lnR>
                    <a:lnB w="3175">
                      <a:solidFill>
                        <a:srgbClr val="68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35433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pt-PT" sz="1800" spc="-5" dirty="0">
                          <a:solidFill>
                            <a:srgbClr val="686666"/>
                          </a:solidFill>
                          <a:latin typeface="Proxima Nova" panose="02000506030000020004" pitchFamily="2" charset="0"/>
                          <a:cs typeface="Arial"/>
                        </a:rPr>
                        <a:t>Dor ou </a:t>
                      </a:r>
                      <a:r>
                        <a:rPr lang="pt-PT" sz="1800" spc="-5" dirty="0" smtClean="0">
                          <a:solidFill>
                            <a:srgbClr val="686666"/>
                          </a:solidFill>
                          <a:latin typeface="Proxima Nova" panose="02000506030000020004" pitchFamily="2" charset="0"/>
                          <a:cs typeface="Arial"/>
                        </a:rPr>
                        <a:t>desconforto</a:t>
                      </a:r>
                      <a:endParaRPr lang="pt-PT" sz="1800" spc="-5" dirty="0">
                        <a:solidFill>
                          <a:srgbClr val="686666"/>
                        </a:solidFill>
                        <a:latin typeface="Proxima Nova" panose="02000506030000020004" pitchFamily="2" charset="0"/>
                        <a:cs typeface="Arial"/>
                      </a:endParaRPr>
                    </a:p>
                    <a:p>
                      <a:pPr marL="71755" marR="35433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pt-PT" sz="1800" spc="-5" dirty="0">
                          <a:solidFill>
                            <a:srgbClr val="686666"/>
                          </a:solidFill>
                          <a:latin typeface="Proxima Nova" panose="02000506030000020004" pitchFamily="2" charset="0"/>
                          <a:cs typeface="Arial"/>
                        </a:rPr>
                        <a:t>Falta de </a:t>
                      </a:r>
                      <a:r>
                        <a:rPr lang="pt-PT" sz="1800" spc="-5" dirty="0" smtClean="0">
                          <a:solidFill>
                            <a:srgbClr val="686666"/>
                          </a:solidFill>
                          <a:latin typeface="Proxima Nova" panose="02000506030000020004" pitchFamily="2" charset="0"/>
                          <a:cs typeface="Arial"/>
                        </a:rPr>
                        <a:t>lubrificação</a:t>
                      </a:r>
                    </a:p>
                    <a:p>
                      <a:pPr marL="71755" marR="35433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pt-PT" sz="1800" spc="-5" dirty="0" err="1" smtClean="0">
                          <a:solidFill>
                            <a:srgbClr val="686666"/>
                          </a:solidFill>
                          <a:latin typeface="Proxima Nova" panose="02000506030000020004" pitchFamily="2" charset="0"/>
                          <a:cs typeface="Arial"/>
                        </a:rPr>
                        <a:t>Coitorragias</a:t>
                      </a:r>
                      <a:endParaRPr lang="pt-PT" sz="1800" spc="-5" dirty="0">
                        <a:solidFill>
                          <a:srgbClr val="686666"/>
                        </a:solidFill>
                        <a:latin typeface="Proxima Nova" panose="02000506030000020004" pitchFamily="2" charset="0"/>
                        <a:cs typeface="Arial"/>
                      </a:endParaRPr>
                    </a:p>
                    <a:p>
                      <a:pPr marL="71755" marR="35433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pt-PT" sz="1800" spc="-5" dirty="0">
                          <a:solidFill>
                            <a:srgbClr val="686666"/>
                          </a:solidFill>
                          <a:latin typeface="Proxima Nova" panose="02000506030000020004" pitchFamily="2" charset="0"/>
                          <a:cs typeface="Arial"/>
                        </a:rPr>
                        <a:t>Disfunção </a:t>
                      </a:r>
                      <a:r>
                        <a:rPr lang="pt-PT" sz="1800" spc="-5" dirty="0" smtClean="0">
                          <a:solidFill>
                            <a:srgbClr val="686666"/>
                          </a:solidFill>
                          <a:latin typeface="Proxima Nova" panose="02000506030000020004" pitchFamily="2" charset="0"/>
                          <a:cs typeface="Arial"/>
                        </a:rPr>
                        <a:t>sexual...</a:t>
                      </a:r>
                      <a:endParaRPr sz="1800" dirty="0">
                        <a:latin typeface="Proxima Nova" panose="02000506030000020004" pitchFamily="2" charset="0"/>
                        <a:cs typeface="Arial"/>
                      </a:endParaRPr>
                    </a:p>
                  </a:txBody>
                  <a:tcPr marL="0" marR="0" marT="73660" marB="0" anchor="ctr">
                    <a:lnL w="3175">
                      <a:solidFill>
                        <a:srgbClr val="686666"/>
                      </a:solidFill>
                      <a:prstDash val="solid"/>
                    </a:lnL>
                    <a:lnR w="3175">
                      <a:solidFill>
                        <a:srgbClr val="686666"/>
                      </a:solidFill>
                      <a:prstDash val="solid"/>
                    </a:lnR>
                    <a:lnB w="3175">
                      <a:solidFill>
                        <a:srgbClr val="68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35433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686666"/>
                          </a:solidFill>
                          <a:effectLst/>
                          <a:uLnTx/>
                          <a:uFillTx/>
                          <a:latin typeface="Proxima Nova" panose="02000506030000020004" pitchFamily="2" charset="0"/>
                          <a:ea typeface="+mn-ea"/>
                          <a:cs typeface="Arial"/>
                        </a:rPr>
                        <a:t>Urgência</a:t>
                      </a:r>
                    </a:p>
                    <a:p>
                      <a:pPr marL="71755" marR="35433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686666"/>
                          </a:solidFill>
                          <a:effectLst/>
                          <a:uLnTx/>
                          <a:uFillTx/>
                          <a:latin typeface="Proxima Nova" panose="02000506030000020004" pitchFamily="2" charset="0"/>
                          <a:ea typeface="+mn-ea"/>
                          <a:cs typeface="Arial"/>
                        </a:rPr>
                        <a:t>Disúria</a:t>
                      </a:r>
                    </a:p>
                    <a:p>
                      <a:pPr marL="71755" marR="35433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srgbClr val="686666"/>
                          </a:solidFill>
                          <a:effectLst/>
                          <a:uLnTx/>
                          <a:uFillTx/>
                          <a:latin typeface="Proxima Nova" panose="02000506030000020004" pitchFamily="2" charset="0"/>
                          <a:ea typeface="+mn-ea"/>
                          <a:cs typeface="Arial"/>
                        </a:rPr>
                        <a:t>ITU </a:t>
                      </a:r>
                      <a:r>
                        <a:rPr kumimoji="0" lang="pt-PT" sz="18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686666"/>
                          </a:solidFill>
                          <a:effectLst/>
                          <a:uLnTx/>
                          <a:uFillTx/>
                          <a:latin typeface="Proxima Nova" panose="02000506030000020004" pitchFamily="2" charset="0"/>
                          <a:ea typeface="+mn-ea"/>
                          <a:cs typeface="Arial"/>
                        </a:rPr>
                        <a:t>recorrentes</a:t>
                      </a:r>
                      <a:br>
                        <a:rPr kumimoji="0" lang="pt-PT" sz="18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686666"/>
                          </a:solidFill>
                          <a:effectLst/>
                          <a:uLnTx/>
                          <a:uFillTx/>
                          <a:latin typeface="Proxima Nova" panose="02000506030000020004" pitchFamily="2" charset="0"/>
                          <a:ea typeface="+mn-ea"/>
                          <a:cs typeface="Arial"/>
                        </a:rPr>
                      </a:br>
                      <a:r>
                        <a:rPr kumimoji="0" lang="pt-PT" sz="1800" b="0" i="0" u="none" strike="noStrike" kern="0" cap="none" spc="-5" normalizeH="0" baseline="0" noProof="0" dirty="0" err="1" smtClean="0">
                          <a:ln>
                            <a:noFill/>
                          </a:ln>
                          <a:solidFill>
                            <a:srgbClr val="686666"/>
                          </a:solidFill>
                          <a:effectLst/>
                          <a:uLnTx/>
                          <a:uFillTx/>
                          <a:latin typeface="Proxima Nova" panose="02000506030000020004" pitchFamily="2" charset="0"/>
                          <a:ea typeface="+mn-ea"/>
                          <a:cs typeface="Arial"/>
                        </a:rPr>
                        <a:t>Polaquiúria</a:t>
                      </a:r>
                      <a:r>
                        <a:rPr kumimoji="0" lang="pt-PT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srgbClr val="686666"/>
                          </a:solidFill>
                          <a:effectLst/>
                          <a:uLnTx/>
                          <a:uFillTx/>
                          <a:latin typeface="Proxima Nova" panose="02000506030000020004" pitchFamily="2" charset="0"/>
                          <a:ea typeface="+mn-ea"/>
                          <a:cs typeface="Arial"/>
                        </a:rPr>
                        <a:t>...</a:t>
                      </a:r>
                      <a:endParaRPr sz="1800" dirty="0">
                        <a:latin typeface="Proxima Nova" panose="02000506030000020004" pitchFamily="2" charset="0"/>
                        <a:cs typeface="Arial"/>
                      </a:endParaRPr>
                    </a:p>
                  </a:txBody>
                  <a:tcPr marL="0" marR="0" marT="73660" marB="0" anchor="ctr">
                    <a:lnL w="3175">
                      <a:solidFill>
                        <a:srgbClr val="686666"/>
                      </a:solidFill>
                      <a:prstDash val="solid"/>
                    </a:lnL>
                    <a:lnB w="3175">
                      <a:solidFill>
                        <a:srgbClr val="68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91AA6B01-A4C7-47CF-B64B-E83A4ECF5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40" y="4798395"/>
            <a:ext cx="1563412" cy="1600216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="" xmlns:a16="http://schemas.microsoft.com/office/drawing/2014/main" id="{A35563E7-B892-4509-93D0-B84F050EABD0}"/>
              </a:ext>
            </a:extLst>
          </p:cNvPr>
          <p:cNvSpPr/>
          <p:nvPr/>
        </p:nvSpPr>
        <p:spPr>
          <a:xfrm>
            <a:off x="1614096" y="887104"/>
            <a:ext cx="5915807" cy="480635"/>
          </a:xfrm>
          <a:prstGeom prst="roundRect">
            <a:avLst/>
          </a:prstGeom>
          <a:solidFill>
            <a:srgbClr val="B11D58"/>
          </a:solidFill>
          <a:ln>
            <a:solidFill>
              <a:srgbClr val="B11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C227182-1AE3-4534-83B6-40400F8A0BE2}"/>
              </a:ext>
            </a:extLst>
          </p:cNvPr>
          <p:cNvSpPr txBox="1"/>
          <p:nvPr/>
        </p:nvSpPr>
        <p:spPr>
          <a:xfrm>
            <a:off x="1626796" y="887104"/>
            <a:ext cx="5915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bg1"/>
                </a:solidFill>
                <a:latin typeface="Proxima Nova Rg" panose="02000506030000020004" pitchFamily="50" charset="0"/>
              </a:rPr>
              <a:t>Síndrome Geniturinário da Menopausa</a:t>
            </a:r>
          </a:p>
          <a:p>
            <a:pPr algn="ctr"/>
            <a:endParaRPr lang="pt-PT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030" y="4851318"/>
            <a:ext cx="1605053" cy="1587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497" y="4905506"/>
            <a:ext cx="1622857" cy="1570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981" y="4842182"/>
            <a:ext cx="1622855" cy="16582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097060" y="283882"/>
            <a:ext cx="1673411" cy="3735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SGUM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1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38" y="86305"/>
            <a:ext cx="342696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B11D58"/>
                </a:solidFill>
                <a:latin typeface="Proxima Nova Rg" panose="02000506030000020004" pitchFamily="50" charset="0"/>
              </a:rPr>
              <a:t>Sintomas</a:t>
            </a:r>
          </a:p>
          <a:p>
            <a:endParaRPr lang="pt-PT" sz="160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</a:rPr>
              <a:t>Secura vaginal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</a:rPr>
              <a:t>Ardor e irritação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</a:rPr>
              <a:t>Prurido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</a:rPr>
              <a:t>Corrimento vaginal e dor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1600" dirty="0" err="1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</a:rPr>
              <a:t>Dispareunia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</a:rPr>
              <a:t>Hemorragia após ato sexual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</a:rPr>
              <a:t>Sintomas urinários e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</a:rPr>
              <a:t>infeções urinárias recorrentes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pt-PT" sz="200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3916" y="123290"/>
            <a:ext cx="37200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kern="0" dirty="0">
                <a:solidFill>
                  <a:srgbClr val="B11D58"/>
                </a:solidFill>
                <a:latin typeface="Proxima Nova Rg" panose="02000506030000020004" pitchFamily="50" charset="0"/>
              </a:rPr>
              <a:t>Exame Ginecológico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pt-PT" sz="1600" kern="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>
                <a:solidFill>
                  <a:srgbClr val="203864"/>
                </a:solidFill>
                <a:latin typeface="Proxima Nova Rg" panose="02000506030000020004" pitchFamily="50" charset="0"/>
              </a:rPr>
              <a:t>Redução da espessura e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>
                <a:solidFill>
                  <a:srgbClr val="203864"/>
                </a:solidFill>
                <a:latin typeface="Proxima Nova Rg" panose="02000506030000020004" pitchFamily="50" charset="0"/>
              </a:rPr>
              <a:t>Palidez da mucosa </a:t>
            </a:r>
            <a:r>
              <a:rPr lang="pt-PT" sz="1600" kern="0" dirty="0" smtClean="0">
                <a:solidFill>
                  <a:srgbClr val="203864"/>
                </a:solidFill>
                <a:latin typeface="Proxima Nova Rg" panose="02000506030000020004" pitchFamily="50" charset="0"/>
              </a:rPr>
              <a:t>, fragilidade: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 smtClean="0">
                <a:solidFill>
                  <a:srgbClr val="203864"/>
                </a:solidFill>
                <a:latin typeface="Proxima Nova Rg" panose="02000506030000020004" pitchFamily="50" charset="0"/>
              </a:rPr>
              <a:t>Fissuras/ </a:t>
            </a:r>
            <a:r>
              <a:rPr lang="pt-PT" sz="1600" kern="0" dirty="0" err="1" smtClean="0">
                <a:solidFill>
                  <a:srgbClr val="203864"/>
                </a:solidFill>
                <a:latin typeface="Proxima Nova Rg" panose="02000506030000020004" pitchFamily="50" charset="0"/>
              </a:rPr>
              <a:t>petéquias</a:t>
            </a:r>
            <a:endParaRPr lang="pt-PT" sz="1600" kern="0" dirty="0">
              <a:solidFill>
                <a:srgbClr val="203864"/>
              </a:solidFill>
              <a:latin typeface="Proxima Nova Rg" panose="02000506030000020004" pitchFamily="50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>
                <a:solidFill>
                  <a:srgbClr val="203864"/>
                </a:solidFill>
                <a:latin typeface="Proxima Nova Rg" panose="02000506030000020004" pitchFamily="50" charset="0"/>
              </a:rPr>
              <a:t>Diminuição das pregas vaginais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>
                <a:solidFill>
                  <a:srgbClr val="203864"/>
                </a:solidFill>
                <a:latin typeface="Proxima Nova Rg" panose="02000506030000020004" pitchFamily="50" charset="0"/>
              </a:rPr>
              <a:t>Redução da elasticidade e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>
                <a:solidFill>
                  <a:srgbClr val="203864"/>
                </a:solidFill>
                <a:latin typeface="Proxima Nova Rg" panose="02000506030000020004" pitchFamily="50" charset="0"/>
              </a:rPr>
              <a:t>diâmetro vaginal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>
                <a:solidFill>
                  <a:srgbClr val="203864"/>
                </a:solidFill>
                <a:latin typeface="Proxima Nova Rg" panose="02000506030000020004" pitchFamily="50" charset="0"/>
              </a:rPr>
              <a:t>Encurtamento da vagina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>
                <a:solidFill>
                  <a:srgbClr val="203864"/>
                </a:solidFill>
                <a:latin typeface="Proxima Nova Rg" panose="02000506030000020004" pitchFamily="50" charset="0"/>
              </a:rPr>
              <a:t>Redução dos pelos púbicos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 err="1">
                <a:solidFill>
                  <a:srgbClr val="203864"/>
                </a:solidFill>
                <a:latin typeface="Proxima Nova Rg" panose="02000506030000020004" pitchFamily="50" charset="0"/>
              </a:rPr>
              <a:t>Alt</a:t>
            </a:r>
            <a:r>
              <a:rPr lang="pt-PT" sz="1600" kern="0" dirty="0">
                <a:solidFill>
                  <a:srgbClr val="203864"/>
                </a:solidFill>
                <a:latin typeface="Proxima Nova Rg" panose="02000506030000020004" pitchFamily="50" charset="0"/>
              </a:rPr>
              <a:t> </a:t>
            </a:r>
            <a:r>
              <a:rPr lang="pt-PT" sz="1600" kern="0" dirty="0" smtClean="0">
                <a:solidFill>
                  <a:srgbClr val="203864"/>
                </a:solidFill>
                <a:latin typeface="Proxima Nova Rg" panose="02000506030000020004" pitchFamily="50" charset="0"/>
              </a:rPr>
              <a:t>vulvares (</a:t>
            </a:r>
            <a:r>
              <a:rPr lang="pt-PT" sz="1600" kern="0" dirty="0" err="1" smtClean="0">
                <a:solidFill>
                  <a:srgbClr val="203864"/>
                </a:solidFill>
                <a:latin typeface="Proxima Nova Rg" panose="02000506030000020004" pitchFamily="50" charset="0"/>
              </a:rPr>
              <a:t>peq.lábios</a:t>
            </a:r>
            <a:r>
              <a:rPr lang="pt-PT" sz="1600" kern="0" dirty="0">
                <a:solidFill>
                  <a:srgbClr val="203864"/>
                </a:solidFill>
                <a:latin typeface="Proxima Nova Rg" panose="02000506030000020004" pitchFamily="50" charset="0"/>
              </a:rPr>
              <a:t>...</a:t>
            </a:r>
            <a:r>
              <a:rPr lang="pt-PT" sz="1600" kern="0" dirty="0" smtClean="0">
                <a:solidFill>
                  <a:srgbClr val="203864"/>
                </a:solidFill>
                <a:latin typeface="Proxima Nova Rg" panose="02000506030000020004" pitchFamily="50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 err="1" smtClean="0">
                <a:solidFill>
                  <a:srgbClr val="203864"/>
                </a:solidFill>
                <a:latin typeface="Proxima Nova Rg" panose="02000506030000020004" pitchFamily="50" charset="0"/>
              </a:rPr>
              <a:t>Carúncula</a:t>
            </a:r>
            <a:r>
              <a:rPr lang="pt-PT" sz="1600" kern="0" dirty="0" smtClean="0">
                <a:solidFill>
                  <a:srgbClr val="203864"/>
                </a:solidFill>
                <a:latin typeface="Proxima Nova Rg" panose="02000506030000020004" pitchFamily="50" charset="0"/>
              </a:rPr>
              <a:t> uretral</a:t>
            </a:r>
            <a:endParaRPr lang="pt-PT" sz="1600" kern="0" dirty="0">
              <a:solidFill>
                <a:srgbClr val="203864"/>
              </a:solidFill>
              <a:latin typeface="Proxima Nova Rg" panose="02000506030000020004" pitchFamily="50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PT" sz="1600" kern="0" dirty="0">
                <a:solidFill>
                  <a:srgbClr val="203864"/>
                </a:solidFill>
                <a:latin typeface="Proxima Nova Rg" panose="02000506030000020004" pitchFamily="50" charset="0"/>
              </a:rPr>
              <a:t>Aumento do pH para 6-</a:t>
            </a:r>
            <a:r>
              <a:rPr lang="pt-PT" sz="1600" kern="0" dirty="0" smtClean="0">
                <a:solidFill>
                  <a:srgbClr val="203864"/>
                </a:solidFill>
                <a:latin typeface="Proxima Nova Rg" panose="02000506030000020004" pitchFamily="50" charset="0"/>
              </a:rPr>
              <a:t>7...</a:t>
            </a:r>
            <a:endParaRPr lang="pt-PT" sz="1600" kern="0" dirty="0">
              <a:solidFill>
                <a:srgbClr val="203864"/>
              </a:solidFill>
              <a:latin typeface="Proxima Nova Rg" panose="02000506030000020004" pitchFamily="50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14" y="3292174"/>
            <a:ext cx="4010160" cy="1769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67214"/>
            <a:ext cx="91440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A atrofia vaginal é caracterizada por um decréscimo na espessura e função das três camadas da </a:t>
            </a:r>
            <a:r>
              <a:rPr lang="pt-PT" sz="140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vagina.</a:t>
            </a:r>
          </a:p>
          <a:p>
            <a:endParaRPr lang="pt-PT" sz="140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r>
              <a:rPr lang="pt-PT" sz="140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A </a:t>
            </a: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estenose do introito, e a diminuição da profundidade e elasticidade do canal vaginal </a:t>
            </a:r>
            <a:r>
              <a:rPr lang="pt-PT" sz="140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dependem da perda de colagénio e de componentes musculares na lâmina própria e camada muscular, respetivamente. </a:t>
            </a:r>
            <a:endParaRPr lang="pt-PT" sz="140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endParaRPr lang="pt-PT" sz="1400" dirty="0" smtClean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r>
              <a:rPr lang="pt-PT" sz="1400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A </a:t>
            </a: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perda de rugas vaginais e de elasticidade vaginal relacionadas com a menopausa são devidas à diminuição de colagénio que suporta o epitélio vaginal</a:t>
            </a:r>
          </a:p>
          <a:p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5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8814" y="969271"/>
            <a:ext cx="417518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B11D58"/>
                </a:solidFill>
                <a:latin typeface="Proxima Nova Rg" panose="02000506030000020004" pitchFamily="50" charset="0"/>
              </a:rPr>
              <a:t>Comparação entre mulheres com AVV</a:t>
            </a:r>
            <a:br>
              <a:rPr lang="pt-PT" sz="1600" b="1" dirty="0">
                <a:solidFill>
                  <a:srgbClr val="B11D58"/>
                </a:solidFill>
                <a:latin typeface="Proxima Nova Rg" panose="02000506030000020004" pitchFamily="50" charset="0"/>
              </a:rPr>
            </a:br>
            <a:r>
              <a:rPr lang="pt-PT" sz="1600" b="1" dirty="0">
                <a:solidFill>
                  <a:srgbClr val="B11D58"/>
                </a:solidFill>
                <a:latin typeface="Proxima Nova Rg" panose="02000506030000020004" pitchFamily="50" charset="0"/>
              </a:rPr>
              <a:t>e mulheres sem AVV</a:t>
            </a:r>
            <a:r>
              <a:rPr lang="pt-PT" sz="1600" dirty="0">
                <a:solidFill>
                  <a:srgbClr val="B11D58"/>
                </a:solidFill>
                <a:latin typeface="Proxima Nova Rg" panose="02000506030000020004" pitchFamily="50" charset="0"/>
              </a:rPr>
              <a:t>* </a:t>
            </a:r>
          </a:p>
          <a:p>
            <a:r>
              <a:rPr lang="pt-PT" sz="1600" dirty="0">
                <a:solidFill>
                  <a:srgbClr val="B11D58"/>
                </a:solidFill>
                <a:latin typeface="Proxima Nova Rg" panose="02000506030000020004" pitchFamily="50" charset="0"/>
              </a:rPr>
              <a:t>Bem estar emocional (p=0,016)</a:t>
            </a:r>
          </a:p>
          <a:p>
            <a:r>
              <a:rPr lang="pt-PT" sz="1600" dirty="0">
                <a:solidFill>
                  <a:srgbClr val="B11D58"/>
                </a:solidFill>
                <a:latin typeface="Proxima Nova Rg" panose="02000506030000020004" pitchFamily="50" charset="0"/>
              </a:rPr>
              <a:t>Função sexual (p=0,0013)</a:t>
            </a:r>
          </a:p>
          <a:p>
            <a:r>
              <a:rPr lang="pt-PT" sz="1600" dirty="0">
                <a:solidFill>
                  <a:srgbClr val="B11D58"/>
                </a:solidFill>
                <a:latin typeface="Proxima Nova Rg" panose="02000506030000020004" pitchFamily="50" charset="0"/>
              </a:rPr>
              <a:t>Autoestima e imagem corporal (p&lt;0,0005)</a:t>
            </a:r>
          </a:p>
          <a:p>
            <a:endParaRPr lang="pt-PT" sz="120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pt-PT" sz="1200" dirty="0">
                <a:solidFill>
                  <a:srgbClr val="676667"/>
                </a:solidFill>
                <a:latin typeface="Proxima Nova Rg" panose="02000506030000020004" pitchFamily="50" charset="0"/>
              </a:rPr>
              <a:t>*EQ-5D3L, Euro </a:t>
            </a:r>
            <a:r>
              <a:rPr lang="pt-PT" sz="12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Qol</a:t>
            </a:r>
            <a:r>
              <a:rPr lang="pt-PT" sz="1200" dirty="0">
                <a:solidFill>
                  <a:srgbClr val="676667"/>
                </a:solidFill>
                <a:latin typeface="Proxima Nova Rg" panose="02000506030000020004" pitchFamily="50" charset="0"/>
              </a:rPr>
              <a:t>: mobilidade, autoestima, atividades diárias, dor, desconforto, escala visual análoga de ansiedade-depressão para o estado de saúde diário</a:t>
            </a:r>
          </a:p>
          <a:p>
            <a:pPr>
              <a:spcAft>
                <a:spcPts val="1200"/>
              </a:spcAft>
            </a:pPr>
            <a:r>
              <a:rPr lang="pt-PT" sz="1200" dirty="0">
                <a:solidFill>
                  <a:srgbClr val="676667"/>
                </a:solidFill>
                <a:latin typeface="Proxima Nova Rg" panose="02000506030000020004" pitchFamily="50" charset="0"/>
              </a:rPr>
              <a:t>DIVA: Impacto diário do envelhecimento vaginal nas medidas de procura, atividades diárias, bem-estar emocional, função sexual e autoestima e imagem corporal</a:t>
            </a:r>
          </a:p>
          <a:p>
            <a:endParaRPr lang="en-US" dirty="0"/>
          </a:p>
        </p:txBody>
      </p:sp>
      <p:pic>
        <p:nvPicPr>
          <p:cNvPr id="5" name="Imagem 10">
            <a:extLst>
              <a:ext uri="{FF2B5EF4-FFF2-40B4-BE49-F238E27FC236}">
                <a16:creationId xmlns="" xmlns:a16="http://schemas.microsoft.com/office/drawing/2014/main" id="{5BF77E7F-A75A-43A5-BE6E-F5250D02A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t="28597" r="24790" b="35731"/>
          <a:stretch/>
        </p:blipFill>
        <p:spPr>
          <a:xfrm>
            <a:off x="208005" y="536488"/>
            <a:ext cx="3818086" cy="3643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475" y="175180"/>
            <a:ext cx="804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B11D58"/>
                </a:solidFill>
                <a:latin typeface="Proxima Nova Alt Rg" panose="02000506030000020004" pitchFamily="50" charset="0"/>
              </a:rPr>
              <a:t>Impacto clínico da </a:t>
            </a:r>
            <a:r>
              <a:rPr lang="pt-PT" dirty="0" smtClean="0">
                <a:solidFill>
                  <a:srgbClr val="B11D58"/>
                </a:solidFill>
                <a:latin typeface="Proxima Nova Alt Rg" panose="02000506030000020004" pitchFamily="50" charset="0"/>
              </a:rPr>
              <a:t>AVV na </a:t>
            </a:r>
            <a:r>
              <a:rPr lang="pt-PT" dirty="0">
                <a:solidFill>
                  <a:srgbClr val="B11D58"/>
                </a:solidFill>
                <a:latin typeface="Proxima Nova Alt Rg" panose="02000506030000020004" pitchFamily="50" charset="0"/>
              </a:rPr>
              <a:t>sexualidade e qualidade de </a:t>
            </a:r>
            <a:r>
              <a:rPr lang="pt-PT" sz="1600" dirty="0">
                <a:solidFill>
                  <a:srgbClr val="B11D58"/>
                </a:solidFill>
                <a:latin typeface="Proxima Nova Alt Rg" panose="02000506030000020004" pitchFamily="50" charset="0"/>
              </a:rPr>
              <a:t>vida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271" y="4269998"/>
            <a:ext cx="300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</a:rPr>
              <a:t>Nauvoma</a:t>
            </a:r>
            <a:r>
              <a:rPr lang="en-US" sz="1000" dirty="0">
                <a:solidFill>
                  <a:srgbClr val="0000FF"/>
                </a:solidFill>
              </a:rPr>
              <a:t> I et al. </a:t>
            </a:r>
            <a:r>
              <a:rPr lang="en-US" sz="1000" dirty="0" err="1">
                <a:solidFill>
                  <a:srgbClr val="0000FF"/>
                </a:solidFill>
              </a:rPr>
              <a:t>Int</a:t>
            </a:r>
            <a:r>
              <a:rPr lang="en-US" sz="1000" dirty="0">
                <a:solidFill>
                  <a:srgbClr val="0000FF"/>
                </a:solidFill>
              </a:rPr>
              <a:t> J Women Health 2018; 10: 387-95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493787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Os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sintomas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da AVV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são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associados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a um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decréscimo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na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qualidade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de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vida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comparável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a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outras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doenças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como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a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artrite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, DPOC,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asma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e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síndrome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do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cólon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</a:t>
            </a:r>
            <a:r>
              <a:rPr lang="en-US" sz="1600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irritável</a:t>
            </a:r>
            <a:r>
              <a:rPr lang="en-US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329" y="6010843"/>
            <a:ext cx="3468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rgbClr val="0000FF"/>
                </a:solidFill>
                <a:latin typeface="Proxima Nova" panose="02000506030000020004" pitchFamily="2" charset="0"/>
              </a:rPr>
              <a:t>DiBonaventura</a:t>
            </a:r>
            <a:r>
              <a:rPr lang="en-US" sz="1000" dirty="0" smtClean="0">
                <a:solidFill>
                  <a:srgbClr val="0000FF"/>
                </a:solidFill>
                <a:latin typeface="Proxima Nova" panose="02000506030000020004" pitchFamily="2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Proxima Nova" panose="02000506030000020004" pitchFamily="2" charset="0"/>
              </a:rPr>
              <a:t>M et al. J </a:t>
            </a:r>
            <a:r>
              <a:rPr lang="en-US" sz="1000" dirty="0" err="1" smtClean="0">
                <a:solidFill>
                  <a:srgbClr val="0000FF"/>
                </a:solidFill>
                <a:latin typeface="Proxima Nova" panose="02000506030000020004" pitchFamily="2" charset="0"/>
              </a:rPr>
              <a:t>Womens</a:t>
            </a:r>
            <a:r>
              <a:rPr lang="en-US" sz="1000" dirty="0" smtClean="0">
                <a:solidFill>
                  <a:srgbClr val="0000FF"/>
                </a:solidFill>
                <a:latin typeface="Proxima Nova" panose="02000506030000020004" pitchFamily="2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Proxima Nova" panose="02000506030000020004" pitchFamily="2" charset="0"/>
              </a:rPr>
              <a:t>Health 2015: 24713-22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3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3085"/>
            <a:ext cx="9026769" cy="690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Mais de 40% das mulheres pós-menopáusicas irá desenvolver atrofia </a:t>
            </a:r>
            <a:r>
              <a:rPr lang="pt-PT" dirty="0" err="1">
                <a:solidFill>
                  <a:srgbClr val="676667"/>
                </a:solidFill>
                <a:latin typeface="Proxima Nova Rg" panose="02000506030000020004" pitchFamily="50" charset="0"/>
              </a:rPr>
              <a:t>urogenital</a:t>
            </a:r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Apenas 25% das mulheres sintomáticas procuram de forma ativa tratamento, e 70% refere que o médico raramente questiona acerca dos sintomas vaginais</a:t>
            </a:r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pt-PT" sz="140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pt-PT" b="1" dirty="0" smtClean="0">
                <a:solidFill>
                  <a:srgbClr val="B11D58"/>
                </a:solidFill>
                <a:latin typeface="Proxima Nova Rg" panose="02000506030000020004" pitchFamily="50" charset="0"/>
              </a:rPr>
              <a:t># </a:t>
            </a:r>
            <a:r>
              <a:rPr lang="pt-PT" b="1" dirty="0">
                <a:solidFill>
                  <a:srgbClr val="B11D58"/>
                </a:solidFill>
                <a:latin typeface="Proxima Nova Rg" panose="02000506030000020004" pitchFamily="50" charset="0"/>
              </a:rPr>
              <a:t>elevada </a:t>
            </a:r>
            <a:r>
              <a:rPr lang="pt-PT" b="1" dirty="0" smtClean="0">
                <a:solidFill>
                  <a:srgbClr val="B11D58"/>
                </a:solidFill>
                <a:latin typeface="Proxima Nova Rg" panose="02000506030000020004" pitchFamily="50" charset="0"/>
              </a:rPr>
              <a:t>prevalência</a:t>
            </a:r>
            <a:endParaRPr lang="pt-PT" b="1" dirty="0">
              <a:solidFill>
                <a:srgbClr val="B11D58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rgbClr val="B11D58"/>
                </a:solidFill>
                <a:latin typeface="Proxima Nova Rg" panose="02000506030000020004" pitchFamily="50" charset="0"/>
              </a:rPr>
              <a:t># baixas taxas de </a:t>
            </a:r>
            <a:r>
              <a:rPr lang="pt-PT" b="1" dirty="0" smtClean="0">
                <a:solidFill>
                  <a:srgbClr val="B11D58"/>
                </a:solidFill>
                <a:latin typeface="Proxima Nova Rg" panose="02000506030000020004" pitchFamily="50" charset="0"/>
              </a:rPr>
              <a:t>tratamento</a:t>
            </a:r>
            <a:endParaRPr lang="pt-PT" b="1" dirty="0">
              <a:solidFill>
                <a:srgbClr val="B11D58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rgbClr val="B11D58"/>
                </a:solidFill>
                <a:latin typeface="Proxima Nova Rg" panose="02000506030000020004" pitchFamily="50" charset="0"/>
              </a:rPr>
              <a:t># baixa sensibilização para a situação (doentes e médicos)</a:t>
            </a: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400" dirty="0">
                <a:solidFill>
                  <a:srgbClr val="676667"/>
                </a:solidFill>
                <a:latin typeface="Proxima Nova Rg" panose="02000506030000020004" pitchFamily="50" charset="0"/>
              </a:rPr>
              <a:t>                                                                                                           </a:t>
            </a:r>
            <a:r>
              <a:rPr lang="pt-PT" sz="110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Sturdee</a:t>
            </a:r>
            <a:r>
              <a:rPr lang="pt-PT" sz="1100" dirty="0">
                <a:solidFill>
                  <a:srgbClr val="0000FF"/>
                </a:solidFill>
                <a:latin typeface="Proxima Nova Rg" panose="02000506030000020004" pitchFamily="50" charset="0"/>
              </a:rPr>
              <a:t> DW </a:t>
            </a:r>
            <a:r>
              <a:rPr lang="pt-PT" sz="110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et</a:t>
            </a:r>
            <a:r>
              <a:rPr lang="pt-PT" sz="1100" dirty="0">
                <a:solidFill>
                  <a:srgbClr val="0000FF"/>
                </a:solidFill>
                <a:latin typeface="Proxima Nova Rg" panose="02000506030000020004" pitchFamily="50" charset="0"/>
              </a:rPr>
              <a:t>. </a:t>
            </a:r>
            <a:r>
              <a:rPr lang="pt-PT" sz="110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al.</a:t>
            </a:r>
            <a:r>
              <a:rPr lang="pt-PT" sz="1100" dirty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10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Climateric</a:t>
            </a:r>
            <a:r>
              <a:rPr lang="pt-PT" sz="1100" dirty="0">
                <a:solidFill>
                  <a:srgbClr val="0000FF"/>
                </a:solidFill>
                <a:latin typeface="Proxima Nova Rg" panose="02000506030000020004" pitchFamily="50" charset="0"/>
              </a:rPr>
              <a:t> 2010; 13: 509-</a:t>
            </a:r>
            <a:r>
              <a:rPr lang="pt-PT" sz="1100" dirty="0" smtClean="0">
                <a:solidFill>
                  <a:srgbClr val="0000FF"/>
                </a:solidFill>
                <a:latin typeface="Proxima Nova Rg" panose="02000506030000020004" pitchFamily="50" charset="0"/>
              </a:rPr>
              <a:t>522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endParaRPr lang="pt-PT" sz="1100" dirty="0" smtClean="0">
              <a:solidFill>
                <a:srgbClr val="0000FF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endParaRPr lang="pt-PT" sz="1100" dirty="0" smtClean="0">
              <a:solidFill>
                <a:srgbClr val="0000FF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endParaRPr lang="pt-PT" sz="1100" dirty="0" smtClean="0">
              <a:solidFill>
                <a:srgbClr val="0000FF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endParaRPr lang="pt-PT" dirty="0">
              <a:solidFill>
                <a:srgbClr val="0000FF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rgbClr val="B11D58"/>
                </a:solidFill>
                <a:latin typeface="Proxima Nova Rg" panose="02000506030000020004" pitchFamily="50" charset="0"/>
              </a:rPr>
              <a:t>Barreiras ao tratamento:</a:t>
            </a: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 falta de conhecimento acerca da AVV, relutância </a:t>
            </a:r>
            <a:r>
              <a:rPr lang="pt-PT" dirty="0" smtClean="0">
                <a:solidFill>
                  <a:srgbClr val="676667"/>
                </a:solidFill>
                <a:latin typeface="Proxima Nova Rg" panose="02000506030000020004" pitchFamily="50" charset="0"/>
              </a:rPr>
              <a:t>em falar </a:t>
            </a:r>
            <a:endParaRPr lang="pt-PT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dos sintomas com o médico, preocupações acerca da segurança e contraindicação da 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solidFill>
                  <a:srgbClr val="676667"/>
                </a:solidFill>
                <a:latin typeface="Proxima Nova Rg" panose="02000506030000020004" pitchFamily="50" charset="0"/>
              </a:rPr>
              <a:t>utilização de estrogénios...</a:t>
            </a:r>
          </a:p>
          <a:p>
            <a:pPr>
              <a:spcAft>
                <a:spcPts val="1200"/>
              </a:spcAft>
            </a:pPr>
            <a:r>
              <a:rPr lang="pt-PT" sz="1600" dirty="0">
                <a:solidFill>
                  <a:srgbClr val="676667"/>
                </a:solidFill>
                <a:latin typeface="Proxima Nova Rg" panose="02000506030000020004" pitchFamily="50" charset="0"/>
              </a:rPr>
              <a:t>                                                                                                </a:t>
            </a:r>
            <a:r>
              <a:rPr lang="pt-PT" sz="1100" dirty="0" smtClean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10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Kingsberg</a:t>
            </a:r>
            <a:r>
              <a:rPr lang="pt-PT" sz="1100" dirty="0">
                <a:solidFill>
                  <a:srgbClr val="0000FF"/>
                </a:solidFill>
                <a:latin typeface="Proxima Nova Rg" panose="02000506030000020004" pitchFamily="50" charset="0"/>
              </a:rPr>
              <a:t> SA </a:t>
            </a:r>
            <a:r>
              <a:rPr lang="pt-PT" sz="110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et</a:t>
            </a:r>
            <a:r>
              <a:rPr lang="pt-PT" sz="1100" dirty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10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al.</a:t>
            </a:r>
            <a:r>
              <a:rPr lang="pt-PT" sz="1100" dirty="0">
                <a:solidFill>
                  <a:srgbClr val="0000FF"/>
                </a:solidFill>
                <a:latin typeface="Proxima Nova Rg" panose="02000506030000020004" pitchFamily="50" charset="0"/>
              </a:rPr>
              <a:t> J </a:t>
            </a:r>
            <a:r>
              <a:rPr lang="pt-PT" sz="110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Sex</a:t>
            </a:r>
            <a:r>
              <a:rPr lang="pt-PT" sz="1100" dirty="0">
                <a:solidFill>
                  <a:srgbClr val="0000FF"/>
                </a:solidFill>
                <a:latin typeface="Proxima Nova Rg" panose="02000506030000020004" pitchFamily="50" charset="0"/>
              </a:rPr>
              <a:t> </a:t>
            </a:r>
            <a:r>
              <a:rPr lang="pt-PT" sz="1100" dirty="0" err="1">
                <a:solidFill>
                  <a:srgbClr val="0000FF"/>
                </a:solidFill>
                <a:latin typeface="Proxima Nova Rg" panose="02000506030000020004" pitchFamily="50" charset="0"/>
              </a:rPr>
              <a:t>Med</a:t>
            </a:r>
            <a:r>
              <a:rPr lang="pt-PT" sz="1100" dirty="0">
                <a:solidFill>
                  <a:srgbClr val="0000FF"/>
                </a:solidFill>
                <a:latin typeface="Proxima Nova Rg" panose="02000506030000020004" pitchFamily="50" charset="0"/>
              </a:rPr>
              <a:t> 2017; 14 (3):413-24</a:t>
            </a:r>
            <a:r>
              <a:rPr lang="pt-PT" sz="1100" dirty="0" smtClean="0">
                <a:solidFill>
                  <a:srgbClr val="0000FF"/>
                </a:solidFill>
                <a:latin typeface="Proxima Nova Rg" panose="02000506030000020004" pitchFamily="50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pt-PT" sz="1100" dirty="0" smtClean="0">
              <a:solidFill>
                <a:srgbClr val="0000FF"/>
              </a:solidFill>
              <a:latin typeface="Proxima Nova Rg" panose="02000506030000020004" pitchFamily="50" charset="0"/>
            </a:endParaRPr>
          </a:p>
          <a:p>
            <a:pPr>
              <a:spcAft>
                <a:spcPts val="1200"/>
              </a:spcAft>
            </a:pPr>
            <a:endParaRPr lang="pt-PT" sz="140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endParaRPr lang="pt-PT" sz="2400" dirty="0">
              <a:solidFill>
                <a:srgbClr val="676667"/>
              </a:solidFill>
              <a:latin typeface="Proxima Nova Rg" panose="02000506030000020004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672" y="977051"/>
            <a:ext cx="9057225" cy="505581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718488" y="233962"/>
            <a:ext cx="532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População</a:t>
            </a:r>
            <a:r>
              <a:rPr lang="en-US" b="1" dirty="0" smtClean="0"/>
              <a:t> com </a:t>
            </a:r>
            <a:r>
              <a:rPr lang="en-US" b="1" dirty="0" err="1" smtClean="0"/>
              <a:t>mais</a:t>
            </a:r>
            <a:r>
              <a:rPr lang="en-US" b="1" dirty="0" smtClean="0"/>
              <a:t> de 60 </a:t>
            </a:r>
            <a:r>
              <a:rPr lang="en-US" b="1" dirty="0" err="1" smtClean="0"/>
              <a:t>anos</a:t>
            </a:r>
            <a:r>
              <a:rPr lang="en-US" b="1" dirty="0" smtClean="0"/>
              <a:t>: </a:t>
            </a:r>
            <a:r>
              <a:rPr lang="en-US" b="1" dirty="0" err="1" smtClean="0"/>
              <a:t>projecções</a:t>
            </a:r>
            <a:r>
              <a:rPr lang="en-US" b="1" dirty="0" smtClean="0"/>
              <a:t> </a:t>
            </a:r>
            <a:r>
              <a:rPr lang="en-US" b="1" dirty="0" err="1" smtClean="0"/>
              <a:t>globais</a:t>
            </a:r>
            <a:r>
              <a:rPr lang="en-US" b="1" dirty="0" smtClean="0"/>
              <a:t>  OMS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1270" y="2155789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Nº </a:t>
            </a:r>
          </a:p>
          <a:p>
            <a:r>
              <a:rPr lang="en-US" dirty="0" err="1" smtClean="0"/>
              <a:t>pessoas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2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" y="408951"/>
            <a:ext cx="8365083" cy="4175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409" y="4643621"/>
            <a:ext cx="284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INE 26 </a:t>
            </a:r>
            <a:r>
              <a:rPr lang="en-US" dirty="0"/>
              <a:t>de </a:t>
            </a:r>
            <a:r>
              <a:rPr lang="en-US" dirty="0" err="1"/>
              <a:t>setembro</a:t>
            </a:r>
            <a:r>
              <a:rPr lang="en-US" dirty="0"/>
              <a:t> de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4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7699</TotalTime>
  <Words>2018</Words>
  <Application>Microsoft Macintosh PowerPoint</Application>
  <PresentationFormat>On-screen Show (4:3)</PresentationFormat>
  <Paragraphs>267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office</dc:creator>
  <cp:lastModifiedBy>Ana Rosa Machado da Costa</cp:lastModifiedBy>
  <cp:revision>118</cp:revision>
  <dcterms:created xsi:type="dcterms:W3CDTF">2019-06-04T11:39:19Z</dcterms:created>
  <dcterms:modified xsi:type="dcterms:W3CDTF">2019-11-15T21:03:49Z</dcterms:modified>
</cp:coreProperties>
</file>