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0" r:id="rId4"/>
    <p:sldId id="272" r:id="rId5"/>
    <p:sldId id="331" r:id="rId6"/>
    <p:sldId id="327" r:id="rId7"/>
    <p:sldId id="326" r:id="rId8"/>
    <p:sldId id="274" r:id="rId9"/>
    <p:sldId id="333" r:id="rId10"/>
    <p:sldId id="329" r:id="rId11"/>
    <p:sldId id="277" r:id="rId12"/>
    <p:sldId id="328" r:id="rId13"/>
    <p:sldId id="332" r:id="rId14"/>
    <p:sldId id="320" r:id="rId15"/>
    <p:sldId id="289" r:id="rId16"/>
    <p:sldId id="278" r:id="rId17"/>
    <p:sldId id="280" r:id="rId18"/>
    <p:sldId id="284" r:id="rId19"/>
    <p:sldId id="291" r:id="rId20"/>
    <p:sldId id="301" r:id="rId21"/>
    <p:sldId id="322" r:id="rId22"/>
    <p:sldId id="293" r:id="rId23"/>
    <p:sldId id="299" r:id="rId24"/>
    <p:sldId id="325" r:id="rId25"/>
    <p:sldId id="307" r:id="rId26"/>
  </p:sldIdLst>
  <p:sldSz cx="9144000" cy="6858000" type="screen4x3"/>
  <p:notesSz cx="6858000" cy="994568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0031"/>
    <a:srgbClr val="4A87CA"/>
    <a:srgbClr val="5D3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lha_de_C_lculo_do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style val="18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rgbClr val="003F75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0672920400148816E-2"/>
                  <c:y val="-4.0624999999999988E-2"/>
                </c:manualLayout>
              </c:layout>
              <c:showVal val="1"/>
            </c:dLbl>
            <c:dLbl>
              <c:idx val="1"/>
              <c:layout>
                <c:manualLayout>
                  <c:x val="-2.9139274380141324E-2"/>
                  <c:y val="3.7500000000000026E-2"/>
                </c:manualLayout>
              </c:layout>
              <c:showVal val="1"/>
            </c:dLbl>
            <c:dLbl>
              <c:idx val="2"/>
              <c:layout>
                <c:manualLayout>
                  <c:x val="-2.607198234012667E-2"/>
                  <c:y val="-3.4375000000000031E-2"/>
                </c:manualLayout>
              </c:layout>
              <c:showVal val="1"/>
            </c:dLbl>
            <c:dLbl>
              <c:idx val="3"/>
              <c:layout>
                <c:manualLayout>
                  <c:x val="-9.2018761200446351E-3"/>
                  <c:y val="-3.7500000000000026E-2"/>
                </c:manualLayout>
              </c:layout>
              <c:showVal val="1"/>
            </c:dLbl>
            <c:dLbl>
              <c:idx val="4"/>
              <c:layout>
                <c:manualLayout>
                  <c:x val="-3.2206566420156263E-2"/>
                  <c:y val="1.8750000000000013E-2"/>
                </c:manualLayout>
              </c:layout>
              <c:showVal val="1"/>
            </c:dLbl>
            <c:dLbl>
              <c:idx val="6"/>
              <c:layout>
                <c:manualLayout>
                  <c:x val="-2.7605628360134037E-2"/>
                  <c:y val="-3.4375000000000031E-2"/>
                </c:manualLayout>
              </c:layout>
              <c:showVal val="1"/>
            </c:dLbl>
            <c:dLbl>
              <c:idx val="7"/>
              <c:layout>
                <c:manualLayout>
                  <c:x val="-2.7605628360134037E-2"/>
                  <c:y val="2.1875000000000203E-2"/>
                </c:manualLayout>
              </c:layout>
              <c:showVal val="1"/>
            </c:dLbl>
            <c:dLbl>
              <c:idx val="8"/>
              <c:layout>
                <c:manualLayout>
                  <c:x val="-2.4538336320119022E-2"/>
                  <c:y val="-3.4375000000000232E-2"/>
                </c:manualLayout>
              </c:layout>
              <c:showVal val="1"/>
            </c:dLbl>
            <c:dLbl>
              <c:idx val="9"/>
              <c:layout>
                <c:manualLayout>
                  <c:x val="-3.0672920400148816E-2"/>
                  <c:y val="3.7500000000000026E-2"/>
                </c:manualLayout>
              </c:layout>
              <c:showVal val="1"/>
            </c:dLbl>
            <c:dLbl>
              <c:idx val="10"/>
              <c:layout>
                <c:manualLayout>
                  <c:x val="-2.9139395139670655E-2"/>
                  <c:y val="-4.6875000000000007E-2"/>
                </c:manualLayout>
              </c:layout>
              <c:showVal val="1"/>
            </c:dLbl>
            <c:dLbl>
              <c:idx val="11"/>
              <c:layout>
                <c:manualLayout>
                  <c:x val="-2.760574911966324E-2"/>
                  <c:y val="1.2500000000000025E-2"/>
                </c:manualLayout>
              </c:layout>
              <c:showVal val="1"/>
            </c:dLbl>
            <c:dLbl>
              <c:idx val="12"/>
              <c:layout>
                <c:manualLayout>
                  <c:x val="-1.687010622008172E-2"/>
                  <c:y val="-3.4375000000000031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/>
                </a:pPr>
                <a:endParaRPr lang="pt-PT"/>
              </a:p>
            </c:txPr>
            <c:showVal val="1"/>
          </c:dLbls>
          <c:cat>
            <c:strRef>
              <c:f>Sheet1!$A$2:$A$15</c:f>
              <c:strCache>
                <c:ptCount val="14"/>
                <c:pt idx="0">
                  <c:v>1999-2000</c:v>
                </c:pt>
                <c:pt idx="1">
                  <c:v>2001-2002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6.5</c:v>
                </c:pt>
                <c:pt idx="1">
                  <c:v>4</c:v>
                </c:pt>
                <c:pt idx="2">
                  <c:v>4.9000000000000004</c:v>
                </c:pt>
                <c:pt idx="3">
                  <c:v>3.6</c:v>
                </c:pt>
                <c:pt idx="4">
                  <c:v>0.5</c:v>
                </c:pt>
                <c:pt idx="5">
                  <c:v>1.5</c:v>
                </c:pt>
                <c:pt idx="6">
                  <c:v>2.2999999999999998</c:v>
                </c:pt>
                <c:pt idx="7">
                  <c:v>1.6</c:v>
                </c:pt>
                <c:pt idx="8">
                  <c:v>2.5</c:v>
                </c:pt>
                <c:pt idx="9">
                  <c:v>1.8</c:v>
                </c:pt>
                <c:pt idx="10">
                  <c:v>1.9</c:v>
                </c:pt>
                <c:pt idx="11">
                  <c:v>0.4</c:v>
                </c:pt>
                <c:pt idx="12">
                  <c:v>1</c:v>
                </c:pt>
                <c:pt idx="13">
                  <c:v>1.8</c:v>
                </c:pt>
              </c:numCache>
            </c:numRef>
          </c:val>
        </c:ser>
        <c:dLbls>
          <c:showVal val="1"/>
        </c:dLbls>
        <c:marker val="1"/>
        <c:axId val="60065280"/>
        <c:axId val="60066816"/>
      </c:lineChart>
      <c:catAx>
        <c:axId val="600652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pt-PT"/>
          </a:p>
        </c:txPr>
        <c:crossAx val="60066816"/>
        <c:crosses val="autoZero"/>
        <c:auto val="1"/>
        <c:lblAlgn val="ctr"/>
        <c:lblOffset val="100"/>
      </c:catAx>
      <c:valAx>
        <c:axId val="60066816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lang="en-US"/>
                </a:pPr>
                <a:r>
                  <a:rPr lang="en-US" dirty="0" smtClean="0"/>
                  <a:t>%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9.2018761200446351E-3"/>
              <c:y val="6.2480314960630182E-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pt-PT"/>
          </a:p>
        </c:txPr>
        <c:crossAx val="60065280"/>
        <c:crosses val="autoZero"/>
        <c:crossBetween val="between"/>
      </c:valAx>
    </c:plotArea>
    <c:plotVisOnly val="1"/>
    <c:dispBlanksAs val="gap"/>
  </c:chart>
  <c:spPr>
    <a:solidFill>
      <a:schemeClr val="accent2">
        <a:lumMod val="20000"/>
        <a:lumOff val="80000"/>
        <a:alpha val="46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pt-PT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D5098E-6884-C04B-9EE4-2F496F959268}" type="doc">
      <dgm:prSet loTypeId="urn:microsoft.com/office/officeart/2005/8/layout/hProcess3" loCatId="" qsTypeId="urn:microsoft.com/office/officeart/2005/8/quickstyle/3D1" qsCatId="3D" csTypeId="urn:microsoft.com/office/officeart/2005/8/colors/colorful4" csCatId="colorful" phldr="0"/>
      <dgm:spPr/>
    </dgm:pt>
    <dgm:pt modelId="{35575802-4A92-A44A-9682-4252C7DB55FA}" type="pres">
      <dgm:prSet presAssocID="{DDD5098E-6884-C04B-9EE4-2F496F959268}" presName="Name0" presStyleCnt="0">
        <dgm:presLayoutVars>
          <dgm:dir/>
          <dgm:animLvl val="lvl"/>
          <dgm:resizeHandles val="exact"/>
        </dgm:presLayoutVars>
      </dgm:prSet>
      <dgm:spPr/>
    </dgm:pt>
    <dgm:pt modelId="{DC8DC718-1725-D14E-9A1A-BFCC58032EA5}" type="pres">
      <dgm:prSet presAssocID="{DDD5098E-6884-C04B-9EE4-2F496F959268}" presName="dummy" presStyleCnt="0"/>
      <dgm:spPr/>
    </dgm:pt>
    <dgm:pt modelId="{5BF41390-4830-594E-A1AB-2660A8C9ACC1}" type="pres">
      <dgm:prSet presAssocID="{DDD5098E-6884-C04B-9EE4-2F496F959268}" presName="linH" presStyleCnt="0"/>
      <dgm:spPr/>
    </dgm:pt>
    <dgm:pt modelId="{91688824-C2DD-1D45-B437-C59806DE069A}" type="pres">
      <dgm:prSet presAssocID="{DDD5098E-6884-C04B-9EE4-2F496F959268}" presName="padding1" presStyleCnt="0"/>
      <dgm:spPr/>
    </dgm:pt>
    <dgm:pt modelId="{02DC2065-925A-B44E-943C-34F340E48BFB}" type="pres">
      <dgm:prSet presAssocID="{DDD5098E-6884-C04B-9EE4-2F496F959268}" presName="padding2" presStyleCnt="0"/>
      <dgm:spPr/>
    </dgm:pt>
    <dgm:pt modelId="{931CD725-3567-ED4E-8197-FA641FAD2CCF}" type="pres">
      <dgm:prSet presAssocID="{DDD5098E-6884-C04B-9EE4-2F496F959268}" presName="negArrow" presStyleCnt="0"/>
      <dgm:spPr/>
    </dgm:pt>
    <dgm:pt modelId="{AD99C487-A26D-1E44-B561-560FC65FF905}" type="pres">
      <dgm:prSet presAssocID="{DDD5098E-6884-C04B-9EE4-2F496F959268}" presName="backgroundArrow" presStyleLbl="node1" presStyleIdx="0" presStyleCnt="1"/>
      <dgm:spPr/>
    </dgm:pt>
  </dgm:ptLst>
  <dgm:cxnLst>
    <dgm:cxn modelId="{9BE5F284-0368-4B16-8DD4-85FEA80DA882}" type="presOf" srcId="{DDD5098E-6884-C04B-9EE4-2F496F959268}" destId="{35575802-4A92-A44A-9682-4252C7DB55FA}" srcOrd="0" destOrd="0" presId="urn:microsoft.com/office/officeart/2005/8/layout/hProcess3"/>
    <dgm:cxn modelId="{19F5925B-5A29-4AA1-B8F0-B31F850DAF00}" type="presParOf" srcId="{35575802-4A92-A44A-9682-4252C7DB55FA}" destId="{DC8DC718-1725-D14E-9A1A-BFCC58032EA5}" srcOrd="0" destOrd="0" presId="urn:microsoft.com/office/officeart/2005/8/layout/hProcess3"/>
    <dgm:cxn modelId="{DF919FD9-6E47-49C0-A3CC-B8A921B9B767}" type="presParOf" srcId="{35575802-4A92-A44A-9682-4252C7DB55FA}" destId="{5BF41390-4830-594E-A1AB-2660A8C9ACC1}" srcOrd="1" destOrd="0" presId="urn:microsoft.com/office/officeart/2005/8/layout/hProcess3"/>
    <dgm:cxn modelId="{5A7ABD2A-E84A-42CA-948F-D5F1E03ED106}" type="presParOf" srcId="{5BF41390-4830-594E-A1AB-2660A8C9ACC1}" destId="{91688824-C2DD-1D45-B437-C59806DE069A}" srcOrd="0" destOrd="0" presId="urn:microsoft.com/office/officeart/2005/8/layout/hProcess3"/>
    <dgm:cxn modelId="{6EC14EDF-393E-4198-B23C-B52F16ECB958}" type="presParOf" srcId="{5BF41390-4830-594E-A1AB-2660A8C9ACC1}" destId="{02DC2065-925A-B44E-943C-34F340E48BFB}" srcOrd="1" destOrd="0" presId="urn:microsoft.com/office/officeart/2005/8/layout/hProcess3"/>
    <dgm:cxn modelId="{930E04EF-9ADE-48CB-9234-C48356C93633}" type="presParOf" srcId="{5BF41390-4830-594E-A1AB-2660A8C9ACC1}" destId="{931CD725-3567-ED4E-8197-FA641FAD2CCF}" srcOrd="2" destOrd="0" presId="urn:microsoft.com/office/officeart/2005/8/layout/hProcess3"/>
    <dgm:cxn modelId="{863058DC-1784-46E4-A32A-FA4E7AD7275D}" type="presParOf" srcId="{5BF41390-4830-594E-A1AB-2660A8C9ACC1}" destId="{AD99C487-A26D-1E44-B561-560FC65FF905}" srcOrd="3" destOrd="0" presId="urn:microsoft.com/office/officeart/2005/8/layout/hProcess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A192E-0BA5-44BC-9D56-6ACAA75BC479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55B48-7F18-4B73-BDE4-EAD2577B88E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C8FE0-15A9-406F-BE71-DFF8E9AEB46B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19147-C894-4ABE-9119-1538FC2A8FD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6598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899A5-5C4A-4457-A570-0FBE953BCDE0}" type="slidenum">
              <a:rPr lang="pt-PT" smtClean="0"/>
              <a:pPr>
                <a:defRPr/>
              </a:pPr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899A5-5C4A-4457-A570-0FBE953BCDE0}" type="slidenum">
              <a:rPr lang="pt-PT" smtClean="0"/>
              <a:pPr>
                <a:defRPr/>
              </a:pPr>
              <a:t>20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899A5-5C4A-4457-A570-0FBE953BCDE0}" type="slidenum">
              <a:rPr lang="pt-PT" smtClean="0"/>
              <a:pPr>
                <a:defRPr/>
              </a:pPr>
              <a:t>21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899A5-5C4A-4457-A570-0FBE953BCDE0}" type="slidenum">
              <a:rPr lang="pt-PT" smtClean="0"/>
              <a:pPr>
                <a:defRPr/>
              </a:pPr>
              <a:t>22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899A5-5C4A-4457-A570-0FBE953BCDE0}" type="slidenum">
              <a:rPr lang="pt-PT" smtClean="0"/>
              <a:pPr>
                <a:defRPr/>
              </a:pPr>
              <a:t>23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899A5-5C4A-4457-A570-0FBE953BCDE0}" type="slidenum">
              <a:rPr lang="pt-PT" smtClean="0"/>
              <a:pPr>
                <a:defRPr/>
              </a:pPr>
              <a:t>24</a:t>
            </a:fld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899A5-5C4A-4457-A570-0FBE953BCDE0}" type="slidenum">
              <a:rPr lang="pt-PT" smtClean="0"/>
              <a:pPr>
                <a:defRPr/>
              </a:pPr>
              <a:t>25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899A5-5C4A-4457-A570-0FBE953BCDE0}" type="slidenum">
              <a:rPr lang="pt-PT" smtClean="0"/>
              <a:pPr>
                <a:defRPr/>
              </a:pPr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899A5-5C4A-4457-A570-0FBE953BCDE0}" type="slidenum">
              <a:rPr lang="pt-PT" smtClean="0"/>
              <a:pPr>
                <a:defRPr/>
              </a:pPr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899A5-5C4A-4457-A570-0FBE953BCDE0}" type="slidenum">
              <a:rPr lang="pt-PT" smtClean="0"/>
              <a:pPr>
                <a:defRPr/>
              </a:pPr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899A5-5C4A-4457-A570-0FBE953BCDE0}" type="slidenum">
              <a:rPr lang="pt-PT" smtClean="0"/>
              <a:pPr>
                <a:defRPr/>
              </a:pPr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899A5-5C4A-4457-A570-0FBE953BCDE0}" type="slidenum">
              <a:rPr lang="pt-PT" smtClean="0"/>
              <a:pPr>
                <a:defRPr/>
              </a:pPr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899A5-5C4A-4457-A570-0FBE953BCDE0}" type="slidenum">
              <a:rPr lang="pt-PT" smtClean="0"/>
              <a:pPr>
                <a:defRPr/>
              </a:pPr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899A5-5C4A-4457-A570-0FBE953BCDE0}" type="slidenum">
              <a:rPr lang="pt-PT" smtClean="0"/>
              <a:pPr>
                <a:defRPr/>
              </a:pPr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899A5-5C4A-4457-A570-0FBE953BCDE0}" type="slidenum">
              <a:rPr lang="pt-PT" smtClean="0"/>
              <a:pPr>
                <a:defRPr/>
              </a:pPr>
              <a:t>19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pt-PT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90F2-E26D-4173-9DFC-16FA9AB2B0E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90F2-E26D-4173-9DFC-16FA9AB2B0E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90F2-E26D-4173-9DFC-16FA9AB2B0E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pt-PT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pt-PT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90F2-E26D-4173-9DFC-16FA9AB2B0E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90F2-E26D-4173-9DFC-16FA9AB2B0E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90F2-E26D-4173-9DFC-16FA9AB2B0E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90F2-E26D-4173-9DFC-16FA9AB2B0E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90F2-E26D-4173-9DFC-16FA9AB2B0E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90F2-E26D-4173-9DFC-16FA9AB2B0E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90F2-E26D-4173-9DFC-16FA9AB2B0E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90F2-E26D-4173-9DFC-16FA9AB2B0E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90F2-E26D-4173-9DFC-16FA9AB2B0E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pt-PT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C94890F2-E26D-4173-9DFC-16FA9AB2B0E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90F2-E26D-4173-9DFC-16FA9AB2B0E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90F2-E26D-4173-9DFC-16FA9AB2B0E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C94890F2-E26D-4173-9DFC-16FA9AB2B0E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90F2-E26D-4173-9DFC-16FA9AB2B0E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EBD394-0102-4603-819E-67EA0B76B993}" type="datetimeFigureOut">
              <a:rPr lang="pt-PT" smtClean="0"/>
              <a:pPr/>
              <a:t>01-10-2015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94890F2-E26D-4173-9DFC-16FA9AB2B0E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1052736"/>
            <a:ext cx="4320480" cy="2736304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PT" sz="4000" b="1" dirty="0" smtClean="0">
                <a:ln w="50800"/>
                <a:solidFill>
                  <a:schemeClr val="bg1"/>
                </a:solidFill>
              </a:rPr>
              <a:t>VIGILÂNCIA</a:t>
            </a:r>
            <a:br>
              <a:rPr lang="pt-PT" sz="4000" b="1" dirty="0" smtClean="0">
                <a:ln w="50800"/>
                <a:solidFill>
                  <a:schemeClr val="bg1"/>
                </a:solidFill>
              </a:rPr>
            </a:br>
            <a:r>
              <a:rPr lang="pt-PT" sz="4000" b="1" dirty="0" smtClean="0">
                <a:ln w="50800"/>
                <a:solidFill>
                  <a:schemeClr val="bg1"/>
                </a:solidFill>
              </a:rPr>
              <a:t>PRÉ-NATAL</a:t>
            </a:r>
            <a:br>
              <a:rPr lang="pt-PT" sz="4000" b="1" dirty="0" smtClean="0">
                <a:ln w="50800"/>
                <a:solidFill>
                  <a:schemeClr val="bg1"/>
                </a:solidFill>
              </a:rPr>
            </a:br>
            <a:r>
              <a:rPr lang="pt-PT" sz="4000" b="1" dirty="0" smtClean="0">
                <a:ln w="50800"/>
                <a:solidFill>
                  <a:schemeClr val="bg1"/>
                </a:solidFill>
              </a:rPr>
              <a:t>E</a:t>
            </a:r>
            <a:br>
              <a:rPr lang="pt-PT" sz="4000" b="1" dirty="0" smtClean="0">
                <a:ln w="50800"/>
                <a:solidFill>
                  <a:schemeClr val="bg1"/>
                </a:solidFill>
              </a:rPr>
            </a:br>
            <a:r>
              <a:rPr lang="pt-PT" sz="4000" b="1" dirty="0" smtClean="0">
                <a:ln w="50800"/>
                <a:solidFill>
                  <a:schemeClr val="bg1"/>
                </a:solidFill>
              </a:rPr>
              <a:t>PARTO</a:t>
            </a:r>
            <a:endParaRPr lang="pt-PT" sz="3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43200" y="6165304"/>
            <a:ext cx="6400800" cy="648072"/>
          </a:xfrm>
        </p:spPr>
        <p:txBody>
          <a:bodyPr>
            <a:normAutofit/>
          </a:bodyPr>
          <a:lstStyle/>
          <a:p>
            <a:pPr algn="r"/>
            <a:r>
              <a:rPr lang="pt-PT" sz="1600" b="1" dirty="0" smtClean="0"/>
              <a:t>Cristina Guerreiro</a:t>
            </a:r>
          </a:p>
          <a:p>
            <a:pPr algn="r"/>
            <a:r>
              <a:rPr lang="pt-PT" sz="1600" b="1" dirty="0" smtClean="0"/>
              <a:t>Maternidade Dr. Alfredo da Costa/CHLC</a:t>
            </a:r>
            <a:endParaRPr lang="pt-PT" sz="16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9552" y="4581128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>
                <a:solidFill>
                  <a:schemeClr val="accent1">
                    <a:lumMod val="75000"/>
                  </a:schemeClr>
                </a:solidFill>
              </a:rPr>
              <a:t>5º Encontro de </a:t>
            </a:r>
            <a:r>
              <a:rPr lang="pt-PT" sz="2800" dirty="0" err="1" smtClean="0">
                <a:solidFill>
                  <a:schemeClr val="accent1">
                    <a:lumMod val="75000"/>
                  </a:schemeClr>
                </a:solidFill>
              </a:rPr>
              <a:t>Andrologia</a:t>
            </a:r>
            <a:r>
              <a:rPr lang="pt-PT" sz="2800" dirty="0" smtClean="0">
                <a:solidFill>
                  <a:schemeClr val="accent1">
                    <a:lumMod val="75000"/>
                  </a:schemeClr>
                </a:solidFill>
              </a:rPr>
              <a:t>: VIH e Sexualidade</a:t>
            </a:r>
          </a:p>
        </p:txBody>
      </p:sp>
      <p:sp>
        <p:nvSpPr>
          <p:cNvPr id="5" name="CaixaDeTexto 3"/>
          <p:cNvSpPr txBox="1"/>
          <p:nvPr/>
        </p:nvSpPr>
        <p:spPr>
          <a:xfrm>
            <a:off x="2771800" y="5157192"/>
            <a:ext cx="372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- Lisboa, 2 de Outubro de 2015 -</a:t>
            </a:r>
            <a:endParaRPr lang="pt-P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216024" y="692696"/>
            <a:ext cx="8820472" cy="5040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charset="2"/>
              <a:buChar char="v"/>
            </a:pP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</a:rPr>
              <a:t>Exames Laboratoriais Gerais</a:t>
            </a:r>
            <a:endParaRPr lang="pt-PT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Vigilância Pré-Natal e Parto </a:t>
            </a:r>
            <a:endParaRPr lang="pt-PT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74989" y="1484784"/>
            <a:ext cx="8496944" cy="5112568"/>
          </a:xfrm>
          <a:prstGeom prst="roundRect">
            <a:avLst>
              <a:gd name="adj" fmla="val 813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</a:pP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aixaDeTexto 7"/>
          <p:cNvSpPr txBox="1"/>
          <p:nvPr/>
        </p:nvSpPr>
        <p:spPr>
          <a:xfrm>
            <a:off x="691013" y="1636053"/>
            <a:ext cx="8561507" cy="4673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t-PT" sz="2400" dirty="0" smtClean="0">
                <a:solidFill>
                  <a:schemeClr val="accent1"/>
                </a:solidFill>
              </a:rPr>
              <a:t> </a:t>
            </a:r>
            <a:r>
              <a:rPr lang="pt-PT" sz="2400" dirty="0" smtClean="0">
                <a:solidFill>
                  <a:schemeClr val="accent1"/>
                </a:solidFill>
                <a:latin typeface="Calibri" pitchFamily="34" charset="0"/>
              </a:rPr>
              <a:t>1. Hemograma, grupo de sangue e factor </a:t>
            </a:r>
            <a:r>
              <a:rPr lang="pt-PT" sz="2400" dirty="0">
                <a:solidFill>
                  <a:schemeClr val="accent1"/>
                </a:solidFill>
                <a:latin typeface="Calibri" pitchFamily="34" charset="0"/>
              </a:rPr>
              <a:t>R</a:t>
            </a:r>
            <a:r>
              <a:rPr lang="pt-PT" sz="2400" dirty="0" smtClean="0">
                <a:solidFill>
                  <a:schemeClr val="accent1"/>
                </a:solidFill>
                <a:latin typeface="Calibri" pitchFamily="34" charset="0"/>
              </a:rPr>
              <a:t>h, função renal e      	função hepática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t-PT" sz="2400" dirty="0" smtClean="0">
                <a:solidFill>
                  <a:schemeClr val="accent1"/>
                </a:solidFill>
                <a:latin typeface="Calibri" pitchFamily="34" charset="0"/>
              </a:rPr>
              <a:t>2. Glicemia em jejum.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t-PT" sz="2400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pt-PT" sz="2400" dirty="0" smtClean="0">
                <a:solidFill>
                  <a:schemeClr val="accent1"/>
                </a:solidFill>
                <a:latin typeface="Calibri" pitchFamily="34" charset="0"/>
              </a:rPr>
              <a:t>   PTGO com 75g entre as 24 e as 28 sem (jejum, 60’ e 120’)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t-PT" sz="2400" dirty="0" smtClean="0">
                <a:solidFill>
                  <a:schemeClr val="accent1"/>
                </a:solidFill>
                <a:latin typeface="Calibri" pitchFamily="34" charset="0"/>
              </a:rPr>
              <a:t>3. VDRL, VHB, VHC, </a:t>
            </a:r>
            <a:r>
              <a:rPr lang="pt-PT" sz="2400" dirty="0" err="1" smtClean="0">
                <a:solidFill>
                  <a:schemeClr val="accent1"/>
                </a:solidFill>
                <a:latin typeface="Calibri" pitchFamily="34" charset="0"/>
              </a:rPr>
              <a:t>rubeola</a:t>
            </a:r>
            <a:r>
              <a:rPr lang="pt-PT" sz="2400" dirty="0" smtClean="0">
                <a:solidFill>
                  <a:schemeClr val="accent1"/>
                </a:solidFill>
                <a:latin typeface="Calibri" pitchFamily="34" charset="0"/>
              </a:rPr>
              <a:t>, </a:t>
            </a:r>
            <a:r>
              <a:rPr lang="pt-PT" sz="2400" dirty="0" err="1" smtClean="0">
                <a:solidFill>
                  <a:schemeClr val="accent1"/>
                </a:solidFill>
                <a:latin typeface="Calibri" pitchFamily="34" charset="0"/>
              </a:rPr>
              <a:t>toxoplasmose</a:t>
            </a:r>
            <a:r>
              <a:rPr lang="pt-PT" sz="2400" dirty="0" smtClean="0">
                <a:solidFill>
                  <a:schemeClr val="accent1"/>
                </a:solidFill>
                <a:latin typeface="Calibri" pitchFamily="34" charset="0"/>
              </a:rPr>
              <a:t>, CMV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t-PT" sz="2400" dirty="0" smtClean="0">
                <a:solidFill>
                  <a:schemeClr val="accent1"/>
                </a:solidFill>
                <a:latin typeface="Calibri" pitchFamily="34" charset="0"/>
              </a:rPr>
              <a:t>4. Urina II e </a:t>
            </a:r>
            <a:r>
              <a:rPr lang="pt-PT" sz="2400" dirty="0" err="1" smtClean="0">
                <a:solidFill>
                  <a:schemeClr val="accent1"/>
                </a:solidFill>
                <a:latin typeface="Calibri" pitchFamily="34" charset="0"/>
              </a:rPr>
              <a:t>urocultura</a:t>
            </a:r>
            <a:endParaRPr lang="pt-PT" sz="240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t-PT" sz="2400" dirty="0" smtClean="0">
                <a:solidFill>
                  <a:schemeClr val="accent1"/>
                </a:solidFill>
                <a:latin typeface="Calibri" pitchFamily="34" charset="0"/>
              </a:rPr>
              <a:t>5. Exame bacteriológico de exsudado vaginal e pesquisa de </a:t>
            </a:r>
            <a:r>
              <a:rPr lang="pt-PT" sz="2400" i="1" dirty="0" err="1" smtClean="0">
                <a:solidFill>
                  <a:schemeClr val="accent1"/>
                </a:solidFill>
                <a:latin typeface="Calibri" pitchFamily="34" charset="0"/>
              </a:rPr>
              <a:t>Chlamydea</a:t>
            </a:r>
            <a:r>
              <a:rPr lang="pt-PT" sz="2400" i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pt-PT" sz="2400" i="1" dirty="0" err="1" smtClean="0">
                <a:solidFill>
                  <a:schemeClr val="accent1"/>
                </a:solidFill>
                <a:latin typeface="Calibri" pitchFamily="34" charset="0"/>
              </a:rPr>
              <a:t>trachomatis</a:t>
            </a:r>
            <a:endParaRPr lang="pt-PT" sz="2400" i="1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t-PT" sz="2400" dirty="0">
                <a:solidFill>
                  <a:schemeClr val="accent1"/>
                </a:solidFill>
                <a:latin typeface="Calibri" pitchFamily="34" charset="0"/>
              </a:rPr>
              <a:t>5</a:t>
            </a:r>
            <a:r>
              <a:rPr lang="pt-PT" sz="2400" dirty="0" smtClean="0">
                <a:solidFill>
                  <a:schemeClr val="accent1"/>
                </a:solidFill>
                <a:latin typeface="Calibri" pitchFamily="34" charset="0"/>
              </a:rPr>
              <a:t>. </a:t>
            </a:r>
            <a:r>
              <a:rPr lang="pt-PT" sz="2400" dirty="0" err="1" smtClean="0">
                <a:solidFill>
                  <a:schemeClr val="accent1"/>
                </a:solidFill>
                <a:latin typeface="Calibri" pitchFamily="34" charset="0"/>
              </a:rPr>
              <a:t>Colpocitologia</a:t>
            </a:r>
            <a:endParaRPr lang="pt-PT" sz="240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t-PT" sz="2400" dirty="0" smtClean="0">
                <a:solidFill>
                  <a:schemeClr val="accent1"/>
                </a:solidFill>
                <a:latin typeface="Calibri" pitchFamily="34" charset="0"/>
              </a:rPr>
              <a:t>6. Pesquisa de estreptococo B entre as 35 e as 37 semanas</a:t>
            </a:r>
          </a:p>
        </p:txBody>
      </p:sp>
    </p:spTree>
    <p:extLst>
      <p:ext uri="{BB962C8B-B14F-4D97-AF65-F5344CB8AC3E}">
        <p14:creationId xmlns="" xmlns:p14="http://schemas.microsoft.com/office/powerpoint/2010/main" val="114678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7596336" y="620688"/>
            <a:ext cx="115212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1015490" y="1285860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4D264D"/>
                </a:solidFill>
                <a:latin typeface="Calibri"/>
                <a:cs typeface="Calibri"/>
              </a:rPr>
              <a:t>Monitorização laboratorial</a:t>
            </a:r>
            <a:endParaRPr lang="pt-PT" sz="2400" b="1" dirty="0">
              <a:solidFill>
                <a:srgbClr val="4D264D"/>
              </a:solidFill>
              <a:latin typeface="Calibri"/>
              <a:cs typeface="Calibri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1472" y="2285992"/>
            <a:ext cx="8286776" cy="240065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Teste de resistências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Antes de iniciar </a:t>
            </a:r>
            <a:r>
              <a:rPr lang="pt-PT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TARc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 e  em situações de má resposta com boa adesão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Carga viral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Antes de iniciar </a:t>
            </a:r>
            <a:r>
              <a:rPr lang="pt-PT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TARc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, 2 a 6 semanas após início e mensalmente até indetectável. Depois trimestralmente, às 35-36 semanas e a intervalos de 2 a 3 semanas até ao parto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Populações </a:t>
            </a:r>
            <a:r>
              <a:rPr lang="pt-PT" sz="2000" b="1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linfocitárias</a:t>
            </a:r>
            <a:endParaRPr lang="pt-PT" sz="2000" b="1" dirty="0" smtClean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trimestral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71472" y="1857364"/>
            <a:ext cx="3786214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sz="2000" b="1" dirty="0" smtClean="0">
                <a:solidFill>
                  <a:schemeClr val="bg1"/>
                </a:solidFill>
                <a:latin typeface="Calibri"/>
                <a:cs typeface="Calibri"/>
              </a:rPr>
              <a:t>Início de </a:t>
            </a:r>
            <a:r>
              <a:rPr lang="pt-PT" sz="2000" b="1" dirty="0" err="1" smtClean="0">
                <a:solidFill>
                  <a:schemeClr val="bg1"/>
                </a:solidFill>
                <a:latin typeface="Calibri"/>
                <a:cs typeface="Calibri"/>
              </a:rPr>
              <a:t>TARc</a:t>
            </a:r>
            <a:r>
              <a:rPr lang="pt-PT" sz="2000" b="1" dirty="0" smtClean="0">
                <a:solidFill>
                  <a:schemeClr val="bg1"/>
                </a:solidFill>
                <a:latin typeface="Calibri"/>
                <a:cs typeface="Calibri"/>
              </a:rPr>
              <a:t> na gravidez</a:t>
            </a:r>
            <a:endParaRPr lang="pt-PT" sz="20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71472" y="5072074"/>
            <a:ext cx="3786214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sz="2000" b="1" dirty="0" smtClean="0">
                <a:solidFill>
                  <a:schemeClr val="bg1"/>
                </a:solidFill>
                <a:latin typeface="Calibri"/>
                <a:cs typeface="Calibri"/>
              </a:rPr>
              <a:t>Com </a:t>
            </a:r>
            <a:r>
              <a:rPr lang="pt-PT" sz="2000" b="1" dirty="0" err="1" smtClean="0">
                <a:solidFill>
                  <a:schemeClr val="bg1"/>
                </a:solidFill>
                <a:latin typeface="Calibri"/>
                <a:cs typeface="Calibri"/>
              </a:rPr>
              <a:t>TARc</a:t>
            </a:r>
            <a:r>
              <a:rPr lang="pt-PT" sz="2000" b="1" dirty="0" smtClean="0">
                <a:solidFill>
                  <a:schemeClr val="bg1"/>
                </a:solidFill>
                <a:latin typeface="Calibri"/>
                <a:cs typeface="Calibri"/>
              </a:rPr>
              <a:t> anterior à gravidez</a:t>
            </a:r>
            <a:endParaRPr lang="pt-PT" sz="20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71472" y="5500702"/>
            <a:ext cx="8358246" cy="1200329"/>
          </a:xfrm>
          <a:prstGeom prst="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Carga viral</a:t>
            </a:r>
          </a:p>
          <a:p>
            <a:pPr lvl="1">
              <a:buFont typeface="Arial" pitchFamily="34" charset="0"/>
              <a:buChar char="•"/>
            </a:pP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Trimestral e às 35-36 semanas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Populações </a:t>
            </a:r>
            <a:r>
              <a:rPr lang="pt-PT" dirty="0" err="1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linfocitárias</a:t>
            </a:r>
            <a:endParaRPr lang="pt-PT" dirty="0" smtClean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  <a:p>
            <a:pPr lvl="1">
              <a:buFont typeface="Arial" pitchFamily="34" charset="0"/>
              <a:buChar char="•"/>
            </a:pP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1 determinação 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216024" y="620688"/>
            <a:ext cx="7308304" cy="57606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charset="2"/>
              <a:buChar char="v"/>
            </a:pP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</a:rPr>
              <a:t>Recomendações Portuguesas 2015</a:t>
            </a:r>
            <a:endParaRPr lang="pt-PT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5696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Vigilância Pré-Natal e Parto </a:t>
            </a:r>
            <a:endParaRPr lang="pt-PT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216024" y="692696"/>
            <a:ext cx="8820472" cy="5040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charset="2"/>
              <a:buChar char="v"/>
            </a:pP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</a:rPr>
              <a:t>Ecografia e Diagnóstico Pré-Natal</a:t>
            </a:r>
            <a:endParaRPr lang="pt-PT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Vigilância Pré-Natal e Parto </a:t>
            </a:r>
            <a:endParaRPr lang="pt-PT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42497" y="3111752"/>
            <a:ext cx="4857752" cy="92189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964434" y="5401798"/>
            <a:ext cx="5072098" cy="76944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lnSpc>
                <a:spcPct val="110000"/>
              </a:lnSpc>
            </a:pPr>
            <a:endParaRPr lang="pt-PT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998021" y="4389758"/>
            <a:ext cx="5072098" cy="83099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lnSpc>
                <a:spcPct val="110000"/>
              </a:lnSpc>
            </a:pPr>
            <a:endParaRPr lang="pt-PT"/>
          </a:p>
        </p:txBody>
      </p:sp>
      <p:sp>
        <p:nvSpPr>
          <p:cNvPr id="12" name="Rounded Rectangle 11"/>
          <p:cNvSpPr/>
          <p:nvPr/>
        </p:nvSpPr>
        <p:spPr>
          <a:xfrm>
            <a:off x="755576" y="2633893"/>
            <a:ext cx="1573615" cy="409739"/>
          </a:xfrm>
          <a:prstGeom prst="roundRect">
            <a:avLst>
              <a:gd name="adj" fmla="val 8628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901181" y="1369350"/>
            <a:ext cx="5072098" cy="105673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lnSpc>
                <a:spcPct val="110000"/>
              </a:lnSpc>
            </a:pPr>
            <a:endParaRPr lang="pt-PT"/>
          </a:p>
        </p:txBody>
      </p:sp>
      <p:sp>
        <p:nvSpPr>
          <p:cNvPr id="14" name="CaixaDeTexto 2"/>
          <p:cNvSpPr txBox="1"/>
          <p:nvPr/>
        </p:nvSpPr>
        <p:spPr>
          <a:xfrm>
            <a:off x="1833257" y="1433807"/>
            <a:ext cx="527360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200" b="1" dirty="0" smtClean="0">
                <a:solidFill>
                  <a:srgbClr val="FFFFFF"/>
                </a:solidFill>
                <a:latin typeface="Arial Rounded MT Bold"/>
                <a:cs typeface="Arial Rounded MT Bold"/>
              </a:rPr>
              <a:t>Rastreio combinado  do 1º trimestre </a:t>
            </a:r>
          </a:p>
          <a:p>
            <a:pPr algn="ctr"/>
            <a:r>
              <a:rPr lang="pt-PT" sz="2000" dirty="0" smtClean="0">
                <a:solidFill>
                  <a:srgbClr val="FFFFFF"/>
                </a:solidFill>
              </a:rPr>
              <a:t>(ecografia + PAPP-A + β </a:t>
            </a:r>
            <a:r>
              <a:rPr lang="pt-PT" sz="2000" dirty="0" err="1" smtClean="0">
                <a:solidFill>
                  <a:srgbClr val="FFFFFF"/>
                </a:solidFill>
              </a:rPr>
              <a:t>hCG</a:t>
            </a:r>
            <a:r>
              <a:rPr lang="pt-PT" sz="2000" dirty="0" smtClean="0">
                <a:solidFill>
                  <a:srgbClr val="FFFFFF"/>
                </a:solidFill>
              </a:rPr>
              <a:t> livre)</a:t>
            </a:r>
          </a:p>
          <a:p>
            <a:pPr algn="ctr"/>
            <a:r>
              <a:rPr lang="pt-PT" sz="2000" dirty="0" smtClean="0">
                <a:solidFill>
                  <a:srgbClr val="FFFFFF"/>
                </a:solidFill>
              </a:rPr>
              <a:t>entre as 11 e as 13sem+6dias</a:t>
            </a:r>
            <a:endParaRPr lang="pt-PT" sz="2000" dirty="0">
              <a:solidFill>
                <a:srgbClr val="FFFFFF"/>
              </a:solidFill>
            </a:endParaRPr>
          </a:p>
        </p:txBody>
      </p:sp>
      <p:sp>
        <p:nvSpPr>
          <p:cNvPr id="15" name="CaixaDeTexto 3"/>
          <p:cNvSpPr txBox="1"/>
          <p:nvPr/>
        </p:nvSpPr>
        <p:spPr>
          <a:xfrm>
            <a:off x="1068552" y="2633893"/>
            <a:ext cx="12144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dirty="0" smtClean="0"/>
              <a:t>negativo</a:t>
            </a:r>
            <a:endParaRPr lang="pt-PT" dirty="0"/>
          </a:p>
        </p:txBody>
      </p:sp>
      <p:sp>
        <p:nvSpPr>
          <p:cNvPr id="16" name="CaixaDeTexto 5"/>
          <p:cNvSpPr txBox="1"/>
          <p:nvPr/>
        </p:nvSpPr>
        <p:spPr>
          <a:xfrm>
            <a:off x="4085373" y="3093397"/>
            <a:ext cx="492919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2000" b="1" dirty="0" err="1" smtClean="0">
                <a:solidFill>
                  <a:srgbClr val="FFFFFF"/>
                </a:solidFill>
              </a:rPr>
              <a:t>Amniocentese</a:t>
            </a:r>
            <a:r>
              <a:rPr lang="pt-PT" sz="2000" dirty="0" smtClean="0">
                <a:solidFill>
                  <a:srgbClr val="FFFFFF"/>
                </a:solidFill>
              </a:rPr>
              <a:t>, com </a:t>
            </a:r>
            <a:r>
              <a:rPr lang="pt-PT" sz="2000" dirty="0" err="1" smtClean="0">
                <a:solidFill>
                  <a:srgbClr val="FFFFFF"/>
                </a:solidFill>
              </a:rPr>
              <a:t>cv</a:t>
            </a:r>
            <a:r>
              <a:rPr lang="pt-PT" sz="2000" dirty="0" smtClean="0">
                <a:solidFill>
                  <a:srgbClr val="FFFFFF"/>
                </a:solidFill>
              </a:rPr>
              <a:t> </a:t>
            </a:r>
            <a:r>
              <a:rPr lang="pt-PT" sz="2000" dirty="0" err="1" smtClean="0">
                <a:solidFill>
                  <a:srgbClr val="FFFFFF"/>
                </a:solidFill>
              </a:rPr>
              <a:t>indetectavel</a:t>
            </a:r>
            <a:r>
              <a:rPr lang="pt-PT" dirty="0" smtClean="0">
                <a:solidFill>
                  <a:srgbClr val="FFFFFF"/>
                </a:solidFill>
              </a:rPr>
              <a:t>. </a:t>
            </a:r>
          </a:p>
          <a:p>
            <a:endParaRPr lang="pt-PT" dirty="0" smtClean="0">
              <a:solidFill>
                <a:srgbClr val="FFFFFF"/>
              </a:solidFill>
            </a:endParaRPr>
          </a:p>
          <a:p>
            <a:r>
              <a:rPr lang="pt-PT" sz="1600" dirty="0" smtClean="0"/>
              <a:t>Se </a:t>
            </a:r>
            <a:r>
              <a:rPr lang="pt-PT" sz="1600" dirty="0" err="1" smtClean="0"/>
              <a:t>cv</a:t>
            </a:r>
            <a:r>
              <a:rPr lang="pt-PT" sz="1600" dirty="0" smtClean="0"/>
              <a:t>&gt;50.000 associar </a:t>
            </a:r>
            <a:r>
              <a:rPr lang="pt-PT" sz="1600" dirty="0" err="1" smtClean="0"/>
              <a:t>raltegravir</a:t>
            </a:r>
            <a:r>
              <a:rPr lang="pt-PT" sz="1600" dirty="0" smtClean="0"/>
              <a:t> ao esquema </a:t>
            </a:r>
            <a:endParaRPr lang="pt-PT" sz="1600" dirty="0"/>
          </a:p>
        </p:txBody>
      </p:sp>
      <p:sp>
        <p:nvSpPr>
          <p:cNvPr id="17" name="CaixaDeTexto 6"/>
          <p:cNvSpPr txBox="1"/>
          <p:nvPr/>
        </p:nvSpPr>
        <p:spPr>
          <a:xfrm>
            <a:off x="799225" y="4389758"/>
            <a:ext cx="750099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solidFill>
                  <a:srgbClr val="FFFFFF"/>
                </a:solidFill>
              </a:rPr>
              <a:t>Ecografia</a:t>
            </a:r>
            <a:r>
              <a:rPr lang="pt-PT" sz="2400" dirty="0" smtClean="0">
                <a:solidFill>
                  <a:srgbClr val="FFFFFF"/>
                </a:solidFill>
              </a:rPr>
              <a:t> às 21-22 semanas</a:t>
            </a:r>
          </a:p>
          <a:p>
            <a:pPr algn="ctr"/>
            <a:r>
              <a:rPr lang="pt-PT" sz="1600" dirty="0" smtClean="0">
                <a:solidFill>
                  <a:srgbClr val="FFFFFF"/>
                </a:solidFill>
              </a:rPr>
              <a:t>estudo </a:t>
            </a:r>
            <a:r>
              <a:rPr lang="pt-PT" sz="1600" b="1" dirty="0" smtClean="0">
                <a:solidFill>
                  <a:srgbClr val="FFFFFF"/>
                </a:solidFill>
              </a:rPr>
              <a:t>morfológico fetal </a:t>
            </a:r>
            <a:r>
              <a:rPr lang="pt-PT" sz="1600" dirty="0" smtClean="0">
                <a:solidFill>
                  <a:srgbClr val="FFFFFF"/>
                </a:solidFill>
              </a:rPr>
              <a:t>e medição do colo</a:t>
            </a:r>
            <a:endParaRPr lang="pt-PT" sz="1600" dirty="0">
              <a:solidFill>
                <a:srgbClr val="FFFFFF"/>
              </a:solidFill>
            </a:endParaRPr>
          </a:p>
        </p:txBody>
      </p:sp>
      <p:sp>
        <p:nvSpPr>
          <p:cNvPr id="18" name="CaixaDeTexto 7"/>
          <p:cNvSpPr txBox="1"/>
          <p:nvPr/>
        </p:nvSpPr>
        <p:spPr>
          <a:xfrm>
            <a:off x="1727920" y="5401798"/>
            <a:ext cx="5500726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2400" dirty="0" smtClean="0">
                <a:solidFill>
                  <a:srgbClr val="FFFFFF"/>
                </a:solidFill>
              </a:rPr>
              <a:t>E</a:t>
            </a:r>
            <a:r>
              <a:rPr lang="pt-PT" sz="2400" b="1" dirty="0" smtClean="0">
                <a:solidFill>
                  <a:srgbClr val="FFFFFF"/>
                </a:solidFill>
              </a:rPr>
              <a:t>cografia</a:t>
            </a:r>
            <a:r>
              <a:rPr lang="pt-PT" sz="2400" dirty="0" smtClean="0">
                <a:solidFill>
                  <a:srgbClr val="FFFFFF"/>
                </a:solidFill>
              </a:rPr>
              <a:t> às 28 e às 32 semanas </a:t>
            </a:r>
            <a:r>
              <a:rPr lang="pt-PT" sz="2000" dirty="0" smtClean="0">
                <a:solidFill>
                  <a:srgbClr val="FFFFFF"/>
                </a:solidFill>
              </a:rPr>
              <a:t>avaliação de </a:t>
            </a:r>
            <a:r>
              <a:rPr lang="pt-PT" sz="2000" b="1" dirty="0" smtClean="0">
                <a:solidFill>
                  <a:srgbClr val="FFFFFF"/>
                </a:solidFill>
              </a:rPr>
              <a:t>crescimento fetal</a:t>
            </a:r>
            <a:endParaRPr lang="pt-PT" sz="2000" b="1" dirty="0">
              <a:solidFill>
                <a:srgbClr val="FFFFFF"/>
              </a:solidFill>
            </a:endParaRPr>
          </a:p>
        </p:txBody>
      </p:sp>
      <p:sp>
        <p:nvSpPr>
          <p:cNvPr id="19" name="CaixaDeTexto 8"/>
          <p:cNvSpPr txBox="1"/>
          <p:nvPr/>
        </p:nvSpPr>
        <p:spPr>
          <a:xfrm>
            <a:off x="1647536" y="6300028"/>
            <a:ext cx="5857916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Perfil biofísico fetal: periodicidade individualizada</a:t>
            </a:r>
            <a:endParaRPr lang="pt-PT" dirty="0"/>
          </a:p>
        </p:txBody>
      </p:sp>
      <p:sp>
        <p:nvSpPr>
          <p:cNvPr id="20" name="Rounded Rectangle 19"/>
          <p:cNvSpPr/>
          <p:nvPr/>
        </p:nvSpPr>
        <p:spPr>
          <a:xfrm>
            <a:off x="6541356" y="2593486"/>
            <a:ext cx="1573615" cy="409739"/>
          </a:xfrm>
          <a:prstGeom prst="roundRect">
            <a:avLst>
              <a:gd name="adj" fmla="val 8628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" name="CaixaDeTexto 4"/>
          <p:cNvSpPr txBox="1"/>
          <p:nvPr/>
        </p:nvSpPr>
        <p:spPr>
          <a:xfrm>
            <a:off x="6823612" y="2593486"/>
            <a:ext cx="12144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rgbClr val="864905"/>
                </a:solidFill>
              </a:rPr>
              <a:t>positivo</a:t>
            </a:r>
            <a:endParaRPr lang="pt-PT" dirty="0">
              <a:solidFill>
                <a:srgbClr val="864905"/>
              </a:solidFill>
            </a:endParaRPr>
          </a:p>
        </p:txBody>
      </p:sp>
      <p:sp>
        <p:nvSpPr>
          <p:cNvPr id="22" name="Bent-Up Arrow 21"/>
          <p:cNvSpPr/>
          <p:nvPr/>
        </p:nvSpPr>
        <p:spPr>
          <a:xfrm rot="5400000">
            <a:off x="5394811" y="1954084"/>
            <a:ext cx="322605" cy="1612916"/>
          </a:xfrm>
          <a:prstGeom prst="bent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Bent-Up Arrow 22"/>
          <p:cNvSpPr/>
          <p:nvPr/>
        </p:nvSpPr>
        <p:spPr>
          <a:xfrm rot="16200000" flipH="1">
            <a:off x="3117742" y="1957049"/>
            <a:ext cx="322605" cy="1612916"/>
          </a:xfrm>
          <a:prstGeom prst="bent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eta curvada à direita 19"/>
          <p:cNvSpPr/>
          <p:nvPr/>
        </p:nvSpPr>
        <p:spPr>
          <a:xfrm>
            <a:off x="1111260" y="3385574"/>
            <a:ext cx="731520" cy="15659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25" name="Seta curvada à esquerda 21"/>
          <p:cNvSpPr/>
          <p:nvPr/>
        </p:nvSpPr>
        <p:spPr>
          <a:xfrm>
            <a:off x="7371521" y="4321678"/>
            <a:ext cx="946209" cy="78581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023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/>
          <p:nvPr/>
        </p:nvSpPr>
        <p:spPr>
          <a:xfrm>
            <a:off x="1714480" y="21429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Vigilância Pré-Natal e Parto </a:t>
            </a:r>
            <a:endParaRPr lang="pt-PT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323528" y="1071546"/>
            <a:ext cx="8820472" cy="5040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/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</a:rPr>
              <a:t>Aspectos particulares na vigilância da gravidez</a:t>
            </a:r>
            <a:endParaRPr lang="pt-PT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285720" y="2285992"/>
            <a:ext cx="8501122" cy="69800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lnSpc>
                <a:spcPct val="110000"/>
              </a:lnSpc>
            </a:pPr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5720" y="2500306"/>
            <a:ext cx="885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DPN</a:t>
            </a:r>
            <a:r>
              <a:rPr lang="pt-PT" sz="2400" dirty="0" smtClean="0">
                <a:solidFill>
                  <a:schemeClr val="bg1"/>
                </a:solidFill>
              </a:rPr>
              <a:t>: optar por </a:t>
            </a:r>
            <a:r>
              <a:rPr lang="pt-PT" sz="2400" dirty="0" err="1" smtClean="0">
                <a:solidFill>
                  <a:schemeClr val="bg1"/>
                </a:solidFill>
              </a:rPr>
              <a:t>amniocentese</a:t>
            </a:r>
            <a:r>
              <a:rPr lang="pt-PT" sz="2400" dirty="0" smtClean="0">
                <a:solidFill>
                  <a:schemeClr val="bg1"/>
                </a:solidFill>
              </a:rPr>
              <a:t>, com carga viral indetectável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85720" y="3429000"/>
            <a:ext cx="8501122" cy="69800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lnSpc>
                <a:spcPct val="110000"/>
              </a:lnSpc>
            </a:pPr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428596" y="3571876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solidFill>
                  <a:schemeClr val="bg1"/>
                </a:solidFill>
              </a:rPr>
              <a:t>Maior incidência de diabetes gestacional com IP?    </a:t>
            </a:r>
            <a:r>
              <a:rPr lang="pt-PT" sz="2400" b="1" dirty="0" smtClean="0">
                <a:solidFill>
                  <a:schemeClr val="bg1"/>
                </a:solidFill>
              </a:rPr>
              <a:t>NÃO</a:t>
            </a:r>
            <a:endParaRPr lang="pt-PT" sz="2400" b="1" dirty="0">
              <a:solidFill>
                <a:schemeClr val="bg1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285720" y="4643446"/>
            <a:ext cx="8501122" cy="69800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lnSpc>
                <a:spcPct val="110000"/>
              </a:lnSpc>
            </a:pPr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500034" y="4929198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solidFill>
                  <a:schemeClr val="bg1"/>
                </a:solidFill>
              </a:rPr>
              <a:t>Maior incidência de parto pré-termo? </a:t>
            </a:r>
            <a:r>
              <a:rPr lang="pt-PT" sz="2400" b="1" dirty="0" smtClean="0">
                <a:solidFill>
                  <a:schemeClr val="bg1"/>
                </a:solidFill>
              </a:rPr>
              <a:t>CONTROVERSO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Parto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90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835696" y="2708920"/>
            <a:ext cx="6624736" cy="21602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2708920"/>
            <a:ext cx="1296144" cy="21602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Calibri"/>
                <a:cs typeface="Calibri"/>
              </a:rPr>
              <a:t>Planear</a:t>
            </a:r>
            <a:r>
              <a:rPr lang="en-US" b="1" dirty="0" smtClean="0">
                <a:latin typeface="Calibri"/>
                <a:cs typeface="Calibri"/>
              </a:rPr>
              <a:t> o </a:t>
            </a:r>
            <a:r>
              <a:rPr lang="en-US" b="1" dirty="0" err="1" smtClean="0">
                <a:latin typeface="Calibri"/>
                <a:cs typeface="Calibri"/>
              </a:rPr>
              <a:t>Parto</a:t>
            </a:r>
            <a:r>
              <a:rPr lang="en-US" b="1" dirty="0" smtClean="0">
                <a:latin typeface="Calibri"/>
                <a:cs typeface="Calibri"/>
              </a:rPr>
              <a:t> e </a:t>
            </a:r>
            <a:r>
              <a:rPr lang="en-US" b="1" dirty="0" err="1" smtClean="0">
                <a:latin typeface="Calibri"/>
                <a:cs typeface="Calibri"/>
              </a:rPr>
              <a:t>Profilaxia</a:t>
            </a:r>
            <a:r>
              <a:rPr lang="en-US" b="1" dirty="0" smtClean="0">
                <a:latin typeface="Calibri"/>
                <a:cs typeface="Calibri"/>
              </a:rPr>
              <a:t> Intra-</a:t>
            </a:r>
            <a:r>
              <a:rPr lang="en-US" b="1" dirty="0" err="1" smtClean="0">
                <a:latin typeface="Calibri"/>
                <a:cs typeface="Calibri"/>
              </a:rPr>
              <a:t>parto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23" name="CaixaDeTexto 2"/>
          <p:cNvSpPr txBox="1"/>
          <p:nvPr/>
        </p:nvSpPr>
        <p:spPr>
          <a:xfrm>
            <a:off x="1785358" y="1788056"/>
            <a:ext cx="6652260" cy="369332"/>
          </a:xfrm>
          <a:prstGeom prst="rect">
            <a:avLst/>
          </a:prstGeom>
          <a:solidFill>
            <a:schemeClr val="accent3">
              <a:lumMod val="20000"/>
              <a:lumOff val="80000"/>
              <a:alpha val="73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003F75"/>
                </a:solidFill>
                <a:latin typeface="Calibri"/>
                <a:cs typeface="Calibri"/>
              </a:rPr>
              <a:t>Terapêutica </a:t>
            </a:r>
            <a:r>
              <a:rPr lang="pt-PT" b="1" dirty="0" err="1" smtClean="0">
                <a:solidFill>
                  <a:srgbClr val="003F75"/>
                </a:solidFill>
                <a:latin typeface="Calibri"/>
                <a:cs typeface="Calibri"/>
              </a:rPr>
              <a:t>anti-retrovírica</a:t>
            </a:r>
            <a:r>
              <a:rPr lang="pt-PT" b="1" dirty="0" smtClean="0">
                <a:solidFill>
                  <a:srgbClr val="003F75"/>
                </a:solidFill>
                <a:latin typeface="Calibri"/>
                <a:cs typeface="Calibri"/>
              </a:rPr>
              <a:t> combinada</a:t>
            </a:r>
            <a:endParaRPr lang="pt-PT" b="1" dirty="0">
              <a:solidFill>
                <a:srgbClr val="003F75"/>
              </a:solidFill>
              <a:latin typeface="Calibri"/>
              <a:cs typeface="Calibri"/>
            </a:endParaRPr>
          </a:p>
        </p:txBody>
      </p:sp>
      <p:sp>
        <p:nvSpPr>
          <p:cNvPr id="25" name="CaixaDeTexto 4"/>
          <p:cNvSpPr txBox="1"/>
          <p:nvPr/>
        </p:nvSpPr>
        <p:spPr>
          <a:xfrm>
            <a:off x="4185658" y="2782669"/>
            <a:ext cx="1682486" cy="64633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solidFill>
                  <a:srgbClr val="730000"/>
                </a:solidFill>
                <a:latin typeface="Calibri"/>
                <a:cs typeface="Calibri"/>
              </a:rPr>
              <a:t>CV &lt; 1.000 e sem f. de risco</a:t>
            </a:r>
            <a:endParaRPr lang="pt-PT" dirty="0">
              <a:solidFill>
                <a:srgbClr val="730000"/>
              </a:solidFill>
              <a:latin typeface="Calibri"/>
              <a:cs typeface="Calibri"/>
            </a:endParaRPr>
          </a:p>
        </p:txBody>
      </p:sp>
      <p:sp>
        <p:nvSpPr>
          <p:cNvPr id="32" name="CaixaDeTexto 5"/>
          <p:cNvSpPr txBox="1"/>
          <p:nvPr/>
        </p:nvSpPr>
        <p:spPr>
          <a:xfrm>
            <a:off x="2051720" y="4077072"/>
            <a:ext cx="1443649" cy="615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730000"/>
                </a:solidFill>
                <a:latin typeface="Calibri"/>
                <a:cs typeface="Calibri"/>
              </a:rPr>
              <a:t>Parto vaginal</a:t>
            </a:r>
          </a:p>
          <a:p>
            <a:r>
              <a:rPr lang="pt-PT" sz="1600" dirty="0" smtClean="0">
                <a:solidFill>
                  <a:srgbClr val="730000"/>
                </a:solidFill>
                <a:latin typeface="Calibri"/>
                <a:cs typeface="Calibri"/>
              </a:rPr>
              <a:t>Sem AZT EV</a:t>
            </a:r>
            <a:endParaRPr lang="pt-PT" sz="1600" dirty="0">
              <a:solidFill>
                <a:srgbClr val="730000"/>
              </a:solidFill>
              <a:latin typeface="Calibri"/>
              <a:cs typeface="Calibri"/>
            </a:endParaRPr>
          </a:p>
        </p:txBody>
      </p:sp>
      <p:sp>
        <p:nvSpPr>
          <p:cNvPr id="33" name="CaixaDeTexto 6"/>
          <p:cNvSpPr txBox="1"/>
          <p:nvPr/>
        </p:nvSpPr>
        <p:spPr>
          <a:xfrm>
            <a:off x="3880477" y="3945830"/>
            <a:ext cx="2131683" cy="861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730000"/>
                </a:solidFill>
                <a:latin typeface="Calibri"/>
                <a:cs typeface="Calibri"/>
              </a:rPr>
              <a:t>Parto vaginal</a:t>
            </a:r>
          </a:p>
          <a:p>
            <a:r>
              <a:rPr lang="pt-PT" sz="1600" dirty="0" smtClean="0">
                <a:solidFill>
                  <a:srgbClr val="730000"/>
                </a:solidFill>
                <a:latin typeface="Calibri"/>
                <a:cs typeface="Calibri"/>
              </a:rPr>
              <a:t>AZT EV: ponderação individualizada</a:t>
            </a:r>
            <a:endParaRPr lang="pt-PT" sz="1600" dirty="0">
              <a:solidFill>
                <a:srgbClr val="730000"/>
              </a:solidFill>
              <a:latin typeface="Calibri"/>
              <a:cs typeface="Calibri"/>
            </a:endParaRPr>
          </a:p>
        </p:txBody>
      </p:sp>
      <p:sp>
        <p:nvSpPr>
          <p:cNvPr id="34" name="CaixaDeTexto 7"/>
          <p:cNvSpPr txBox="1"/>
          <p:nvPr/>
        </p:nvSpPr>
        <p:spPr>
          <a:xfrm>
            <a:off x="6588224" y="2915652"/>
            <a:ext cx="1474470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solidFill>
                  <a:srgbClr val="730000"/>
                </a:solidFill>
                <a:latin typeface="Calibri"/>
                <a:cs typeface="Calibri"/>
              </a:rPr>
              <a:t>CV &gt; 1.000</a:t>
            </a:r>
            <a:endParaRPr lang="pt-PT" dirty="0">
              <a:solidFill>
                <a:srgbClr val="730000"/>
              </a:solidFill>
              <a:latin typeface="Calibri"/>
              <a:cs typeface="Calibri"/>
            </a:endParaRPr>
          </a:p>
        </p:txBody>
      </p:sp>
      <p:sp>
        <p:nvSpPr>
          <p:cNvPr id="35" name="CaixaDeTexto 8"/>
          <p:cNvSpPr txBox="1"/>
          <p:nvPr/>
        </p:nvSpPr>
        <p:spPr>
          <a:xfrm>
            <a:off x="6228184" y="3933056"/>
            <a:ext cx="1915796" cy="861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730000"/>
                </a:solidFill>
                <a:latin typeface="Calibri"/>
                <a:cs typeface="Calibri"/>
              </a:rPr>
              <a:t>Cesariana electiva</a:t>
            </a:r>
          </a:p>
          <a:p>
            <a:r>
              <a:rPr lang="pt-PT" sz="1600" dirty="0" smtClean="0">
                <a:solidFill>
                  <a:srgbClr val="730000"/>
                </a:solidFill>
                <a:latin typeface="Calibri"/>
                <a:cs typeface="Calibri"/>
              </a:rPr>
              <a:t>AZT EV</a:t>
            </a:r>
          </a:p>
          <a:p>
            <a:r>
              <a:rPr lang="pt-PT" sz="1600" dirty="0" smtClean="0">
                <a:solidFill>
                  <a:srgbClr val="730000"/>
                </a:solidFill>
                <a:latin typeface="Calibri"/>
                <a:cs typeface="Calibri"/>
              </a:rPr>
              <a:t>NVP em toma única</a:t>
            </a:r>
            <a:endParaRPr lang="pt-PT" sz="1600" dirty="0">
              <a:solidFill>
                <a:srgbClr val="730000"/>
              </a:solidFill>
              <a:latin typeface="Calibri"/>
              <a:cs typeface="Calibri"/>
            </a:endParaRPr>
          </a:p>
        </p:txBody>
      </p:sp>
      <p:sp>
        <p:nvSpPr>
          <p:cNvPr id="36" name="CaixaDeTexto 9"/>
          <p:cNvSpPr txBox="1"/>
          <p:nvPr/>
        </p:nvSpPr>
        <p:spPr>
          <a:xfrm>
            <a:off x="1835696" y="5476137"/>
            <a:ext cx="7056784" cy="877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700" b="1" dirty="0" smtClean="0">
                <a:solidFill>
                  <a:schemeClr val="bg1"/>
                </a:solidFill>
                <a:latin typeface="Calibri"/>
                <a:cs typeface="Calibri"/>
              </a:rPr>
              <a:t>Inibição do aleitamento materno. </a:t>
            </a:r>
          </a:p>
          <a:p>
            <a:r>
              <a:rPr lang="pt-PT" sz="1700" b="1" dirty="0" smtClean="0">
                <a:solidFill>
                  <a:schemeClr val="bg1"/>
                </a:solidFill>
                <a:latin typeface="Calibri"/>
                <a:cs typeface="Calibri"/>
              </a:rPr>
              <a:t>Profilaxia neo-natal : AZT 4 semanas (baixo risco) ou combinada (AZT + 3TC 4 semanas + NVP 2 semanas) nas situações de risco</a:t>
            </a:r>
            <a:endParaRPr lang="pt-PT" sz="17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7" name="CaixaDeTexto 10"/>
          <p:cNvSpPr txBox="1"/>
          <p:nvPr/>
        </p:nvSpPr>
        <p:spPr>
          <a:xfrm>
            <a:off x="299458" y="1772816"/>
            <a:ext cx="122076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latin typeface="Calibri"/>
                <a:cs typeface="Calibri"/>
              </a:rPr>
              <a:t>Gravidez</a:t>
            </a:r>
            <a:endParaRPr lang="pt-PT" b="1" dirty="0">
              <a:latin typeface="Calibri"/>
              <a:cs typeface="Calibri"/>
            </a:endParaRPr>
          </a:p>
        </p:txBody>
      </p:sp>
      <p:sp>
        <p:nvSpPr>
          <p:cNvPr id="39" name="CaixaDeTexto 12"/>
          <p:cNvSpPr txBox="1"/>
          <p:nvPr/>
        </p:nvSpPr>
        <p:spPr>
          <a:xfrm>
            <a:off x="251520" y="5579516"/>
            <a:ext cx="1296144" cy="3697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latin typeface="Calibri"/>
                <a:cs typeface="Calibri"/>
              </a:rPr>
              <a:t>Pós-parto</a:t>
            </a:r>
            <a:endParaRPr lang="pt-PT" b="1" dirty="0">
              <a:latin typeface="Calibri"/>
              <a:cs typeface="Calibri"/>
            </a:endParaRPr>
          </a:p>
        </p:txBody>
      </p:sp>
      <p:sp>
        <p:nvSpPr>
          <p:cNvPr id="40" name="Seta para baixo 13"/>
          <p:cNvSpPr/>
          <p:nvPr/>
        </p:nvSpPr>
        <p:spPr>
          <a:xfrm>
            <a:off x="2627784" y="3501008"/>
            <a:ext cx="297180" cy="472440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003F75"/>
              </a:solidFill>
              <a:latin typeface="Calibri"/>
              <a:cs typeface="Calibri"/>
            </a:endParaRPr>
          </a:p>
        </p:txBody>
      </p:sp>
      <p:sp>
        <p:nvSpPr>
          <p:cNvPr id="41" name="Seta para baixo 14"/>
          <p:cNvSpPr/>
          <p:nvPr/>
        </p:nvSpPr>
        <p:spPr>
          <a:xfrm>
            <a:off x="4814308" y="3460264"/>
            <a:ext cx="297180" cy="472440"/>
          </a:xfrm>
          <a:prstGeom prst="downArrow">
            <a:avLst/>
          </a:prstGeom>
          <a:solidFill>
            <a:srgbClr val="FFFFFF"/>
          </a:solidFill>
          <a:ln>
            <a:solidFill>
              <a:srgbClr val="4D4D33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003F75"/>
              </a:solidFill>
              <a:latin typeface="Calibri"/>
              <a:cs typeface="Calibri"/>
            </a:endParaRPr>
          </a:p>
        </p:txBody>
      </p:sp>
      <p:sp>
        <p:nvSpPr>
          <p:cNvPr id="42" name="Seta para baixo 15"/>
          <p:cNvSpPr/>
          <p:nvPr/>
        </p:nvSpPr>
        <p:spPr>
          <a:xfrm>
            <a:off x="7189450" y="3399304"/>
            <a:ext cx="297180" cy="472440"/>
          </a:xfrm>
          <a:prstGeom prst="downArrow">
            <a:avLst/>
          </a:prstGeom>
          <a:solidFill>
            <a:srgbClr val="FFFFFF"/>
          </a:solidFill>
          <a:ln>
            <a:solidFill>
              <a:srgbClr val="4D4D33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003F75"/>
              </a:solidFill>
              <a:latin typeface="Calibri"/>
              <a:cs typeface="Calibri"/>
            </a:endParaRPr>
          </a:p>
        </p:txBody>
      </p:sp>
      <p:sp>
        <p:nvSpPr>
          <p:cNvPr id="24" name="CaixaDeTexto 3"/>
          <p:cNvSpPr txBox="1"/>
          <p:nvPr/>
        </p:nvSpPr>
        <p:spPr>
          <a:xfrm>
            <a:off x="1888228" y="2782669"/>
            <a:ext cx="1963692" cy="646331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solidFill>
                  <a:srgbClr val="730000"/>
                </a:solidFill>
                <a:latin typeface="Calibri"/>
                <a:cs typeface="Calibri"/>
              </a:rPr>
              <a:t>CV indetectável e sem f. de risco</a:t>
            </a:r>
            <a:endParaRPr lang="pt-PT" dirty="0">
              <a:solidFill>
                <a:srgbClr val="730000"/>
              </a:solidFill>
              <a:latin typeface="Calibri"/>
              <a:cs typeface="Calibri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3707904" y="6525344"/>
            <a:ext cx="5436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Adaptado das Recomendações Portuguesas. 2015</a:t>
            </a:r>
            <a:endParaRPr lang="pt-PT" sz="1600" dirty="0"/>
          </a:p>
        </p:txBody>
      </p:sp>
      <p:sp>
        <p:nvSpPr>
          <p:cNvPr id="30" name="Título 1"/>
          <p:cNvSpPr txBox="1">
            <a:spLocks/>
          </p:cNvSpPr>
          <p:nvPr/>
        </p:nvSpPr>
        <p:spPr>
          <a:xfrm>
            <a:off x="35496" y="764704"/>
            <a:ext cx="8927976" cy="57606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charset="2"/>
              <a:buChar char="v"/>
            </a:pPr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</a:rPr>
              <a:t>Prevenção da transmissão mãe-filho (gravidez vigiada)</a:t>
            </a:r>
            <a:endParaRPr lang="pt-PT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35696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Vigilância Pré-Natal e Parto </a:t>
            </a:r>
            <a:endParaRPr lang="pt-PT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632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611560" y="1772816"/>
            <a:ext cx="788953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pt-PT" b="1" dirty="0" smtClean="0">
                <a:solidFill>
                  <a:srgbClr val="4D264D"/>
                </a:solidFill>
                <a:latin typeface="Arial"/>
                <a:cs typeface="Arial"/>
              </a:rPr>
              <a:t>Profilaxia </a:t>
            </a:r>
            <a:r>
              <a:rPr lang="pt-PT" b="1" dirty="0" err="1" smtClean="0">
                <a:solidFill>
                  <a:srgbClr val="4D264D"/>
                </a:solidFill>
                <a:latin typeface="Arial"/>
                <a:cs typeface="Arial"/>
              </a:rPr>
              <a:t>intraparto</a:t>
            </a:r>
            <a:r>
              <a:rPr lang="pt-PT" dirty="0" smtClean="0">
                <a:solidFill>
                  <a:srgbClr val="4D264D"/>
                </a:solidFill>
                <a:latin typeface="Arial"/>
                <a:cs typeface="Arial"/>
              </a:rPr>
              <a:t>: AZT é dispensável quando </a:t>
            </a:r>
            <a:r>
              <a:rPr lang="pt-PT" dirty="0" err="1" smtClean="0">
                <a:solidFill>
                  <a:srgbClr val="4D264D"/>
                </a:solidFill>
                <a:latin typeface="Arial"/>
                <a:cs typeface="Arial"/>
              </a:rPr>
              <a:t>cv</a:t>
            </a:r>
            <a:r>
              <a:rPr lang="pt-PT" dirty="0" smtClean="0">
                <a:solidFill>
                  <a:srgbClr val="4D264D"/>
                </a:solidFill>
                <a:latin typeface="Arial"/>
                <a:cs typeface="Arial"/>
              </a:rPr>
              <a:t> &lt; 1.000 cópias/ml, determinada, no máximo, nas últimas 6 semanas, e desde que exista boa adesão à </a:t>
            </a:r>
            <a:r>
              <a:rPr lang="pt-PT" dirty="0" err="1" smtClean="0">
                <a:solidFill>
                  <a:srgbClr val="4D264D"/>
                </a:solidFill>
                <a:latin typeface="Arial"/>
                <a:cs typeface="Arial"/>
              </a:rPr>
              <a:t>TARc</a:t>
            </a:r>
            <a:r>
              <a:rPr lang="pt-PT" dirty="0" smtClean="0">
                <a:solidFill>
                  <a:srgbClr val="4D264D"/>
                </a:solidFill>
                <a:latin typeface="Arial"/>
                <a:cs typeface="Arial"/>
              </a:rPr>
              <a:t> e evolução favorável da resposta virológica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71600" y="3068960"/>
            <a:ext cx="7200800" cy="28623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Tipo de parto</a:t>
            </a:r>
          </a:p>
          <a:p>
            <a:pPr lvl="1">
              <a:buFont typeface="Arial" pitchFamily="34" charset="0"/>
              <a:buChar char="•"/>
            </a:pPr>
            <a:r>
              <a:rPr lang="pt-PT" b="1" dirty="0" err="1" smtClean="0">
                <a:solidFill>
                  <a:schemeClr val="accent6">
                    <a:lumMod val="50000"/>
                  </a:schemeClr>
                </a:solidFill>
              </a:rPr>
              <a:t>Viremia</a:t>
            </a:r>
            <a:r>
              <a:rPr lang="pt-PT" b="1" dirty="0" smtClean="0">
                <a:solidFill>
                  <a:schemeClr val="accent6">
                    <a:lumMod val="50000"/>
                  </a:schemeClr>
                </a:solidFill>
              </a:rPr>
              <a:t> &lt; 1.000 cópias/ml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</a:rPr>
              <a:t>: parto vaginal</a:t>
            </a:r>
          </a:p>
          <a:p>
            <a:pPr lvl="2">
              <a:buFont typeface="Arial" pitchFamily="34" charset="0"/>
              <a:buChar char="•"/>
            </a:pPr>
            <a:r>
              <a:rPr lang="pt-PT" dirty="0" smtClean="0">
                <a:solidFill>
                  <a:schemeClr val="accent6">
                    <a:lumMod val="50000"/>
                  </a:schemeClr>
                </a:solidFill>
              </a:rPr>
              <a:t>Evitar parto instrumental. No entanto, existe pouca evidência científica que contra-indique o parto instrumental.</a:t>
            </a:r>
          </a:p>
          <a:p>
            <a:pPr lvl="2">
              <a:buFont typeface="Arial" pitchFamily="34" charset="0"/>
              <a:buChar char="•"/>
            </a:pPr>
            <a:r>
              <a:rPr lang="pt-PT" dirty="0" smtClean="0">
                <a:solidFill>
                  <a:schemeClr val="accent6">
                    <a:lumMod val="50000"/>
                  </a:schemeClr>
                </a:solidFill>
              </a:rPr>
              <a:t>A duração da rotura de membranas não é um factor de risco em mulheres medicadas e com </a:t>
            </a:r>
            <a:r>
              <a:rPr lang="pt-PT" dirty="0" err="1" smtClean="0">
                <a:solidFill>
                  <a:schemeClr val="accent6">
                    <a:lumMod val="50000"/>
                  </a:schemeClr>
                </a:solidFill>
              </a:rPr>
              <a:t>cv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</a:rPr>
              <a:t> &lt; 1.000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</a:rPr>
              <a:t>cópias/ml</a:t>
            </a:r>
          </a:p>
          <a:p>
            <a:pPr lvl="2">
              <a:buFont typeface="Arial" pitchFamily="34" charset="0"/>
              <a:buChar char="•"/>
            </a:pPr>
            <a:endParaRPr lang="pt-PT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/>
            <a:endParaRPr lang="pt-PT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pt-PT" b="1" dirty="0" err="1" smtClean="0">
                <a:solidFill>
                  <a:schemeClr val="accent6">
                    <a:lumMod val="50000"/>
                  </a:schemeClr>
                </a:solidFill>
              </a:rPr>
              <a:t>Viremia</a:t>
            </a:r>
            <a:r>
              <a:rPr lang="pt-PT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pt-PT" b="1" dirty="0" smtClean="0">
                <a:solidFill>
                  <a:schemeClr val="accent6">
                    <a:lumMod val="50000"/>
                  </a:schemeClr>
                </a:solidFill>
              </a:rPr>
              <a:t>&gt; 1.000 cópias/ml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</a:rPr>
              <a:t>: cesariana electiva </a:t>
            </a:r>
            <a:endParaRPr lang="pt-PT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7596336" y="620688"/>
            <a:ext cx="115212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216024" y="620688"/>
            <a:ext cx="7308304" cy="57606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charset="2"/>
              <a:buChar char="v"/>
            </a:pP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</a:rPr>
              <a:t>Recomendações Portuguesas 2015</a:t>
            </a:r>
            <a:endParaRPr lang="pt-PT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6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Vigilância Pré-Natal e Parto </a:t>
            </a:r>
            <a:endParaRPr lang="pt-PT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500430" y="5072074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i="1" dirty="0" err="1" smtClean="0"/>
              <a:t>Am</a:t>
            </a:r>
            <a:r>
              <a:rPr lang="pt-PT" i="1" dirty="0" smtClean="0"/>
              <a:t> J </a:t>
            </a:r>
            <a:r>
              <a:rPr lang="pt-PT" i="1" dirty="0" err="1" smtClean="0"/>
              <a:t>Obstet</a:t>
            </a:r>
            <a:r>
              <a:rPr lang="pt-PT" i="1" dirty="0" smtClean="0"/>
              <a:t> </a:t>
            </a:r>
            <a:r>
              <a:rPr lang="pt-PT" i="1" dirty="0" err="1" smtClean="0"/>
              <a:t>Gynecol</a:t>
            </a:r>
            <a:r>
              <a:rPr lang="pt-PT" i="1" dirty="0" smtClean="0"/>
              <a:t> 2012;207:482.e1-5</a:t>
            </a:r>
            <a:endParaRPr lang="pt-PT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95536" y="2708920"/>
            <a:ext cx="8496944" cy="3184768"/>
          </a:xfrm>
          <a:prstGeom prst="roundRect">
            <a:avLst>
              <a:gd name="adj" fmla="val 813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Marcador de Posição de Conteúdo 2"/>
          <p:cNvSpPr txBox="1">
            <a:spLocks/>
          </p:cNvSpPr>
          <p:nvPr/>
        </p:nvSpPr>
        <p:spPr>
          <a:xfrm>
            <a:off x="611560" y="2693772"/>
            <a:ext cx="8056595" cy="35435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2200" b="1" dirty="0" smtClean="0">
                <a:solidFill>
                  <a:srgbClr val="4D264D"/>
                </a:solidFill>
                <a:latin typeface="Calibri" pitchFamily="34" charset="0"/>
              </a:rPr>
              <a:t>Grupo de estudo </a:t>
            </a:r>
            <a:r>
              <a:rPr lang="pt-PT" sz="2200" b="1" dirty="0" err="1" smtClean="0">
                <a:solidFill>
                  <a:srgbClr val="4D264D"/>
                </a:solidFill>
                <a:latin typeface="Calibri" pitchFamily="34" charset="0"/>
              </a:rPr>
              <a:t>French</a:t>
            </a:r>
            <a:r>
              <a:rPr lang="pt-PT" sz="2200" b="1" dirty="0" smtClean="0">
                <a:solidFill>
                  <a:srgbClr val="4D264D"/>
                </a:solidFill>
                <a:latin typeface="Calibri" pitchFamily="34" charset="0"/>
              </a:rPr>
              <a:t> Perinatal </a:t>
            </a:r>
            <a:r>
              <a:rPr lang="pt-PT" sz="2200" b="1" dirty="0" err="1" smtClean="0">
                <a:solidFill>
                  <a:srgbClr val="4D264D"/>
                </a:solidFill>
                <a:latin typeface="Calibri" pitchFamily="34" charset="0"/>
              </a:rPr>
              <a:t>Cohort</a:t>
            </a:r>
            <a:r>
              <a:rPr lang="pt-PT" sz="2200" b="1" dirty="0" smtClean="0">
                <a:solidFill>
                  <a:srgbClr val="4D264D"/>
                </a:solidFill>
                <a:latin typeface="Calibri" pitchFamily="34" charset="0"/>
              </a:rPr>
              <a:t> (ANRS-EPF)</a:t>
            </a:r>
          </a:p>
          <a:p>
            <a:pPr algn="just"/>
            <a:r>
              <a:rPr lang="pt-PT" sz="2200" dirty="0" smtClean="0">
                <a:solidFill>
                  <a:srgbClr val="4D264D"/>
                </a:solidFill>
                <a:latin typeface="Calibri" pitchFamily="34" charset="0"/>
              </a:rPr>
              <a:t>11538 mulheres VIH 1 + com parto entre 1 janeiro de 1997 e 31 dezembro de 2010</a:t>
            </a:r>
          </a:p>
          <a:p>
            <a:pPr algn="just"/>
            <a:r>
              <a:rPr lang="pt-PT" sz="2200" dirty="0" smtClean="0">
                <a:solidFill>
                  <a:srgbClr val="4D264D"/>
                </a:solidFill>
                <a:latin typeface="Calibri" pitchFamily="34" charset="0"/>
              </a:rPr>
              <a:t>AZT intraparto utilizado em 95,2% dos casos (n=10894)</a:t>
            </a:r>
          </a:p>
          <a:p>
            <a:pPr algn="just"/>
            <a:r>
              <a:rPr lang="pt-PT" sz="2200" b="1" dirty="0" smtClean="0">
                <a:solidFill>
                  <a:srgbClr val="4D264D"/>
                </a:solidFill>
                <a:latin typeface="Calibri" pitchFamily="34" charset="0"/>
              </a:rPr>
              <a:t>% de grávidas com CV no parto: </a:t>
            </a:r>
          </a:p>
          <a:p>
            <a:pPr lvl="1" algn="just"/>
            <a:r>
              <a:rPr lang="pt-PT" sz="2200" b="1" dirty="0" smtClean="0">
                <a:solidFill>
                  <a:srgbClr val="4D264D"/>
                </a:solidFill>
                <a:latin typeface="Calibri" pitchFamily="34" charset="0"/>
              </a:rPr>
              <a:t>&lt;400 c/ml: 77,7%</a:t>
            </a:r>
          </a:p>
          <a:p>
            <a:pPr lvl="1" algn="just"/>
            <a:r>
              <a:rPr lang="pt-PT" sz="2200" b="1" dirty="0" smtClean="0">
                <a:solidFill>
                  <a:srgbClr val="4D264D"/>
                </a:solidFill>
                <a:latin typeface="Calibri" pitchFamily="34" charset="0"/>
              </a:rPr>
              <a:t>400-999 c/ml: 5,7%</a:t>
            </a:r>
          </a:p>
          <a:p>
            <a:pPr lvl="1" algn="just"/>
            <a:r>
              <a:rPr lang="en-US" sz="2200" b="1" dirty="0" smtClean="0">
                <a:solidFill>
                  <a:srgbClr val="4D264D"/>
                </a:solidFill>
                <a:latin typeface="Calibri" panose="020F0502020204030204" pitchFamily="34" charset="0"/>
              </a:rPr>
              <a:t>≥ </a:t>
            </a:r>
            <a:r>
              <a:rPr lang="pt-PT" sz="2200" b="1" dirty="0" smtClean="0">
                <a:solidFill>
                  <a:srgbClr val="4D264D"/>
                </a:solidFill>
                <a:latin typeface="Calibri" pitchFamily="34" charset="0"/>
              </a:rPr>
              <a:t>1000 c/ml: 16,5%</a:t>
            </a:r>
          </a:p>
        </p:txBody>
      </p:sp>
      <p:sp>
        <p:nvSpPr>
          <p:cNvPr id="24" name="Retângulo 7"/>
          <p:cNvSpPr/>
          <p:nvPr/>
        </p:nvSpPr>
        <p:spPr>
          <a:xfrm>
            <a:off x="467545" y="1412776"/>
            <a:ext cx="8280920" cy="101623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1900" b="1" dirty="0">
                <a:solidFill>
                  <a:schemeClr val="bg1"/>
                </a:solidFill>
                <a:latin typeface="Calibri"/>
                <a:cs typeface="Calibri"/>
              </a:rPr>
              <a:t>Is </a:t>
            </a:r>
            <a:r>
              <a:rPr lang="en-US" sz="1900" b="1" dirty="0" err="1">
                <a:solidFill>
                  <a:schemeClr val="bg1"/>
                </a:solidFill>
                <a:latin typeface="Calibri"/>
                <a:cs typeface="Calibri"/>
              </a:rPr>
              <a:t>intrapartum</a:t>
            </a:r>
            <a:r>
              <a:rPr lang="en-US" sz="1900" b="1" dirty="0">
                <a:solidFill>
                  <a:schemeClr val="bg1"/>
                </a:solidFill>
                <a:latin typeface="Calibri"/>
                <a:cs typeface="Calibri"/>
              </a:rPr>
              <a:t> intravenous </a:t>
            </a:r>
            <a:r>
              <a:rPr lang="en-US" sz="1900" b="1" dirty="0" err="1">
                <a:solidFill>
                  <a:schemeClr val="bg1"/>
                </a:solidFill>
                <a:latin typeface="Calibri"/>
                <a:cs typeface="Calibri"/>
              </a:rPr>
              <a:t>zidovudine</a:t>
            </a:r>
            <a:r>
              <a:rPr lang="en-US" sz="1900" b="1" dirty="0">
                <a:solidFill>
                  <a:schemeClr val="bg1"/>
                </a:solidFill>
                <a:latin typeface="Calibri"/>
                <a:cs typeface="Calibri"/>
              </a:rPr>
              <a:t> for prevention of mother-to-child HIV-1 transmission still useful in the combination antiretroviral therapy era</a:t>
            </a:r>
            <a:r>
              <a:rPr lang="en-US" sz="1900" b="1" dirty="0" smtClean="0">
                <a:solidFill>
                  <a:schemeClr val="bg1"/>
                </a:solidFill>
                <a:latin typeface="Calibri"/>
                <a:cs typeface="Calibri"/>
              </a:rPr>
              <a:t>?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pt-PT" i="1" dirty="0" err="1" smtClean="0">
                <a:solidFill>
                  <a:schemeClr val="bg1"/>
                </a:solidFill>
                <a:latin typeface="Calibri"/>
                <a:cs typeface="Calibri"/>
              </a:rPr>
              <a:t>Clin</a:t>
            </a:r>
            <a:r>
              <a:rPr lang="pt-PT" i="1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pt-PT" i="1" dirty="0" err="1" smtClean="0">
                <a:solidFill>
                  <a:schemeClr val="bg1"/>
                </a:solidFill>
                <a:latin typeface="Calibri"/>
                <a:cs typeface="Calibri"/>
              </a:rPr>
              <a:t>Infect</a:t>
            </a:r>
            <a:r>
              <a:rPr lang="pt-PT" i="1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pt-PT" i="1" dirty="0" err="1" smtClean="0">
                <a:solidFill>
                  <a:schemeClr val="bg1"/>
                </a:solidFill>
                <a:latin typeface="Calibri"/>
                <a:cs typeface="Calibri"/>
              </a:rPr>
              <a:t>Dis</a:t>
            </a:r>
            <a:r>
              <a:rPr lang="pt-PT" i="1" dirty="0" smtClean="0">
                <a:solidFill>
                  <a:schemeClr val="bg1"/>
                </a:solidFill>
                <a:latin typeface="Calibri"/>
                <a:cs typeface="Calibri"/>
              </a:rPr>
              <a:t>. 2013 </a:t>
            </a:r>
            <a:endParaRPr lang="en-US" i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216024" y="620688"/>
            <a:ext cx="7308304" cy="57606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charset="2"/>
              <a:buChar char="v"/>
            </a:pP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</a:rPr>
              <a:t>Profilaxia </a:t>
            </a:r>
            <a:r>
              <a:rPr lang="pt-PT" sz="2600" b="1" dirty="0" err="1" smtClean="0">
                <a:solidFill>
                  <a:schemeClr val="accent1">
                    <a:lumMod val="75000"/>
                  </a:schemeClr>
                </a:solidFill>
              </a:rPr>
              <a:t>intra-parto</a:t>
            </a:r>
            <a:endParaRPr lang="pt-PT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Vigilância Pré-Natal e Parto </a:t>
            </a:r>
            <a:endParaRPr lang="pt-PT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632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9552" y="3861048"/>
            <a:ext cx="8496944" cy="2951537"/>
          </a:xfrm>
          <a:prstGeom prst="roundRect">
            <a:avLst>
              <a:gd name="adj" fmla="val 5904"/>
            </a:avLst>
          </a:prstGeom>
          <a:noFill/>
          <a:ln w="19050" cmpd="sng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30000"/>
              </a:solidFill>
            </a:endParaRPr>
          </a:p>
        </p:txBody>
      </p:sp>
      <p:pic>
        <p:nvPicPr>
          <p:cNvPr id="22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855" y="2132856"/>
            <a:ext cx="8786288" cy="1656184"/>
          </a:xfrm>
          <a:prstGeom prst="rect">
            <a:avLst/>
          </a:prstGeom>
        </p:spPr>
      </p:pic>
      <p:sp>
        <p:nvSpPr>
          <p:cNvPr id="23" name="Marcador de Posição de Conteúdo 4"/>
          <p:cNvSpPr txBox="1">
            <a:spLocks/>
          </p:cNvSpPr>
          <p:nvPr/>
        </p:nvSpPr>
        <p:spPr>
          <a:xfrm>
            <a:off x="538240" y="3861048"/>
            <a:ext cx="8354240" cy="299774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algn="just">
              <a:buFont typeface="Wingdings" charset="2"/>
              <a:buChar char="§"/>
            </a:pPr>
            <a:r>
              <a:rPr lang="en-US" sz="1600" b="1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Mulheres</a:t>
            </a:r>
            <a:r>
              <a:rPr lang="en-US" sz="1600" b="1" dirty="0" smtClean="0">
                <a:solidFill>
                  <a:srgbClr val="4D264D"/>
                </a:solidFill>
                <a:latin typeface="Calibri" panose="020F0502020204030204" pitchFamily="34" charset="0"/>
              </a:rPr>
              <a:t> com CV &lt;400 c/ml: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Sem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diferença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na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taxa de TV (0%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sem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AZT intra-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parto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; 0,6% com AZT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intraparto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; p=0,17)</a:t>
            </a:r>
            <a:endParaRPr lang="pt-PT" sz="1600" dirty="0" smtClean="0">
              <a:solidFill>
                <a:srgbClr val="4D264D"/>
              </a:solidFill>
              <a:latin typeface="Calibri" pitchFamily="34" charset="0"/>
            </a:endParaRPr>
          </a:p>
          <a:p>
            <a:pPr marL="285750" lvl="1" algn="just">
              <a:buFont typeface="Wingdings" charset="2"/>
              <a:buChar char="§"/>
            </a:pPr>
            <a:r>
              <a:rPr lang="pt-PT" sz="1600" b="1" dirty="0" smtClean="0">
                <a:solidFill>
                  <a:srgbClr val="4D264D"/>
                </a:solidFill>
                <a:latin typeface="Calibri" pitchFamily="34" charset="0"/>
              </a:rPr>
              <a:t>Mulheres com CV entre 400-999 c/ml: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Sem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diferença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na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taxa de TV (0%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sem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AZT intra-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parto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; 0,9% com AZT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intraparto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; p=0,61)</a:t>
            </a:r>
            <a:endParaRPr lang="pt-PT" sz="1600" b="1" dirty="0" smtClean="0">
              <a:solidFill>
                <a:srgbClr val="4D264D"/>
              </a:solidFill>
              <a:latin typeface="Calibri" pitchFamily="34" charset="0"/>
            </a:endParaRPr>
          </a:p>
          <a:p>
            <a:pPr marL="285750" lvl="1" algn="just">
              <a:buFont typeface="Wingdings" charset="2"/>
              <a:buChar char="§"/>
            </a:pPr>
            <a:r>
              <a:rPr lang="pt-PT" sz="1600" b="1" dirty="0" smtClean="0">
                <a:solidFill>
                  <a:srgbClr val="4D264D"/>
                </a:solidFill>
                <a:latin typeface="Calibri" pitchFamily="34" charset="0"/>
              </a:rPr>
              <a:t>Mulheres com CV </a:t>
            </a:r>
            <a:r>
              <a:rPr lang="en-US" sz="1600" b="1" dirty="0" smtClean="0">
                <a:solidFill>
                  <a:srgbClr val="4D264D"/>
                </a:solidFill>
                <a:latin typeface="Calibri" panose="020F0502020204030204" pitchFamily="34" charset="0"/>
              </a:rPr>
              <a:t>≥1000 c/mL: 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Profilaxia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intra-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parto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associou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-se a taxa de TV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mais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baixa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(2,9%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vs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7,5%; p=0,01)</a:t>
            </a:r>
          </a:p>
          <a:p>
            <a:pPr marL="274638" lvl="2" algn="just">
              <a:buFont typeface="Wingdings" charset="2"/>
              <a:buChar char="§"/>
            </a:pP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Mesmo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em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mulheres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que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realizaram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CST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electiva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, a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ausência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de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profilaxia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intra-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parto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associou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-se a um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risco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5x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maior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de TV.</a:t>
            </a:r>
          </a:p>
          <a:p>
            <a:pPr marL="285750" lvl="1" algn="just">
              <a:buFont typeface="Wingdings" charset="2"/>
              <a:buChar char="§"/>
              <a:tabLst>
                <a:tab pos="96838" algn="l"/>
              </a:tabLst>
            </a:pP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Apesar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da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dimensão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do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estudo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,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foram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poucos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os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casos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de TV.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Assim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, o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estudo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carece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de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poder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estastístico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para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investigar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a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segurança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de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retirar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o AZT intra-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parto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nos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casos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de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risco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obstétrico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 (RPM, PPT,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febre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, </a:t>
            </a:r>
            <a:r>
              <a:rPr lang="en-US" sz="1600" dirty="0" err="1" smtClean="0">
                <a:solidFill>
                  <a:srgbClr val="4D264D"/>
                </a:solidFill>
                <a:latin typeface="Calibri" panose="020F0502020204030204" pitchFamily="34" charset="0"/>
              </a:rPr>
              <a:t>hemorragia</a:t>
            </a:r>
            <a:r>
              <a:rPr lang="en-US" sz="1600" dirty="0" smtClean="0">
                <a:solidFill>
                  <a:srgbClr val="4D264D"/>
                </a:solidFill>
                <a:latin typeface="Calibri" panose="020F0502020204030204" pitchFamily="34" charset="0"/>
              </a:rPr>
              <a:t>).</a:t>
            </a: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216024" y="620688"/>
            <a:ext cx="7308304" cy="57606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charset="2"/>
              <a:buChar char="v"/>
            </a:pP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</a:rPr>
              <a:t>Profilaxia </a:t>
            </a:r>
            <a:r>
              <a:rPr lang="pt-PT" sz="2600" b="1" dirty="0" err="1" smtClean="0">
                <a:solidFill>
                  <a:schemeClr val="accent1">
                    <a:lumMod val="75000"/>
                  </a:schemeClr>
                </a:solidFill>
              </a:rPr>
              <a:t>intra-parto</a:t>
            </a:r>
            <a:endParaRPr lang="pt-PT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Retângulo 7"/>
          <p:cNvSpPr/>
          <p:nvPr/>
        </p:nvSpPr>
        <p:spPr>
          <a:xfrm>
            <a:off x="467545" y="1196752"/>
            <a:ext cx="8280920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1900" b="1" dirty="0">
                <a:solidFill>
                  <a:schemeClr val="bg1"/>
                </a:solidFill>
                <a:latin typeface="Calibri"/>
                <a:cs typeface="Calibri"/>
              </a:rPr>
              <a:t>Is </a:t>
            </a:r>
            <a:r>
              <a:rPr lang="en-US" sz="1900" b="1" dirty="0" err="1">
                <a:solidFill>
                  <a:schemeClr val="bg1"/>
                </a:solidFill>
                <a:latin typeface="Calibri"/>
                <a:cs typeface="Calibri"/>
              </a:rPr>
              <a:t>intrapartum</a:t>
            </a:r>
            <a:r>
              <a:rPr lang="en-US" sz="1900" b="1" dirty="0">
                <a:solidFill>
                  <a:schemeClr val="bg1"/>
                </a:solidFill>
                <a:latin typeface="Calibri"/>
                <a:cs typeface="Calibri"/>
              </a:rPr>
              <a:t> intravenous </a:t>
            </a:r>
            <a:r>
              <a:rPr lang="en-US" sz="1900" b="1" dirty="0" err="1">
                <a:solidFill>
                  <a:schemeClr val="bg1"/>
                </a:solidFill>
                <a:latin typeface="Calibri"/>
                <a:cs typeface="Calibri"/>
              </a:rPr>
              <a:t>zidovudine</a:t>
            </a:r>
            <a:r>
              <a:rPr lang="en-US" sz="1900" b="1" dirty="0">
                <a:solidFill>
                  <a:schemeClr val="bg1"/>
                </a:solidFill>
                <a:latin typeface="Calibri"/>
                <a:cs typeface="Calibri"/>
              </a:rPr>
              <a:t> for prevention of mother-to-child HIV-1 transmission still useful in the combination antiretroviral therapy era</a:t>
            </a:r>
            <a:r>
              <a:rPr lang="en-US" sz="1900" b="1" dirty="0" smtClean="0">
                <a:solidFill>
                  <a:schemeClr val="bg1"/>
                </a:solidFill>
                <a:latin typeface="Calibri"/>
                <a:cs typeface="Calibri"/>
              </a:rPr>
              <a:t>?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pt-PT" i="1" dirty="0" err="1" smtClean="0">
                <a:solidFill>
                  <a:schemeClr val="bg1"/>
                </a:solidFill>
                <a:latin typeface="Calibri"/>
                <a:cs typeface="Calibri"/>
              </a:rPr>
              <a:t>Clin</a:t>
            </a:r>
            <a:r>
              <a:rPr lang="pt-PT" i="1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pt-PT" i="1" dirty="0" err="1" smtClean="0">
                <a:solidFill>
                  <a:schemeClr val="bg1"/>
                </a:solidFill>
                <a:latin typeface="Calibri"/>
                <a:cs typeface="Calibri"/>
              </a:rPr>
              <a:t>Infect</a:t>
            </a:r>
            <a:r>
              <a:rPr lang="pt-PT" i="1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pt-PT" i="1" dirty="0" err="1" smtClean="0">
                <a:solidFill>
                  <a:schemeClr val="bg1"/>
                </a:solidFill>
                <a:latin typeface="Calibri"/>
                <a:cs typeface="Calibri"/>
              </a:rPr>
              <a:t>Dis</a:t>
            </a:r>
            <a:r>
              <a:rPr lang="pt-PT" i="1" dirty="0" smtClean="0">
                <a:solidFill>
                  <a:schemeClr val="bg1"/>
                </a:solidFill>
                <a:latin typeface="Calibri"/>
                <a:cs typeface="Calibri"/>
              </a:rPr>
              <a:t>. 2013 </a:t>
            </a:r>
            <a:endParaRPr lang="en-US" i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Vigilância Pré-Natal e Parto </a:t>
            </a:r>
            <a:endParaRPr lang="pt-PT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632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2564904"/>
            <a:ext cx="6840760" cy="20882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33" name="CaixaDeTexto 6"/>
          <p:cNvSpPr txBox="1"/>
          <p:nvPr/>
        </p:nvSpPr>
        <p:spPr>
          <a:xfrm>
            <a:off x="3823330" y="2636912"/>
            <a:ext cx="2548870" cy="461665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accent4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solidFill>
                  <a:srgbClr val="990000"/>
                </a:solidFill>
                <a:latin typeface="Calibri"/>
                <a:cs typeface="Calibri"/>
              </a:rPr>
              <a:t>TESTE RÁPIDO</a:t>
            </a:r>
            <a:endParaRPr lang="pt-PT" sz="2400" b="1" dirty="0">
              <a:solidFill>
                <a:srgbClr val="990000"/>
              </a:solidFill>
              <a:latin typeface="Calibri"/>
              <a:cs typeface="Calibri"/>
            </a:endParaRPr>
          </a:p>
        </p:txBody>
      </p:sp>
      <p:sp>
        <p:nvSpPr>
          <p:cNvPr id="34" name="CaixaDeTexto 8"/>
          <p:cNvSpPr txBox="1"/>
          <p:nvPr/>
        </p:nvSpPr>
        <p:spPr>
          <a:xfrm>
            <a:off x="1763688" y="5085184"/>
            <a:ext cx="6912768" cy="11387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17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Inibição do aleitamento materno</a:t>
            </a:r>
          </a:p>
          <a:p>
            <a:r>
              <a:rPr lang="pt-PT" sz="17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Profilaxia </a:t>
            </a:r>
            <a:r>
              <a:rPr lang="pt-PT" sz="1700" b="1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neo-natal</a:t>
            </a:r>
            <a:r>
              <a:rPr lang="pt-PT" sz="1700" b="1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pt-PT" sz="17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combinada: AZT+3TC (4 Sem) + NVP (2 Sem)</a:t>
            </a:r>
          </a:p>
          <a:p>
            <a:r>
              <a:rPr lang="pt-PT" sz="17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Mãe: iniciar </a:t>
            </a:r>
            <a:r>
              <a:rPr lang="pt-PT" sz="1700" b="1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TARc</a:t>
            </a:r>
            <a:r>
              <a:rPr lang="pt-PT" sz="17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Evitar a </a:t>
            </a:r>
            <a:r>
              <a:rPr lang="pt-PT" sz="1700" b="1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monoterapia</a:t>
            </a:r>
            <a:r>
              <a:rPr lang="pt-PT" sz="17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funcional (situações de </a:t>
            </a:r>
            <a:r>
              <a:rPr lang="pt-PT" sz="1700" b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NVP intra-parto). </a:t>
            </a:r>
            <a:r>
              <a:rPr lang="pt-PT" sz="17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Avaliação clínica.</a:t>
            </a:r>
            <a:endParaRPr lang="pt-PT" sz="1700" b="1" dirty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5" name="CaixaDeTexto 10"/>
          <p:cNvSpPr txBox="1"/>
          <p:nvPr/>
        </p:nvSpPr>
        <p:spPr>
          <a:xfrm>
            <a:off x="2267744" y="3140968"/>
            <a:ext cx="5953834" cy="1451679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70000"/>
                  <a:satMod val="120000"/>
                  <a:alpha val="52000"/>
                </a:schemeClr>
              </a:gs>
              <a:gs pos="35000">
                <a:schemeClr val="accent4">
                  <a:shade val="100000"/>
                  <a:satMod val="150000"/>
                  <a:alpha val="52000"/>
                </a:schemeClr>
              </a:gs>
              <a:gs pos="70000">
                <a:schemeClr val="accent4">
                  <a:tint val="100000"/>
                  <a:shade val="100000"/>
                  <a:satMod val="200000"/>
                  <a:greenMod val="100000"/>
                  <a:alpha val="52000"/>
                </a:schemeClr>
              </a:gs>
              <a:gs pos="100000">
                <a:schemeClr val="accent4">
                  <a:tint val="100000"/>
                  <a:shade val="100000"/>
                  <a:satMod val="250000"/>
                  <a:greenMod val="100000"/>
                  <a:alpha val="52000"/>
                </a:schemeClr>
              </a:gs>
            </a:gsLst>
            <a:lin ang="16200000" scaled="1"/>
            <a:tileRect/>
          </a:gra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Tipo de parto: ponderação individualizada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Profilaxia:  AZT em perfusão EV + 3TC + NVP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Avaliação virológica e imunológica</a:t>
            </a:r>
            <a:endParaRPr lang="pt-PT" sz="2000" b="1" dirty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520" y="2564904"/>
            <a:ext cx="1296144" cy="21602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Calibri"/>
                <a:cs typeface="Calibri"/>
              </a:rPr>
              <a:t>Parto</a:t>
            </a:r>
            <a:r>
              <a:rPr lang="en-US" b="1" dirty="0" smtClean="0">
                <a:latin typeface="Calibri"/>
                <a:cs typeface="Calibri"/>
              </a:rPr>
              <a:t> e </a:t>
            </a:r>
            <a:r>
              <a:rPr lang="en-US" b="1" dirty="0" err="1" smtClean="0">
                <a:latin typeface="Calibri"/>
                <a:cs typeface="Calibri"/>
              </a:rPr>
              <a:t>Profilaxia</a:t>
            </a:r>
            <a:r>
              <a:rPr lang="en-US" b="1" dirty="0" smtClean="0">
                <a:latin typeface="Calibri"/>
                <a:cs typeface="Calibri"/>
              </a:rPr>
              <a:t> Intra-</a:t>
            </a:r>
            <a:r>
              <a:rPr lang="en-US" b="1" dirty="0" err="1" smtClean="0">
                <a:latin typeface="Calibri"/>
                <a:cs typeface="Calibri"/>
              </a:rPr>
              <a:t>parto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17" name="CaixaDeTexto 10"/>
          <p:cNvSpPr txBox="1"/>
          <p:nvPr/>
        </p:nvSpPr>
        <p:spPr>
          <a:xfrm>
            <a:off x="299458" y="1772816"/>
            <a:ext cx="122076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latin typeface="Calibri"/>
                <a:cs typeface="Calibri"/>
              </a:rPr>
              <a:t>Gravidez</a:t>
            </a:r>
            <a:endParaRPr lang="pt-PT" b="1" dirty="0">
              <a:latin typeface="Calibri"/>
              <a:cs typeface="Calibri"/>
            </a:endParaRPr>
          </a:p>
        </p:txBody>
      </p:sp>
      <p:sp>
        <p:nvSpPr>
          <p:cNvPr id="19" name="CaixaDeTexto 12"/>
          <p:cNvSpPr txBox="1"/>
          <p:nvPr/>
        </p:nvSpPr>
        <p:spPr>
          <a:xfrm>
            <a:off x="251520" y="5517232"/>
            <a:ext cx="1296144" cy="3697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latin typeface="Calibri"/>
                <a:cs typeface="Calibri"/>
              </a:rPr>
              <a:t>Pós-parto</a:t>
            </a:r>
            <a:endParaRPr lang="pt-PT" b="1" dirty="0">
              <a:latin typeface="Calibri"/>
              <a:cs typeface="Calibri"/>
            </a:endParaRPr>
          </a:p>
        </p:txBody>
      </p:sp>
      <p:sp>
        <p:nvSpPr>
          <p:cNvPr id="20" name="CaixaDeTexto 2"/>
          <p:cNvSpPr txBox="1"/>
          <p:nvPr/>
        </p:nvSpPr>
        <p:spPr>
          <a:xfrm>
            <a:off x="1785358" y="1772816"/>
            <a:ext cx="689109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003F75"/>
                </a:solidFill>
                <a:latin typeface="Calibri"/>
                <a:cs typeface="Calibri"/>
              </a:rPr>
              <a:t>Não Vigiada</a:t>
            </a:r>
            <a:endParaRPr lang="pt-PT" b="1" dirty="0">
              <a:solidFill>
                <a:srgbClr val="003F75"/>
              </a:solidFill>
              <a:latin typeface="Calibri"/>
              <a:cs typeface="Calibri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071802" y="6488668"/>
            <a:ext cx="6072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Adaptado das Recomendações Portuguesas. 2015</a:t>
            </a:r>
            <a:endParaRPr lang="pt-PT" dirty="0"/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35496" y="620688"/>
            <a:ext cx="8352928" cy="7920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charset="2"/>
              <a:buChar char="v"/>
            </a:pPr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</a:rPr>
              <a:t>Prevenção da transmissão mãe-filho (gravidez não vigiada)</a:t>
            </a:r>
            <a:endParaRPr lang="pt-PT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Vigilância Pré-Natal e Parto </a:t>
            </a:r>
            <a:endParaRPr lang="pt-PT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632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42340" y="1772816"/>
            <a:ext cx="8250140" cy="397031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rgbClr val="4D264D"/>
                </a:solidFill>
              </a:rPr>
              <a:t>1.Gravidez</a:t>
            </a:r>
          </a:p>
          <a:p>
            <a:endParaRPr lang="pt-PT" sz="2800" dirty="0">
              <a:solidFill>
                <a:srgbClr val="4D264D"/>
              </a:solidFill>
            </a:endParaRPr>
          </a:p>
          <a:p>
            <a:r>
              <a:rPr lang="pt-PT" sz="2800" dirty="0" smtClean="0">
                <a:solidFill>
                  <a:srgbClr val="4D264D"/>
                </a:solidFill>
              </a:rPr>
              <a:t>2.Parto</a:t>
            </a:r>
          </a:p>
          <a:p>
            <a:endParaRPr lang="pt-PT" sz="2800" dirty="0">
              <a:solidFill>
                <a:srgbClr val="4D264D"/>
              </a:solidFill>
            </a:endParaRPr>
          </a:p>
          <a:p>
            <a:r>
              <a:rPr lang="pt-PT" sz="2800" dirty="0" smtClean="0">
                <a:solidFill>
                  <a:srgbClr val="4D264D"/>
                </a:solidFill>
              </a:rPr>
              <a:t>3. Percurso assistencial na MAC e a equipa multidisciplinar</a:t>
            </a:r>
          </a:p>
          <a:p>
            <a:endParaRPr lang="pt-PT" sz="2800" dirty="0">
              <a:solidFill>
                <a:srgbClr val="4D264D"/>
              </a:solidFill>
            </a:endParaRPr>
          </a:p>
          <a:p>
            <a:r>
              <a:rPr lang="pt-PT" sz="2800" dirty="0" smtClean="0">
                <a:solidFill>
                  <a:srgbClr val="4D264D"/>
                </a:solidFill>
              </a:rPr>
              <a:t>4.Mensagens a reter</a:t>
            </a:r>
          </a:p>
          <a:p>
            <a:endParaRPr lang="pt-PT" sz="2800" dirty="0">
              <a:solidFill>
                <a:srgbClr val="4D264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5696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Vigilância Pré-Natal e Parto </a:t>
            </a:r>
            <a:endParaRPr lang="pt-PT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216024" y="692696"/>
            <a:ext cx="7452320" cy="5040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charset="2"/>
              <a:buChar char="v"/>
            </a:pP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</a:rPr>
              <a:t>Sumário</a:t>
            </a:r>
            <a:endParaRPr lang="pt-P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4"/>
          <p:cNvSpPr txBox="1"/>
          <p:nvPr/>
        </p:nvSpPr>
        <p:spPr>
          <a:xfrm>
            <a:off x="755576" y="1765578"/>
            <a:ext cx="8072462" cy="487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Clr>
                <a:schemeClr val="tx2">
                  <a:lumMod val="75000"/>
                  <a:lumOff val="25000"/>
                </a:schemeClr>
              </a:buClr>
              <a:buFont typeface="Wingdings" charset="2"/>
              <a:buChar char="ü"/>
            </a:pP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Está sob</a:t>
            </a:r>
            <a:r>
              <a:rPr lang="pt-PT" dirty="0" smtClean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lang="pt-PT" b="1" dirty="0" err="1" smtClean="0">
                <a:solidFill>
                  <a:schemeClr val="accent2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TARc</a:t>
            </a: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, com </a:t>
            </a:r>
            <a:r>
              <a:rPr lang="pt-PT" b="1" dirty="0" smtClean="0">
                <a:solidFill>
                  <a:srgbClr val="772399"/>
                </a:solidFill>
                <a:latin typeface="Calibri"/>
                <a:cs typeface="Calibri"/>
              </a:rPr>
              <a:t>carga viral indetectável</a:t>
            </a:r>
          </a:p>
          <a:p>
            <a:pPr marL="285750" indent="-285750">
              <a:lnSpc>
                <a:spcPct val="130000"/>
              </a:lnSpc>
              <a:buClr>
                <a:schemeClr val="tx2">
                  <a:lumMod val="75000"/>
                  <a:lumOff val="25000"/>
                </a:schemeClr>
              </a:buClr>
              <a:buFont typeface="Wingdings" charset="2"/>
              <a:buChar char="ü"/>
            </a:pPr>
            <a:r>
              <a:rPr lang="pt-PT" b="1" dirty="0" smtClean="0">
                <a:solidFill>
                  <a:srgbClr val="772399"/>
                </a:solidFill>
                <a:latin typeface="Calibri"/>
                <a:cs typeface="Calibri"/>
              </a:rPr>
              <a:t>Planeia</a:t>
            </a:r>
            <a:r>
              <a:rPr lang="pt-PT" dirty="0" smtClean="0">
                <a:solidFill>
                  <a:srgbClr val="772399"/>
                </a:solidFill>
                <a:latin typeface="Calibri"/>
                <a:cs typeface="Calibri"/>
              </a:rPr>
              <a:t> </a:t>
            </a: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a gravidez e mantém a terapêutica</a:t>
            </a:r>
          </a:p>
          <a:p>
            <a:pPr marL="285750" indent="-285750">
              <a:lnSpc>
                <a:spcPct val="130000"/>
              </a:lnSpc>
              <a:buClr>
                <a:schemeClr val="tx2">
                  <a:lumMod val="75000"/>
                  <a:lumOff val="25000"/>
                </a:schemeClr>
              </a:buClr>
              <a:buFont typeface="Wingdings" charset="2"/>
              <a:buChar char="ü"/>
            </a:pPr>
            <a:r>
              <a:rPr lang="pt-PT" b="1" dirty="0" smtClean="0">
                <a:solidFill>
                  <a:srgbClr val="772399"/>
                </a:solidFill>
                <a:latin typeface="Calibri"/>
                <a:cs typeface="Calibri"/>
              </a:rPr>
              <a:t>Vigia</a:t>
            </a: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a gravidez</a:t>
            </a:r>
          </a:p>
          <a:p>
            <a:pPr marL="742950" lvl="1" indent="-285750">
              <a:lnSpc>
                <a:spcPct val="130000"/>
              </a:lnSpc>
              <a:buClr>
                <a:schemeClr val="tx2">
                  <a:lumMod val="75000"/>
                  <a:lumOff val="25000"/>
                </a:schemeClr>
              </a:buClr>
              <a:buFont typeface="Wingdings" charset="2"/>
              <a:buChar char="§"/>
            </a:pP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Se houver indicação para técnica invasiva de DPN, </a:t>
            </a:r>
            <a:r>
              <a:rPr lang="pt-PT" b="1" dirty="0" smtClean="0">
                <a:solidFill>
                  <a:srgbClr val="772399"/>
                </a:solidFill>
                <a:latin typeface="Calibri"/>
                <a:cs typeface="Calibri"/>
              </a:rPr>
              <a:t>faz </a:t>
            </a:r>
            <a:r>
              <a:rPr lang="pt-PT" b="1" dirty="0" err="1" smtClean="0">
                <a:solidFill>
                  <a:srgbClr val="772399"/>
                </a:solidFill>
                <a:latin typeface="Calibri"/>
                <a:cs typeface="Calibri"/>
              </a:rPr>
              <a:t>amniocentese</a:t>
            </a:r>
            <a:endParaRPr lang="pt-PT" b="1" dirty="0" smtClean="0">
              <a:solidFill>
                <a:srgbClr val="772399"/>
              </a:solidFill>
              <a:latin typeface="Calibri"/>
              <a:cs typeface="Calibri"/>
            </a:endParaRPr>
          </a:p>
          <a:p>
            <a:pPr marL="285750" indent="-285750">
              <a:lnSpc>
                <a:spcPct val="130000"/>
              </a:lnSpc>
              <a:buClr>
                <a:schemeClr val="tx2">
                  <a:lumMod val="75000"/>
                  <a:lumOff val="25000"/>
                </a:schemeClr>
              </a:buClr>
              <a:buFont typeface="Wingdings" charset="2"/>
              <a:buChar char="ü"/>
            </a:pP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A carga viral continua indetectável às 36 semanas</a:t>
            </a:r>
          </a:p>
          <a:p>
            <a:pPr marL="285750" indent="-285750">
              <a:lnSpc>
                <a:spcPct val="130000"/>
              </a:lnSpc>
              <a:buClr>
                <a:schemeClr val="tx2">
                  <a:lumMod val="75000"/>
                  <a:lumOff val="25000"/>
                </a:schemeClr>
              </a:buClr>
              <a:buFont typeface="Wingdings" charset="2"/>
              <a:buChar char="ü"/>
            </a:pP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Plano para o parto: </a:t>
            </a:r>
            <a:r>
              <a:rPr lang="pt-PT" b="1" dirty="0" smtClean="0">
                <a:solidFill>
                  <a:srgbClr val="772399"/>
                </a:solidFill>
                <a:latin typeface="Calibri"/>
                <a:cs typeface="Calibri"/>
              </a:rPr>
              <a:t>eutócico, sem necessidade de AZT </a:t>
            </a:r>
          </a:p>
          <a:p>
            <a:pPr marL="742950" lvl="1" indent="-285750">
              <a:lnSpc>
                <a:spcPct val="130000"/>
              </a:lnSpc>
              <a:buClr>
                <a:schemeClr val="tx2">
                  <a:lumMod val="75000"/>
                  <a:lumOff val="25000"/>
                </a:schemeClr>
              </a:buClr>
              <a:buFont typeface="Wingdings" charset="2"/>
              <a:buChar char="§"/>
            </a:pP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A rotura de membranas já não implica um “cronómetro”</a:t>
            </a:r>
          </a:p>
          <a:p>
            <a:pPr marL="742950" lvl="1" indent="-285750">
              <a:lnSpc>
                <a:spcPct val="130000"/>
              </a:lnSpc>
              <a:buClr>
                <a:schemeClr val="tx2">
                  <a:lumMod val="75000"/>
                  <a:lumOff val="25000"/>
                </a:schemeClr>
              </a:buClr>
              <a:buFont typeface="Wingdings" charset="2"/>
              <a:buChar char="§"/>
            </a:pP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Se houver</a:t>
            </a:r>
            <a:r>
              <a:rPr lang="pt-PT" dirty="0" smtClean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lang="pt-PT" b="1" dirty="0" smtClean="0">
                <a:solidFill>
                  <a:srgbClr val="772399"/>
                </a:solidFill>
                <a:latin typeface="Calibri"/>
                <a:cs typeface="Calibri"/>
              </a:rPr>
              <a:t>mesmo</a:t>
            </a:r>
            <a:r>
              <a:rPr lang="pt-PT" dirty="0" smtClean="0">
                <a:solidFill>
                  <a:srgbClr val="772399"/>
                </a:solidFill>
                <a:latin typeface="Calibri"/>
                <a:cs typeface="Calibri"/>
              </a:rPr>
              <a:t> </a:t>
            </a: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necessidade de parto instrumental, é preferível o </a:t>
            </a:r>
            <a:r>
              <a:rPr lang="pt-PT" i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forceps</a:t>
            </a:r>
            <a:endParaRPr lang="pt-PT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 marL="285750" indent="-285750">
              <a:lnSpc>
                <a:spcPct val="130000"/>
              </a:lnSpc>
              <a:buClr>
                <a:schemeClr val="tx2">
                  <a:lumMod val="75000"/>
                  <a:lumOff val="25000"/>
                </a:schemeClr>
              </a:buClr>
              <a:buFont typeface="Wingdings" charset="2"/>
              <a:buChar char="ü"/>
            </a:pP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Faz</a:t>
            </a:r>
            <a:r>
              <a:rPr lang="pt-PT" dirty="0" smtClean="0">
                <a:solidFill>
                  <a:srgbClr val="772399"/>
                </a:solidFill>
                <a:latin typeface="Calibri"/>
                <a:cs typeface="Calibri"/>
              </a:rPr>
              <a:t> </a:t>
            </a:r>
            <a:r>
              <a:rPr lang="pt-PT" b="1" dirty="0" smtClean="0">
                <a:solidFill>
                  <a:srgbClr val="772399"/>
                </a:solidFill>
                <a:latin typeface="Calibri"/>
                <a:cs typeface="Calibri"/>
              </a:rPr>
              <a:t>inibição láctea</a:t>
            </a:r>
          </a:p>
          <a:p>
            <a:pPr marL="285750" indent="-285750">
              <a:lnSpc>
                <a:spcPct val="130000"/>
              </a:lnSpc>
              <a:buClr>
                <a:schemeClr val="tx2">
                  <a:lumMod val="75000"/>
                  <a:lumOff val="25000"/>
                </a:schemeClr>
              </a:buClr>
              <a:buFont typeface="Wingdings" charset="2"/>
              <a:buChar char="ü"/>
            </a:pP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O RN faz AZT em gotas </a:t>
            </a:r>
            <a:r>
              <a:rPr lang="pt-PT" i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p os </a:t>
            </a: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durante 4 semanas</a:t>
            </a:r>
          </a:p>
          <a:p>
            <a:pPr marL="285750" indent="-285750">
              <a:lnSpc>
                <a:spcPct val="130000"/>
              </a:lnSpc>
              <a:buClr>
                <a:schemeClr val="tx2">
                  <a:lumMod val="75000"/>
                  <a:lumOff val="25000"/>
                </a:schemeClr>
              </a:buClr>
              <a:buFont typeface="Wingdings" charset="2"/>
              <a:buChar char="ü"/>
            </a:pP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Vai a uma consulta de Planeamento Familiar</a:t>
            </a:r>
          </a:p>
          <a:p>
            <a:pPr marL="285750" indent="-285750">
              <a:lnSpc>
                <a:spcPct val="130000"/>
              </a:lnSpc>
              <a:buClr>
                <a:schemeClr val="tx2">
                  <a:lumMod val="75000"/>
                  <a:lumOff val="25000"/>
                </a:schemeClr>
              </a:buClr>
              <a:buFont typeface="Wingdings" charset="2"/>
              <a:buChar char="ü"/>
            </a:pP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Não esquece o </a:t>
            </a:r>
            <a:r>
              <a:rPr lang="pt-PT" b="1" i="1" dirty="0" err="1" smtClean="0">
                <a:solidFill>
                  <a:srgbClr val="772399"/>
                </a:solidFill>
                <a:latin typeface="Calibri"/>
                <a:cs typeface="Calibri"/>
              </a:rPr>
              <a:t>follow</a:t>
            </a:r>
            <a:r>
              <a:rPr lang="pt-PT" b="1" i="1" dirty="0" smtClean="0">
                <a:solidFill>
                  <a:srgbClr val="772399"/>
                </a:solidFill>
                <a:latin typeface="Calibri"/>
                <a:cs typeface="Calibri"/>
              </a:rPr>
              <a:t> </a:t>
            </a:r>
            <a:r>
              <a:rPr lang="pt-PT" b="1" i="1" dirty="0" err="1" smtClean="0">
                <a:solidFill>
                  <a:srgbClr val="772399"/>
                </a:solidFill>
                <a:latin typeface="Calibri"/>
                <a:cs typeface="Calibri"/>
              </a:rPr>
              <a:t>up</a:t>
            </a:r>
            <a:r>
              <a:rPr lang="pt-PT" b="1" i="1" dirty="0" smtClean="0">
                <a:solidFill>
                  <a:srgbClr val="772399"/>
                </a:solidFill>
                <a:latin typeface="Calibri"/>
                <a:cs typeface="Calibri"/>
              </a:rPr>
              <a:t> </a:t>
            </a:r>
            <a:r>
              <a:rPr lang="pt-PT" b="1" dirty="0" smtClean="0">
                <a:solidFill>
                  <a:srgbClr val="772399"/>
                </a:solidFill>
                <a:latin typeface="Calibri"/>
                <a:cs typeface="Calibri"/>
              </a:rPr>
              <a:t>do RN </a:t>
            </a:r>
            <a:r>
              <a:rPr lang="pt-PT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(2, 6, 12 e 15 meses)</a:t>
            </a:r>
          </a:p>
          <a:p>
            <a:pPr marL="285750" indent="-285750">
              <a:lnSpc>
                <a:spcPct val="130000"/>
              </a:lnSpc>
              <a:buClr>
                <a:schemeClr val="tx2">
                  <a:lumMod val="75000"/>
                  <a:lumOff val="25000"/>
                </a:schemeClr>
              </a:buClr>
              <a:buFont typeface="Wingdings" charset="2"/>
              <a:buChar char="ü"/>
            </a:pPr>
            <a:r>
              <a:rPr lang="pt-PT" sz="2400" b="1" dirty="0" smtClean="0">
                <a:solidFill>
                  <a:srgbClr val="772399"/>
                </a:solidFill>
                <a:latin typeface="Calibri"/>
                <a:cs typeface="Calibri"/>
              </a:rPr>
              <a:t>Tem um filho saudável e não infectado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11560" y="1340768"/>
            <a:ext cx="3960440" cy="4320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latin typeface="Calibri"/>
                <a:cs typeface="Calibri"/>
              </a:rPr>
              <a:t>Mulher</a:t>
            </a:r>
            <a:r>
              <a:rPr lang="en-US" sz="2000" b="1" dirty="0" smtClean="0">
                <a:latin typeface="Calibri"/>
                <a:cs typeface="Calibri"/>
              </a:rPr>
              <a:t> com </a:t>
            </a:r>
            <a:r>
              <a:rPr lang="en-US" sz="2000" b="1" dirty="0" err="1" smtClean="0">
                <a:latin typeface="Calibri"/>
                <a:cs typeface="Calibri"/>
              </a:rPr>
              <a:t>Infecção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pelo</a:t>
            </a:r>
            <a:r>
              <a:rPr lang="en-US" sz="2000" b="1" dirty="0" smtClean="0">
                <a:latin typeface="Calibri"/>
                <a:cs typeface="Calibri"/>
              </a:rPr>
              <a:t> VIH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11560" y="1772816"/>
            <a:ext cx="8352928" cy="4968552"/>
          </a:xfrm>
          <a:prstGeom prst="roundRect">
            <a:avLst>
              <a:gd name="adj" fmla="val 2501"/>
            </a:avLst>
          </a:prstGeom>
          <a:noFill/>
          <a:ln w="19050" cmpd="sng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16024" y="620688"/>
            <a:ext cx="7308304" cy="57606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charset="2"/>
              <a:buChar char="v"/>
            </a:pP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</a:rPr>
              <a:t>Novas atitudes: o perfil possível</a:t>
            </a:r>
            <a:endParaRPr lang="pt-PT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Vigilância Pré-Natal e Parto </a:t>
            </a:r>
            <a:endParaRPr lang="pt-PT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447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MAC: </a:t>
            </a:r>
            <a:r>
              <a:rPr lang="en-US" dirty="0" err="1" smtClean="0"/>
              <a:t>Percurso</a:t>
            </a:r>
            <a:r>
              <a:rPr lang="en-US" dirty="0" smtClean="0"/>
              <a:t> </a:t>
            </a:r>
            <a:r>
              <a:rPr lang="en-US" dirty="0" err="1" smtClean="0"/>
              <a:t>Assistencial</a:t>
            </a:r>
            <a:r>
              <a:rPr lang="en-US" dirty="0" smtClean="0"/>
              <a:t> e </a:t>
            </a:r>
            <a:r>
              <a:rPr lang="en-US" dirty="0" err="1" smtClean="0"/>
              <a:t>Equipa</a:t>
            </a:r>
            <a:r>
              <a:rPr lang="en-US" dirty="0" smtClean="0"/>
              <a:t> </a:t>
            </a:r>
            <a:r>
              <a:rPr lang="en-US" dirty="0" err="1" smtClean="0"/>
              <a:t>Multidisciplinar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790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ítulo 1"/>
          <p:cNvSpPr txBox="1">
            <a:spLocks/>
          </p:cNvSpPr>
          <p:nvPr/>
        </p:nvSpPr>
        <p:spPr>
          <a:xfrm>
            <a:off x="216024" y="620688"/>
            <a:ext cx="8028384" cy="57606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charset="2"/>
              <a:buChar char="v"/>
            </a:pP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</a:rPr>
              <a:t>MAC: o percurso e a equipa multidisciplinar</a:t>
            </a:r>
            <a:endParaRPr lang="pt-PT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2096347795"/>
              </p:ext>
            </p:extLst>
          </p:nvPr>
        </p:nvGraphicFramePr>
        <p:xfrm>
          <a:off x="459160" y="1052736"/>
          <a:ext cx="8136904" cy="167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9" name="Rounded Rectangle 38"/>
          <p:cNvSpPr/>
          <p:nvPr/>
        </p:nvSpPr>
        <p:spPr>
          <a:xfrm>
            <a:off x="6228184" y="5538282"/>
            <a:ext cx="2376264" cy="1203086"/>
          </a:xfrm>
          <a:prstGeom prst="roundRect">
            <a:avLst/>
          </a:prstGeom>
          <a:gradFill flip="none" rotWithShape="1">
            <a:gsLst>
              <a:gs pos="0">
                <a:schemeClr val="accent2">
                  <a:shade val="63000"/>
                  <a:alpha val="49000"/>
                </a:schemeClr>
              </a:gs>
              <a:gs pos="30000">
                <a:schemeClr val="accent2">
                  <a:shade val="90000"/>
                  <a:satMod val="110000"/>
                  <a:alpha val="49000"/>
                </a:schemeClr>
              </a:gs>
              <a:gs pos="45000">
                <a:schemeClr val="accent2">
                  <a:shade val="100000"/>
                  <a:satMod val="118000"/>
                  <a:alpha val="49000"/>
                </a:schemeClr>
              </a:gs>
              <a:gs pos="55000">
                <a:schemeClr val="accent2">
                  <a:shade val="100000"/>
                  <a:satMod val="118000"/>
                  <a:alpha val="49000"/>
                </a:schemeClr>
              </a:gs>
              <a:gs pos="73000">
                <a:schemeClr val="accent2">
                  <a:shade val="90000"/>
                  <a:satMod val="110000"/>
                  <a:alpha val="49000"/>
                </a:schemeClr>
              </a:gs>
              <a:gs pos="100000">
                <a:schemeClr val="accent2">
                  <a:shade val="63000"/>
                  <a:alpha val="49000"/>
                </a:schemeClr>
              </a:gs>
            </a:gsLst>
            <a:lin ang="95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11560" y="5445224"/>
            <a:ext cx="3888432" cy="129614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shade val="63000"/>
                  <a:alpha val="49000"/>
                </a:schemeClr>
              </a:gs>
              <a:gs pos="30000">
                <a:schemeClr val="accent2">
                  <a:shade val="90000"/>
                  <a:satMod val="110000"/>
                  <a:alpha val="49000"/>
                </a:schemeClr>
              </a:gs>
              <a:gs pos="45000">
                <a:schemeClr val="accent2">
                  <a:shade val="100000"/>
                  <a:satMod val="118000"/>
                  <a:alpha val="49000"/>
                </a:schemeClr>
              </a:gs>
              <a:gs pos="55000">
                <a:schemeClr val="accent2">
                  <a:shade val="100000"/>
                  <a:satMod val="118000"/>
                  <a:alpha val="49000"/>
                </a:schemeClr>
              </a:gs>
              <a:gs pos="73000">
                <a:schemeClr val="accent2">
                  <a:shade val="90000"/>
                  <a:satMod val="110000"/>
                  <a:alpha val="49000"/>
                </a:schemeClr>
              </a:gs>
              <a:gs pos="100000">
                <a:schemeClr val="accent2">
                  <a:shade val="63000"/>
                  <a:alpha val="49000"/>
                </a:schemeClr>
              </a:gs>
            </a:gsLst>
            <a:lin ang="95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16" name="Marcador de Posição de Conteúdo 2"/>
          <p:cNvSpPr txBox="1">
            <a:spLocks/>
          </p:cNvSpPr>
          <p:nvPr/>
        </p:nvSpPr>
        <p:spPr>
          <a:xfrm>
            <a:off x="963216" y="3140968"/>
            <a:ext cx="2232248" cy="648072"/>
          </a:xfrm>
          <a:prstGeom prst="rect">
            <a:avLst/>
          </a:prstGeom>
          <a:solidFill>
            <a:srgbClr val="FFF1CE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sz="1800" b="1" dirty="0">
                <a:solidFill>
                  <a:srgbClr val="772399"/>
                </a:solidFill>
                <a:latin typeface="Calibri"/>
                <a:cs typeface="Calibri"/>
              </a:rPr>
              <a:t>C</a:t>
            </a:r>
            <a:r>
              <a:rPr lang="pt-PT" sz="1800" b="1" dirty="0" smtClean="0">
                <a:solidFill>
                  <a:srgbClr val="772399"/>
                </a:solidFill>
                <a:latin typeface="Calibri"/>
                <a:cs typeface="Calibri"/>
              </a:rPr>
              <a:t>onsulta e agilização de protocolo</a:t>
            </a:r>
          </a:p>
        </p:txBody>
      </p:sp>
      <p:sp>
        <p:nvSpPr>
          <p:cNvPr id="17" name="CaixaDeTexto 4"/>
          <p:cNvSpPr txBox="1"/>
          <p:nvPr/>
        </p:nvSpPr>
        <p:spPr>
          <a:xfrm>
            <a:off x="714348" y="5429264"/>
            <a:ext cx="3930768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Calibri"/>
                <a:cs typeface="Calibri"/>
              </a:rPr>
              <a:t>EQUIPA PLURIDISPLINAR</a:t>
            </a:r>
          </a:p>
          <a:p>
            <a:r>
              <a:rPr lang="pt-PT" dirty="0" smtClean="0">
                <a:solidFill>
                  <a:schemeClr val="bg1"/>
                </a:solidFill>
                <a:latin typeface="Calibri"/>
                <a:cs typeface="Calibri"/>
              </a:rPr>
              <a:t>Obstetrícia, Pediatria, Medicina Interna, Enfermagem, S. Social, Psicologia, Dietética e Nutrição</a:t>
            </a:r>
          </a:p>
        </p:txBody>
      </p:sp>
      <p:sp>
        <p:nvSpPr>
          <p:cNvPr id="18" name="CaixaDeTexto 5"/>
          <p:cNvSpPr txBox="1"/>
          <p:nvPr/>
        </p:nvSpPr>
        <p:spPr>
          <a:xfrm>
            <a:off x="6372200" y="5939988"/>
            <a:ext cx="21602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rgbClr val="FFFFFF"/>
                </a:solidFill>
                <a:latin typeface="Calibri"/>
                <a:cs typeface="Calibri"/>
              </a:rPr>
              <a:t>IPSS</a:t>
            </a:r>
            <a:r>
              <a:rPr lang="pt-PT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PT" b="1" dirty="0" smtClean="0">
                <a:solidFill>
                  <a:srgbClr val="FFFFFF"/>
                </a:solidFill>
                <a:latin typeface="Calibri"/>
                <a:cs typeface="Calibri"/>
              </a:rPr>
              <a:t>“Passo a Passo”</a:t>
            </a:r>
            <a:endParaRPr lang="pt-PT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3" name="Marcador de Posição de Conteúdo 2"/>
          <p:cNvSpPr txBox="1">
            <a:spLocks/>
          </p:cNvSpPr>
          <p:nvPr/>
        </p:nvSpPr>
        <p:spPr>
          <a:xfrm>
            <a:off x="107504" y="2409945"/>
            <a:ext cx="1287760" cy="6590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sz="1800" b="1" dirty="0" smtClean="0">
                <a:solidFill>
                  <a:srgbClr val="772399"/>
                </a:solidFill>
                <a:latin typeface="Calibri"/>
                <a:cs typeface="Calibri"/>
              </a:rPr>
              <a:t> profilaxia com AZT</a:t>
            </a:r>
          </a:p>
        </p:txBody>
      </p:sp>
      <p:sp>
        <p:nvSpPr>
          <p:cNvPr id="4" name="TextBox 3"/>
          <p:cNvSpPr txBox="1"/>
          <p:nvPr/>
        </p:nvSpPr>
        <p:spPr>
          <a:xfrm rot="19143038">
            <a:off x="483273" y="169915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72399"/>
                </a:solidFill>
                <a:latin typeface="Calibri"/>
                <a:cs typeface="Calibri"/>
              </a:rPr>
              <a:t>1995</a:t>
            </a:r>
            <a:endParaRPr lang="en-US" dirty="0">
              <a:solidFill>
                <a:srgbClr val="772399"/>
              </a:solidFill>
              <a:latin typeface="Calibri"/>
              <a:cs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 rot="19143038">
            <a:off x="1659183" y="169915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72399"/>
                </a:solidFill>
                <a:latin typeface="Calibri"/>
                <a:cs typeface="Calibri"/>
              </a:rPr>
              <a:t>1996</a:t>
            </a:r>
            <a:endParaRPr lang="en-US" dirty="0">
              <a:solidFill>
                <a:srgbClr val="772399"/>
              </a:solidFill>
              <a:latin typeface="Calibri"/>
              <a:cs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 rot="19143038">
            <a:off x="2595287" y="169915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72399"/>
                </a:solidFill>
                <a:latin typeface="Calibri"/>
                <a:cs typeface="Calibri"/>
              </a:rPr>
              <a:t>1997</a:t>
            </a:r>
            <a:endParaRPr lang="en-US" dirty="0">
              <a:solidFill>
                <a:srgbClr val="772399"/>
              </a:solidFill>
              <a:latin typeface="Calibri"/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 rot="19143038">
            <a:off x="3440620" y="156066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72399"/>
                </a:solidFill>
                <a:latin typeface="Calibri"/>
                <a:cs typeface="Calibri"/>
              </a:rPr>
              <a:t>1998 - 2000</a:t>
            </a:r>
            <a:endParaRPr lang="en-US" dirty="0">
              <a:solidFill>
                <a:srgbClr val="772399"/>
              </a:solidFill>
              <a:latin typeface="Calibri"/>
              <a:cs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 rot="19143038">
            <a:off x="4251471" y="169915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72399"/>
                </a:solidFill>
                <a:latin typeface="Calibri"/>
                <a:cs typeface="Calibri"/>
              </a:rPr>
              <a:t>2000</a:t>
            </a:r>
            <a:endParaRPr lang="en-US" dirty="0">
              <a:solidFill>
                <a:srgbClr val="772399"/>
              </a:solidFill>
              <a:latin typeface="Calibri"/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 rot="19143038">
            <a:off x="6123679" y="169915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72399"/>
                </a:solidFill>
                <a:latin typeface="Calibri"/>
                <a:cs typeface="Calibri"/>
              </a:rPr>
              <a:t>2010</a:t>
            </a:r>
            <a:endParaRPr lang="en-US" dirty="0">
              <a:solidFill>
                <a:srgbClr val="772399"/>
              </a:solidFill>
              <a:latin typeface="Calibri"/>
              <a:cs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 rot="19143038">
            <a:off x="7203799" y="169316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72399"/>
                </a:solidFill>
                <a:latin typeface="Calibri"/>
                <a:cs typeface="Calibri"/>
              </a:rPr>
              <a:t>2014</a:t>
            </a:r>
            <a:endParaRPr lang="en-US" dirty="0">
              <a:solidFill>
                <a:srgbClr val="772399"/>
              </a:solidFill>
              <a:latin typeface="Calibri"/>
              <a:cs typeface="Calibri"/>
            </a:endParaRPr>
          </a:p>
        </p:txBody>
      </p:sp>
      <p:sp>
        <p:nvSpPr>
          <p:cNvPr id="27" name="Marcador de Posição de Conteúdo 2"/>
          <p:cNvSpPr txBox="1">
            <a:spLocks/>
          </p:cNvSpPr>
          <p:nvPr/>
        </p:nvSpPr>
        <p:spPr>
          <a:xfrm>
            <a:off x="2187352" y="2359823"/>
            <a:ext cx="1728192" cy="559687"/>
          </a:xfrm>
          <a:prstGeom prst="rect">
            <a:avLst/>
          </a:prstGeom>
          <a:solidFill>
            <a:srgbClr val="FFF1CE"/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sz="1800" b="1" dirty="0" smtClean="0">
                <a:solidFill>
                  <a:srgbClr val="772399"/>
                </a:solidFill>
                <a:latin typeface="Calibri"/>
                <a:cs typeface="Calibri"/>
              </a:rPr>
              <a:t> consulta de </a:t>
            </a:r>
            <a:r>
              <a:rPr lang="pt-PT" sz="1800" b="1" dirty="0" err="1" smtClean="0">
                <a:solidFill>
                  <a:srgbClr val="772399"/>
                </a:solidFill>
                <a:latin typeface="Calibri"/>
                <a:cs typeface="Calibri"/>
              </a:rPr>
              <a:t>follow-up</a:t>
            </a:r>
            <a:r>
              <a:rPr lang="pt-PT" sz="1800" b="1" dirty="0" smtClean="0">
                <a:solidFill>
                  <a:srgbClr val="772399"/>
                </a:solidFill>
                <a:latin typeface="Calibri"/>
                <a:cs typeface="Calibri"/>
              </a:rPr>
              <a:t> do RN</a:t>
            </a:r>
          </a:p>
        </p:txBody>
      </p:sp>
      <p:sp>
        <p:nvSpPr>
          <p:cNvPr id="28" name="Marcador de Posição de Conteúdo 2"/>
          <p:cNvSpPr txBox="1">
            <a:spLocks/>
          </p:cNvSpPr>
          <p:nvPr/>
        </p:nvSpPr>
        <p:spPr>
          <a:xfrm>
            <a:off x="2187352" y="3933056"/>
            <a:ext cx="4616896" cy="1296144"/>
          </a:xfrm>
          <a:prstGeom prst="rect">
            <a:avLst/>
          </a:prstGeom>
          <a:solidFill>
            <a:srgbClr val="FFF1CE"/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/>
            <a:r>
              <a:rPr lang="pt-PT" sz="1800" b="1" dirty="0" smtClean="0">
                <a:solidFill>
                  <a:srgbClr val="772399"/>
                </a:solidFill>
                <a:latin typeface="Calibri"/>
                <a:cs typeface="Calibri"/>
              </a:rPr>
              <a:t>Aquisição </a:t>
            </a:r>
            <a:r>
              <a:rPr lang="pt-PT" sz="1800" b="1" dirty="0">
                <a:solidFill>
                  <a:srgbClr val="772399"/>
                </a:solidFill>
                <a:latin typeface="Calibri"/>
                <a:cs typeface="Calibri"/>
              </a:rPr>
              <a:t>de material cirúrgico</a:t>
            </a:r>
          </a:p>
          <a:p>
            <a:pPr marL="285750" lvl="1">
              <a:tabLst>
                <a:tab pos="273050" algn="l"/>
              </a:tabLst>
            </a:pPr>
            <a:r>
              <a:rPr lang="pt-PT" sz="1800" b="1" dirty="0">
                <a:solidFill>
                  <a:srgbClr val="772399"/>
                </a:solidFill>
                <a:latin typeface="Calibri"/>
                <a:cs typeface="Calibri"/>
              </a:rPr>
              <a:t>Normalização de atitudes/combate à </a:t>
            </a:r>
            <a:r>
              <a:rPr lang="pt-PT" sz="1800" b="1" dirty="0" smtClean="0">
                <a:solidFill>
                  <a:srgbClr val="772399"/>
                </a:solidFill>
                <a:latin typeface="Calibri"/>
                <a:cs typeface="Calibri"/>
              </a:rPr>
              <a:t>discriminação </a:t>
            </a:r>
            <a:r>
              <a:rPr lang="pt-PT" sz="1800" b="1" dirty="0">
                <a:solidFill>
                  <a:srgbClr val="772399"/>
                </a:solidFill>
                <a:latin typeface="Calibri"/>
                <a:cs typeface="Calibri"/>
              </a:rPr>
              <a:t>(Comissão de Qualidade)</a:t>
            </a:r>
          </a:p>
          <a:p>
            <a:pPr marL="285750" lvl="1"/>
            <a:r>
              <a:rPr lang="pt-PT" sz="1800" b="1" dirty="0">
                <a:solidFill>
                  <a:srgbClr val="772399"/>
                </a:solidFill>
                <a:latin typeface="Calibri"/>
                <a:cs typeface="Calibri"/>
              </a:rPr>
              <a:t>Implementação de PPEP</a:t>
            </a:r>
          </a:p>
        </p:txBody>
      </p:sp>
      <p:sp>
        <p:nvSpPr>
          <p:cNvPr id="29" name="Marcador de Posição de Conteúdo 2"/>
          <p:cNvSpPr txBox="1">
            <a:spLocks/>
          </p:cNvSpPr>
          <p:nvPr/>
        </p:nvSpPr>
        <p:spPr>
          <a:xfrm>
            <a:off x="4743128" y="2924944"/>
            <a:ext cx="4032448" cy="1080120"/>
          </a:xfrm>
          <a:prstGeom prst="rect">
            <a:avLst/>
          </a:prstGeom>
          <a:solidFill>
            <a:srgbClr val="FFF1CE"/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sz="1800" b="1" dirty="0">
                <a:solidFill>
                  <a:srgbClr val="772399"/>
                </a:solidFill>
                <a:latin typeface="Calibri"/>
                <a:cs typeface="Calibri"/>
              </a:rPr>
              <a:t>P</a:t>
            </a:r>
            <a:r>
              <a:rPr lang="pt-PT" sz="1800" b="1" dirty="0" smtClean="0">
                <a:solidFill>
                  <a:srgbClr val="772399"/>
                </a:solidFill>
                <a:latin typeface="Calibri"/>
                <a:cs typeface="Calibri"/>
              </a:rPr>
              <a:t>rocriação </a:t>
            </a:r>
            <a:r>
              <a:rPr lang="pt-PT" sz="1800" b="1" dirty="0">
                <a:solidFill>
                  <a:srgbClr val="772399"/>
                </a:solidFill>
                <a:latin typeface="Calibri"/>
                <a:cs typeface="Calibri"/>
              </a:rPr>
              <a:t>medicamente assistida</a:t>
            </a:r>
          </a:p>
          <a:p>
            <a:pPr marL="357188" lvl="1">
              <a:tabLst>
                <a:tab pos="450850" algn="l"/>
              </a:tabLst>
            </a:pPr>
            <a:r>
              <a:rPr lang="pt-PT" sz="1800" b="1" dirty="0">
                <a:solidFill>
                  <a:srgbClr val="772399"/>
                </a:solidFill>
                <a:latin typeface="Calibri"/>
                <a:cs typeface="Calibri"/>
              </a:rPr>
              <a:t>Estudo e tratamento do casal infértil</a:t>
            </a:r>
          </a:p>
          <a:p>
            <a:pPr marL="350838" lvl="1"/>
            <a:r>
              <a:rPr lang="pt-PT" sz="1800" b="1" dirty="0">
                <a:solidFill>
                  <a:srgbClr val="772399"/>
                </a:solidFill>
                <a:latin typeface="Calibri"/>
                <a:cs typeface="Calibri"/>
              </a:rPr>
              <a:t>Técnica de lavagem de esperma</a:t>
            </a:r>
          </a:p>
        </p:txBody>
      </p:sp>
      <p:sp>
        <p:nvSpPr>
          <p:cNvPr id="30" name="Marcador de Posição de Conteúdo 2"/>
          <p:cNvSpPr txBox="1">
            <a:spLocks/>
          </p:cNvSpPr>
          <p:nvPr/>
        </p:nvSpPr>
        <p:spPr>
          <a:xfrm>
            <a:off x="3987552" y="2431831"/>
            <a:ext cx="1368152" cy="360040"/>
          </a:xfrm>
          <a:prstGeom prst="rect">
            <a:avLst/>
          </a:prstGeom>
          <a:solidFill>
            <a:srgbClr val="FFF1CE"/>
          </a:solidFill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sz="1800" b="1" dirty="0">
                <a:solidFill>
                  <a:srgbClr val="772399"/>
                </a:solidFill>
                <a:latin typeface="Calibri"/>
                <a:cs typeface="Calibri"/>
              </a:rPr>
              <a:t>T</a:t>
            </a:r>
            <a:r>
              <a:rPr lang="pt-PT" sz="1800" b="1" dirty="0" smtClean="0">
                <a:solidFill>
                  <a:srgbClr val="772399"/>
                </a:solidFill>
                <a:latin typeface="Calibri"/>
                <a:cs typeface="Calibri"/>
              </a:rPr>
              <a:t>este rápido</a:t>
            </a:r>
          </a:p>
        </p:txBody>
      </p:sp>
      <p:sp>
        <p:nvSpPr>
          <p:cNvPr id="31" name="Marcador de Posição de Conteúdo 2"/>
          <p:cNvSpPr txBox="1">
            <a:spLocks/>
          </p:cNvSpPr>
          <p:nvPr/>
        </p:nvSpPr>
        <p:spPr>
          <a:xfrm>
            <a:off x="6651848" y="2492896"/>
            <a:ext cx="2492152" cy="370983"/>
          </a:xfrm>
          <a:prstGeom prst="rect">
            <a:avLst/>
          </a:prstGeom>
          <a:solidFill>
            <a:srgbClr val="FFF1CE"/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sz="1800" b="1" dirty="0" smtClean="0">
                <a:solidFill>
                  <a:srgbClr val="772399"/>
                </a:solidFill>
                <a:latin typeface="Calibri"/>
                <a:cs typeface="Calibri"/>
              </a:rPr>
              <a:t>Consulta de Ginecologia</a:t>
            </a:r>
          </a:p>
        </p:txBody>
      </p:sp>
      <p:sp>
        <p:nvSpPr>
          <p:cNvPr id="6" name="Down Arrow 5"/>
          <p:cNvSpPr/>
          <p:nvPr/>
        </p:nvSpPr>
        <p:spPr>
          <a:xfrm>
            <a:off x="891208" y="2060848"/>
            <a:ext cx="144016" cy="288032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2399"/>
              </a:solidFill>
              <a:latin typeface="Calibri"/>
              <a:cs typeface="Calibri"/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2043336" y="2060848"/>
            <a:ext cx="152400" cy="1008112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2399"/>
              </a:solidFill>
              <a:latin typeface="Calibri"/>
              <a:cs typeface="Calibri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3051448" y="2060848"/>
            <a:ext cx="144016" cy="288032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2399"/>
              </a:solidFill>
              <a:latin typeface="Calibri"/>
              <a:cs typeface="Calibri"/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4707632" y="2060848"/>
            <a:ext cx="144016" cy="288032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2399"/>
              </a:solidFill>
              <a:latin typeface="Calibri"/>
              <a:cs typeface="Calibri"/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6516216" y="2060848"/>
            <a:ext cx="152400" cy="79208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2399"/>
              </a:solidFill>
              <a:latin typeface="Calibri"/>
              <a:cs typeface="Calibri"/>
            </a:endParaRPr>
          </a:p>
        </p:txBody>
      </p:sp>
      <p:sp>
        <p:nvSpPr>
          <p:cNvPr id="36" name="Down Arrow 35"/>
          <p:cNvSpPr/>
          <p:nvPr/>
        </p:nvSpPr>
        <p:spPr>
          <a:xfrm>
            <a:off x="3915544" y="2204864"/>
            <a:ext cx="144016" cy="158417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2399"/>
              </a:solidFill>
              <a:latin typeface="Calibri"/>
              <a:cs typeface="Calibri"/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7587952" y="2060848"/>
            <a:ext cx="144016" cy="288032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2399"/>
              </a:solidFill>
              <a:latin typeface="Calibri"/>
              <a:cs typeface="Calibri"/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4644008" y="5661248"/>
            <a:ext cx="1512168" cy="936104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35696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 </a:t>
            </a:r>
            <a:endParaRPr lang="pt-PT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447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17" grpId="0"/>
      <p:bldP spid="18" grpId="0"/>
      <p:bldP spid="22" grpId="0"/>
      <p:bldP spid="23" grpId="0"/>
      <p:bldP spid="24" grpId="0"/>
      <p:bldP spid="25" grpId="0"/>
      <p:bldP spid="28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51520" y="1484784"/>
            <a:ext cx="3600400" cy="4896544"/>
          </a:xfrm>
          <a:prstGeom prst="roundRect">
            <a:avLst>
              <a:gd name="adj" fmla="val 8137"/>
            </a:avLst>
          </a:prstGeom>
          <a:solidFill>
            <a:srgbClr val="FF2929">
              <a:alpha val="15000"/>
            </a:srgbClr>
          </a:solidFill>
          <a:ln w="19050" cmpd="sng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115616" y="5373216"/>
            <a:ext cx="2016224" cy="576064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Calibri"/>
                <a:cs typeface="Calibri"/>
              </a:rPr>
              <a:t>0.7%</a:t>
            </a:r>
            <a:endParaRPr lang="en-US" sz="3600" b="1" dirty="0">
              <a:latin typeface="Calibri"/>
              <a:cs typeface="Calibri"/>
            </a:endParaRPr>
          </a:p>
        </p:txBody>
      </p:sp>
      <p:sp>
        <p:nvSpPr>
          <p:cNvPr id="19" name="CaixaDeTexto 6"/>
          <p:cNvSpPr txBox="1"/>
          <p:nvPr/>
        </p:nvSpPr>
        <p:spPr>
          <a:xfrm>
            <a:off x="251520" y="1412776"/>
            <a:ext cx="3656563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/>
              <a:buChar char="o"/>
            </a:pPr>
            <a:r>
              <a:rPr lang="pt-PT" sz="3000" dirty="0" smtClean="0">
                <a:solidFill>
                  <a:srgbClr val="4D264D"/>
                </a:solidFill>
                <a:latin typeface="Calibri"/>
                <a:cs typeface="Calibri"/>
              </a:rPr>
              <a:t>2004-2013</a:t>
            </a:r>
            <a:r>
              <a:rPr lang="pt-PT" sz="3000" b="1" dirty="0">
                <a:solidFill>
                  <a:srgbClr val="4D264D"/>
                </a:solidFill>
                <a:latin typeface="Calibri"/>
                <a:cs typeface="Calibri"/>
              </a:rPr>
              <a:t> </a:t>
            </a:r>
            <a:r>
              <a:rPr lang="pt-PT" sz="3000" b="1" dirty="0" smtClean="0">
                <a:solidFill>
                  <a:srgbClr val="4D264D"/>
                </a:solidFill>
                <a:latin typeface="Calibri"/>
                <a:cs typeface="Calibri"/>
              </a:rPr>
              <a:t>(n=505)</a:t>
            </a:r>
            <a:endParaRPr lang="pt-PT" sz="3000" dirty="0" smtClean="0">
              <a:solidFill>
                <a:srgbClr val="4D264D"/>
              </a:solidFill>
              <a:latin typeface="Calibri"/>
              <a:cs typeface="Calibri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55576" y="2204864"/>
            <a:ext cx="2520280" cy="1296144"/>
          </a:xfrm>
          <a:prstGeom prst="roundRect">
            <a:avLst>
              <a:gd name="adj" fmla="val 11075"/>
            </a:avLst>
          </a:prstGeom>
          <a:gradFill flip="none" rotWithShape="1">
            <a:gsLst>
              <a:gs pos="0">
                <a:schemeClr val="accent3">
                  <a:shade val="70000"/>
                  <a:satMod val="120000"/>
                  <a:alpha val="59000"/>
                </a:schemeClr>
              </a:gs>
              <a:gs pos="35000">
                <a:schemeClr val="accent3">
                  <a:shade val="100000"/>
                  <a:satMod val="150000"/>
                  <a:alpha val="59000"/>
                </a:schemeClr>
              </a:gs>
              <a:gs pos="70000">
                <a:schemeClr val="accent3">
                  <a:tint val="100000"/>
                  <a:shade val="100000"/>
                  <a:satMod val="200000"/>
                  <a:greenMod val="100000"/>
                  <a:alpha val="59000"/>
                </a:schemeClr>
              </a:gs>
              <a:gs pos="100000">
                <a:schemeClr val="accent3">
                  <a:tint val="100000"/>
                  <a:shade val="100000"/>
                  <a:satMod val="250000"/>
                  <a:greenMod val="100000"/>
                  <a:alpha val="59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Calibri"/>
                <a:cs typeface="Calibri"/>
              </a:rPr>
              <a:t>4 RN </a:t>
            </a:r>
            <a:r>
              <a:rPr lang="en-US" sz="3000" b="1" dirty="0" err="1" smtClean="0">
                <a:solidFill>
                  <a:schemeClr val="bg1"/>
                </a:solidFill>
                <a:latin typeface="Calibri"/>
                <a:cs typeface="Calibri"/>
              </a:rPr>
              <a:t>Infectados</a:t>
            </a:r>
            <a:endParaRPr lang="en-US" sz="30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3528" y="4777988"/>
            <a:ext cx="3456384" cy="52322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1"/>
                </a:solidFill>
                <a:latin typeface="Calibri"/>
                <a:cs typeface="Calibri"/>
              </a:rPr>
              <a:t>Transmissão</a:t>
            </a:r>
            <a:r>
              <a:rPr lang="en-US" sz="2800" dirty="0" smtClean="0">
                <a:solidFill>
                  <a:schemeClr val="accent1"/>
                </a:solidFill>
                <a:latin typeface="Calibri"/>
                <a:cs typeface="Calibri"/>
              </a:rPr>
              <a:t> Vertical</a:t>
            </a:r>
            <a:endParaRPr lang="en-US" sz="2800" dirty="0">
              <a:solidFill>
                <a:schemeClr val="accent1"/>
              </a:solidFill>
              <a:latin typeface="Calibri"/>
              <a:cs typeface="Calibri"/>
            </a:endParaRPr>
          </a:p>
        </p:txBody>
      </p:sp>
      <p:sp>
        <p:nvSpPr>
          <p:cNvPr id="23" name="Striped Right Arrow 22"/>
          <p:cNvSpPr/>
          <p:nvPr/>
        </p:nvSpPr>
        <p:spPr>
          <a:xfrm rot="5400000">
            <a:off x="1511660" y="3681028"/>
            <a:ext cx="1080120" cy="1008112"/>
          </a:xfrm>
          <a:prstGeom prst="stripedRightArrow">
            <a:avLst>
              <a:gd name="adj1" fmla="val 43930"/>
              <a:gd name="adj2" fmla="val 50000"/>
            </a:avLst>
          </a:prstGeom>
          <a:noFill/>
          <a:ln w="38100" cmpd="sng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139952" y="1484784"/>
            <a:ext cx="4896544" cy="4896544"/>
          </a:xfrm>
          <a:prstGeom prst="roundRect">
            <a:avLst>
              <a:gd name="adj" fmla="val 5462"/>
            </a:avLst>
          </a:prstGeom>
          <a:solidFill>
            <a:schemeClr val="accent1">
              <a:lumMod val="60000"/>
              <a:lumOff val="40000"/>
              <a:alpha val="15000"/>
            </a:schemeClr>
          </a:solidFill>
          <a:ln w="19050" cmpd="sng">
            <a:solidFill>
              <a:schemeClr val="bg2">
                <a:lumMod val="2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spcAft>
                <a:spcPts val="3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Primo-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infecção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na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Gravidez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início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3º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trimestre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)</a:t>
            </a:r>
          </a:p>
          <a:p>
            <a:pPr marL="457200" indent="-457200">
              <a:spcAft>
                <a:spcPts val="3000"/>
              </a:spcAft>
              <a:buFont typeface="+mj-lt"/>
              <a:buAutoNum type="arabicPeriod"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Grávida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recém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chegada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de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África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às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36s,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sem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TARc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  <a:p>
            <a:pPr marL="457200" indent="-457200">
              <a:spcAft>
                <a:spcPts val="3000"/>
              </a:spcAft>
              <a:buFont typeface="+mj-lt"/>
              <a:buAutoNum type="arabicPeriod"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Toxicodependente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e D. Bipolar;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sem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TARc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  <a:p>
            <a:pPr marL="457200" indent="-457200">
              <a:spcAft>
                <a:spcPts val="3000"/>
              </a:spcAft>
              <a:buFont typeface="+mj-lt"/>
              <a:buAutoNum type="arabicPeriod"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Gravidez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não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vigiada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sem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TARc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216024" y="620688"/>
            <a:ext cx="7308304" cy="57606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charset="2"/>
              <a:buChar char="v"/>
            </a:pP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</a:rPr>
              <a:t>Dados e resultados da MAC</a:t>
            </a:r>
            <a:endParaRPr lang="pt-PT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Vigilância Pré-Natal e Parto </a:t>
            </a:r>
            <a:endParaRPr lang="pt-PT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219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/>
      <p:bldP spid="23" grpId="0" animBg="1"/>
      <p:bldP spid="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Mensagens</a:t>
            </a:r>
            <a:r>
              <a:rPr lang="en-US" dirty="0" smtClean="0"/>
              <a:t> a </a:t>
            </a:r>
            <a:r>
              <a:rPr lang="en-US" dirty="0" err="1" smtClean="0"/>
              <a:t>Reter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512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arcador de Posição de Conteúdo 2"/>
          <p:cNvSpPr txBox="1">
            <a:spLocks/>
          </p:cNvSpPr>
          <p:nvPr/>
        </p:nvSpPr>
        <p:spPr>
          <a:xfrm>
            <a:off x="457200" y="1600200"/>
            <a:ext cx="8229600" cy="456510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728"/>
              </a:spcBef>
              <a:buNone/>
            </a:pPr>
            <a:endParaRPr lang="pt-PT" sz="2400" dirty="0" smtClean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120000"/>
              </a:lnSpc>
              <a:spcBef>
                <a:spcPts val="1728"/>
              </a:spcBef>
              <a:buFont typeface="Wingdings" charset="2"/>
              <a:buChar char="ü"/>
            </a:pP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É fundamental implementar uma </a:t>
            </a:r>
            <a:r>
              <a:rPr lang="pt-PT" sz="24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cultura de </a:t>
            </a:r>
            <a:r>
              <a:rPr lang="pt-PT" sz="24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pré-concepção</a:t>
            </a: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ct val="120000"/>
              </a:lnSpc>
              <a:spcBef>
                <a:spcPts val="1728"/>
              </a:spcBef>
              <a:buFont typeface="Wingdings" charset="2"/>
              <a:buChar char="ü"/>
            </a:pP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O pilar mais importante - e decisivo - para a prevenção da transmissão vertical é </a:t>
            </a:r>
            <a:r>
              <a:rPr lang="pt-PT" sz="2400" b="1" dirty="0" smtClean="0">
                <a:solidFill>
                  <a:srgbClr val="B465BB"/>
                </a:solidFill>
                <a:latin typeface="Calibri"/>
                <a:cs typeface="Calibri"/>
              </a:rPr>
              <a:t>a</a:t>
            </a:r>
            <a:r>
              <a:rPr lang="pt-PT" sz="2400" dirty="0" smtClean="0">
                <a:solidFill>
                  <a:srgbClr val="B465BB"/>
                </a:solidFill>
                <a:latin typeface="Calibri"/>
                <a:cs typeface="Calibri"/>
              </a:rPr>
              <a:t> </a:t>
            </a:r>
            <a:r>
              <a:rPr lang="pt-PT" sz="2400" b="1" dirty="0" smtClean="0">
                <a:solidFill>
                  <a:srgbClr val="B465BB"/>
                </a:solidFill>
                <a:latin typeface="Calibri"/>
                <a:cs typeface="Calibri"/>
              </a:rPr>
              <a:t>terapêutica </a:t>
            </a:r>
            <a:r>
              <a:rPr lang="pt-PT" sz="2400" b="1" dirty="0" err="1" smtClean="0">
                <a:solidFill>
                  <a:srgbClr val="B465BB"/>
                </a:solidFill>
                <a:latin typeface="Calibri"/>
                <a:cs typeface="Calibri"/>
              </a:rPr>
              <a:t>anti</a:t>
            </a:r>
            <a:r>
              <a:rPr lang="pt-PT" sz="2400" b="1" dirty="0" smtClean="0">
                <a:solidFill>
                  <a:srgbClr val="B465BB"/>
                </a:solidFill>
                <a:latin typeface="Calibri"/>
                <a:cs typeface="Calibri"/>
              </a:rPr>
              <a:t>-retrovírica</a:t>
            </a: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ct val="120000"/>
              </a:lnSpc>
              <a:spcBef>
                <a:spcPts val="1728"/>
              </a:spcBef>
              <a:buFont typeface="Wingdings" charset="2"/>
              <a:buChar char="ü"/>
            </a:pPr>
            <a:r>
              <a:rPr lang="pt-PT" sz="2400" b="1" dirty="0" smtClean="0">
                <a:solidFill>
                  <a:srgbClr val="B465BB"/>
                </a:solidFill>
                <a:latin typeface="Calibri"/>
                <a:cs typeface="Calibri"/>
              </a:rPr>
              <a:t>A gravidez constitui uma indicação absoluta para terapêutica</a:t>
            </a:r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ct val="120000"/>
              </a:lnSpc>
              <a:spcBef>
                <a:spcPts val="1728"/>
              </a:spcBef>
              <a:buFont typeface="Wingdings" charset="2"/>
              <a:buChar char="ü"/>
            </a:pP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A diminuição da transmissão vertical depende da </a:t>
            </a:r>
            <a:r>
              <a:rPr lang="pt-PT" sz="2400" b="1" dirty="0" smtClean="0">
                <a:solidFill>
                  <a:srgbClr val="B465BB"/>
                </a:solidFill>
                <a:latin typeface="Calibri"/>
                <a:cs typeface="Calibri"/>
              </a:rPr>
              <a:t>acessibilidade</a:t>
            </a:r>
            <a:r>
              <a:rPr lang="pt-PT" sz="24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que conseguirmos construir.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7158" y="1714488"/>
            <a:ext cx="8352928" cy="4500594"/>
          </a:xfrm>
          <a:prstGeom prst="roundRect">
            <a:avLst>
              <a:gd name="adj" fmla="val 2501"/>
            </a:avLst>
          </a:prstGeom>
          <a:noFill/>
          <a:ln w="19050" cmpd="sng">
            <a:solidFill>
              <a:srgbClr val="4D264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95536" y="692696"/>
            <a:ext cx="7920880" cy="57606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charset="2"/>
              <a:buChar char="v"/>
            </a:pPr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</a:rPr>
              <a:t>Mensagens a reter</a:t>
            </a:r>
            <a:endParaRPr lang="pt-PT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Vigilância Pré-Natal e Parto </a:t>
            </a:r>
            <a:endParaRPr lang="pt-PT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447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Gravidez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790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43608" y="908720"/>
            <a:ext cx="6840760" cy="194421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2" name="CaixaDeTexto 1"/>
          <p:cNvSpPr txBox="1"/>
          <p:nvPr/>
        </p:nvSpPr>
        <p:spPr>
          <a:xfrm>
            <a:off x="1142976" y="996689"/>
            <a:ext cx="6813400" cy="1815882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>
                <a:solidFill>
                  <a:srgbClr val="FFFFFF"/>
                </a:solidFill>
              </a:rPr>
              <a:t>A implementação de programas para prevenção da transmissão mãe-filho do VIH tem sido uma das histórias de sucesso do século XXI</a:t>
            </a:r>
          </a:p>
        </p:txBody>
      </p:sp>
      <p:sp>
        <p:nvSpPr>
          <p:cNvPr id="23" name="CaixaDeTexto 3"/>
          <p:cNvSpPr txBox="1"/>
          <p:nvPr/>
        </p:nvSpPr>
        <p:spPr>
          <a:xfrm>
            <a:off x="3635896" y="6290156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aseline="30000" dirty="0" smtClean="0"/>
              <a:t>1</a:t>
            </a:r>
            <a:r>
              <a:rPr lang="pt-PT" sz="1400" dirty="0" smtClean="0"/>
              <a:t> </a:t>
            </a:r>
            <a:r>
              <a:rPr lang="pt-PT" sz="1400" dirty="0" err="1" smtClean="0"/>
              <a:t>Clinical</a:t>
            </a:r>
            <a:r>
              <a:rPr lang="pt-PT" sz="1400" dirty="0" smtClean="0"/>
              <a:t> </a:t>
            </a:r>
            <a:r>
              <a:rPr lang="pt-PT" sz="1400" dirty="0" err="1" smtClean="0"/>
              <a:t>and</a:t>
            </a:r>
            <a:r>
              <a:rPr lang="pt-PT" sz="1400" dirty="0" smtClean="0"/>
              <a:t> Experimental </a:t>
            </a:r>
            <a:r>
              <a:rPr lang="pt-PT" sz="1400" dirty="0" err="1" smtClean="0"/>
              <a:t>Immunology</a:t>
            </a:r>
            <a:r>
              <a:rPr lang="pt-PT" sz="1400" dirty="0"/>
              <a:t> </a:t>
            </a:r>
            <a:r>
              <a:rPr lang="pt-PT" sz="1400" dirty="0" smtClean="0"/>
              <a:t>2013, 176: 11-22</a:t>
            </a:r>
          </a:p>
          <a:p>
            <a:r>
              <a:rPr lang="pt-PT" sz="1400" baseline="30000" dirty="0" smtClean="0"/>
              <a:t>2</a:t>
            </a:r>
            <a:r>
              <a:rPr lang="pt-PT" sz="1400" dirty="0" smtClean="0"/>
              <a:t> </a:t>
            </a:r>
            <a:r>
              <a:rPr lang="pt-PT" sz="1400" dirty="0" err="1" smtClean="0"/>
              <a:t>Curr</a:t>
            </a:r>
            <a:r>
              <a:rPr lang="pt-PT" sz="1400" dirty="0" smtClean="0"/>
              <a:t> </a:t>
            </a:r>
            <a:r>
              <a:rPr lang="pt-PT" sz="1400" dirty="0" err="1" smtClean="0"/>
              <a:t>HiV</a:t>
            </a:r>
            <a:r>
              <a:rPr lang="pt-PT" sz="1400" dirty="0" smtClean="0"/>
              <a:t>/AIDS </a:t>
            </a:r>
            <a:r>
              <a:rPr lang="pt-PT" sz="1400" dirty="0" err="1" smtClean="0"/>
              <a:t>Rep</a:t>
            </a:r>
            <a:r>
              <a:rPr lang="pt-PT" sz="1400" dirty="0" smtClean="0"/>
              <a:t> 2014, 11:177--185</a:t>
            </a:r>
            <a:endParaRPr lang="pt-PT" sz="1400" dirty="0"/>
          </a:p>
        </p:txBody>
      </p:sp>
      <p:sp>
        <p:nvSpPr>
          <p:cNvPr id="24" name="CaixaDeTexto 4"/>
          <p:cNvSpPr txBox="1"/>
          <p:nvPr/>
        </p:nvSpPr>
        <p:spPr>
          <a:xfrm>
            <a:off x="251520" y="3717032"/>
            <a:ext cx="8748464" cy="155427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²"/>
            </a:pPr>
            <a:r>
              <a:rPr lang="pt-PT" sz="19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A utilização de terapêutica </a:t>
            </a:r>
            <a:r>
              <a:rPr lang="pt-PT" sz="19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anti</a:t>
            </a:r>
            <a:r>
              <a:rPr lang="pt-PT" sz="19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-retrovírica combinada (</a:t>
            </a:r>
            <a:r>
              <a:rPr lang="pt-PT" sz="19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TARc</a:t>
            </a:r>
            <a:r>
              <a:rPr lang="pt-PT" sz="19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) reduziu a taxa de transmissão  de 25-30% para valores inferiores a 1%</a:t>
            </a:r>
            <a:r>
              <a:rPr lang="pt-PT" sz="1900" baseline="300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1</a:t>
            </a:r>
            <a:endParaRPr lang="pt-PT" sz="1900" dirty="0" smtClean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  <a:p>
            <a:endParaRPr lang="pt-PT" sz="1900" dirty="0" smtClean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  <a:p>
            <a:pPr marL="342900" indent="-342900">
              <a:buFont typeface="Wingdings" charset="2"/>
              <a:buChar char="²"/>
            </a:pPr>
            <a:r>
              <a:rPr lang="pt-PT" sz="19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Na última década, </a:t>
            </a:r>
            <a:r>
              <a:rPr lang="pt-PT" sz="19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40% </a:t>
            </a:r>
            <a:r>
              <a:rPr lang="pt-PT" sz="19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dos casos de transmissão mãe-filho  devem-se a ausência, ou insuficiência, de </a:t>
            </a:r>
            <a:r>
              <a:rPr lang="pt-PT" sz="1900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TARc</a:t>
            </a:r>
            <a:r>
              <a:rPr lang="pt-PT" sz="19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durante a gravidez</a:t>
            </a:r>
            <a:r>
              <a:rPr lang="pt-PT" sz="1900" baseline="30000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2</a:t>
            </a:r>
            <a:endParaRPr lang="pt-PT" sz="1900" dirty="0" smtClean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5" name="Seta para baixo 5"/>
          <p:cNvSpPr/>
          <p:nvPr/>
        </p:nvSpPr>
        <p:spPr>
          <a:xfrm>
            <a:off x="3203848" y="3068960"/>
            <a:ext cx="2376264" cy="64465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TextBox 7"/>
          <p:cNvSpPr txBox="1"/>
          <p:nvPr/>
        </p:nvSpPr>
        <p:spPr>
          <a:xfrm>
            <a:off x="1835696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Vigilância Pré-Natal e Parto </a:t>
            </a:r>
            <a:endParaRPr lang="pt-PT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420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aixaDeTexto 69"/>
          <p:cNvSpPr txBox="1"/>
          <p:nvPr/>
        </p:nvSpPr>
        <p:spPr>
          <a:xfrm>
            <a:off x="3714744" y="6303422"/>
            <a:ext cx="5429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Grupo de Trabalho sobre Infecção VIH na Criança</a:t>
            </a:r>
            <a:endParaRPr lang="pt-PT" sz="1600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2788738311"/>
              </p:ext>
            </p:extLst>
          </p:nvPr>
        </p:nvGraphicFramePr>
        <p:xfrm>
          <a:off x="395536" y="1124744"/>
          <a:ext cx="82809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7184730"/>
              </p:ext>
            </p:extLst>
          </p:nvPr>
        </p:nvGraphicFramePr>
        <p:xfrm>
          <a:off x="214282" y="5357826"/>
          <a:ext cx="8786874" cy="130186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8405"/>
                <a:gridCol w="717128"/>
                <a:gridCol w="318723"/>
                <a:gridCol w="717128"/>
                <a:gridCol w="318723"/>
                <a:gridCol w="717128"/>
                <a:gridCol w="398405"/>
                <a:gridCol w="717128"/>
                <a:gridCol w="398405"/>
                <a:gridCol w="717128"/>
                <a:gridCol w="318723"/>
                <a:gridCol w="717128"/>
                <a:gridCol w="398405"/>
                <a:gridCol w="717128"/>
                <a:gridCol w="1217189"/>
              </a:tblGrid>
              <a:tr h="661789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2007 </a:t>
                      </a:r>
                    </a:p>
                    <a:p>
                      <a:r>
                        <a:rPr lang="en-US" b="1" dirty="0" smtClean="0"/>
                        <a:t>(n=257)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2008 </a:t>
                      </a:r>
                    </a:p>
                    <a:p>
                      <a:r>
                        <a:rPr lang="en-US" dirty="0" smtClean="0"/>
                        <a:t>(n=255)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</a:p>
                    <a:p>
                      <a:r>
                        <a:rPr lang="en-US" dirty="0" smtClean="0"/>
                        <a:t>(n=238)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</a:p>
                    <a:p>
                      <a:r>
                        <a:rPr lang="en-US" dirty="0" smtClean="0"/>
                        <a:t>(n=277)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2011 </a:t>
                      </a:r>
                    </a:p>
                    <a:p>
                      <a:r>
                        <a:rPr lang="en-US" dirty="0" smtClean="0"/>
                        <a:t>(n=270)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</a:p>
                    <a:p>
                      <a:r>
                        <a:rPr lang="en-US" dirty="0" smtClean="0"/>
                        <a:t>(n=237)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2013 </a:t>
                      </a:r>
                    </a:p>
                    <a:p>
                      <a:r>
                        <a:rPr lang="en-US" dirty="0" smtClean="0"/>
                        <a:t>(n=197)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</a:p>
                    <a:p>
                      <a:r>
                        <a:rPr lang="en-US" dirty="0" smtClean="0"/>
                        <a:t>(n=224)</a:t>
                      </a:r>
                      <a:endParaRPr lang="en-US" dirty="0"/>
                    </a:p>
                  </a:txBody>
                  <a:tcPr/>
                </a:tc>
              </a:tr>
              <a:tr h="264716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435FAA"/>
                          </a:solidFill>
                        </a:rPr>
                        <a:t>6</a:t>
                      </a:r>
                      <a:endParaRPr lang="en-US" b="0" dirty="0">
                        <a:solidFill>
                          <a:srgbClr val="435F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435FAA"/>
                          </a:solidFill>
                        </a:rPr>
                        <a:t>2,3%</a:t>
                      </a:r>
                      <a:endParaRPr lang="en-US" b="0" dirty="0">
                        <a:solidFill>
                          <a:srgbClr val="435F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435FAA"/>
                          </a:solidFill>
                        </a:rPr>
                        <a:t>3</a:t>
                      </a:r>
                      <a:endParaRPr lang="en-US" b="0" dirty="0">
                        <a:solidFill>
                          <a:srgbClr val="435F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435FAA"/>
                          </a:solidFill>
                        </a:rPr>
                        <a:t>1,6%</a:t>
                      </a:r>
                      <a:endParaRPr lang="en-US" b="0" dirty="0">
                        <a:solidFill>
                          <a:srgbClr val="435F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435FAA"/>
                          </a:solidFill>
                        </a:rPr>
                        <a:t>6</a:t>
                      </a:r>
                      <a:endParaRPr lang="en-US" b="0" dirty="0">
                        <a:solidFill>
                          <a:srgbClr val="435F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435FAA"/>
                          </a:solidFill>
                        </a:rPr>
                        <a:t>2,5%</a:t>
                      </a:r>
                      <a:endParaRPr lang="en-US" b="0" dirty="0">
                        <a:solidFill>
                          <a:srgbClr val="435F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435FAA"/>
                          </a:solidFill>
                        </a:rPr>
                        <a:t>5</a:t>
                      </a:r>
                      <a:endParaRPr lang="en-US" b="0" dirty="0">
                        <a:solidFill>
                          <a:srgbClr val="435F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435FAA"/>
                          </a:solidFill>
                        </a:rPr>
                        <a:t>1,8%</a:t>
                      </a:r>
                      <a:endParaRPr lang="en-US" b="0" dirty="0">
                        <a:solidFill>
                          <a:srgbClr val="435F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435FAA"/>
                          </a:solidFill>
                        </a:rPr>
                        <a:t>5</a:t>
                      </a:r>
                      <a:endParaRPr lang="en-US" b="0" dirty="0">
                        <a:solidFill>
                          <a:srgbClr val="435F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435FAA"/>
                          </a:solidFill>
                        </a:rPr>
                        <a:t>1,9%</a:t>
                      </a:r>
                      <a:endParaRPr lang="en-US" b="0" dirty="0">
                        <a:solidFill>
                          <a:srgbClr val="435F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435FAA"/>
                          </a:solidFill>
                        </a:rPr>
                        <a:t>1</a:t>
                      </a:r>
                      <a:endParaRPr lang="en-US" b="0" dirty="0">
                        <a:solidFill>
                          <a:srgbClr val="435F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435FAA"/>
                          </a:solidFill>
                        </a:rPr>
                        <a:t>0,4%</a:t>
                      </a:r>
                      <a:endParaRPr lang="en-US" b="0" dirty="0">
                        <a:solidFill>
                          <a:srgbClr val="435F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435FAA"/>
                          </a:solidFill>
                        </a:rPr>
                        <a:t>2</a:t>
                      </a:r>
                      <a:endParaRPr lang="en-US" b="0" dirty="0">
                        <a:solidFill>
                          <a:srgbClr val="435F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435FAA"/>
                          </a:solidFill>
                        </a:rPr>
                        <a:t>1,0%</a:t>
                      </a:r>
                      <a:endParaRPr lang="en-US" b="0" dirty="0">
                        <a:solidFill>
                          <a:srgbClr val="435F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435FAA"/>
                          </a:solidFill>
                        </a:rPr>
                        <a:t>4    1,8%</a:t>
                      </a:r>
                      <a:endParaRPr lang="en-US" b="0" dirty="0">
                        <a:solidFill>
                          <a:srgbClr val="435FAA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ítulo 1"/>
          <p:cNvSpPr txBox="1">
            <a:spLocks/>
          </p:cNvSpPr>
          <p:nvPr/>
        </p:nvSpPr>
        <p:spPr>
          <a:xfrm>
            <a:off x="216024" y="404664"/>
            <a:ext cx="853244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charset="2"/>
              <a:buChar char="v"/>
            </a:pPr>
            <a:r>
              <a:rPr lang="pt-PT" sz="2800" b="1" dirty="0" smtClean="0">
                <a:solidFill>
                  <a:schemeClr val="accent5">
                    <a:lumMod val="75000"/>
                  </a:schemeClr>
                </a:solidFill>
              </a:rPr>
              <a:t>Portugal: Transmissão mãe-filho</a:t>
            </a:r>
            <a:endParaRPr lang="pt-PT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18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216024" y="692696"/>
            <a:ext cx="8820472" cy="5040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charset="2"/>
              <a:buChar char="v"/>
            </a:pP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</a:rPr>
              <a:t>Passagem </a:t>
            </a:r>
            <a:r>
              <a:rPr lang="pt-PT" sz="2600" b="1" dirty="0" err="1" smtClean="0">
                <a:solidFill>
                  <a:schemeClr val="accent1">
                    <a:lumMod val="75000"/>
                  </a:schemeClr>
                </a:solidFill>
              </a:rPr>
              <a:t>transplacentar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</a:rPr>
              <a:t> dos ARV</a:t>
            </a:r>
            <a:endParaRPr lang="pt-PT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err="1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Vigilãncia</a:t>
            </a:r>
            <a:r>
              <a:rPr lang="pt-PT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 Pré-Natal e Parto </a:t>
            </a:r>
            <a:endParaRPr lang="pt-PT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799013" y="5357813"/>
            <a:ext cx="1300162" cy="431800"/>
            <a:chOff x="3023" y="3479"/>
            <a:chExt cx="819" cy="272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H="1">
              <a:off x="3236" y="3517"/>
              <a:ext cx="283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3559" y="3517"/>
              <a:ext cx="283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023" y="3479"/>
              <a:ext cx="162" cy="272"/>
            </a:xfrm>
            <a:prstGeom prst="curvedRightArrow">
              <a:avLst>
                <a:gd name="adj1" fmla="val 33580"/>
                <a:gd name="adj2" fmla="val 67160"/>
                <a:gd name="adj3" fmla="val 33333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PT"/>
            </a:p>
          </p:txBody>
        </p:sp>
      </p:grp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2533650" y="2038350"/>
            <a:ext cx="3438525" cy="0"/>
            <a:chOff x="2533650" y="2038350"/>
            <a:chExt cx="3438525" cy="0"/>
          </a:xfrm>
        </p:grpSpPr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H="1">
              <a:off x="1596" y="1284"/>
              <a:ext cx="283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H="1">
              <a:off x="2040" y="1284"/>
              <a:ext cx="283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3036" y="1284"/>
              <a:ext cx="282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H="1">
              <a:off x="3479" y="1284"/>
              <a:ext cx="283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17" name="Group 13"/>
          <p:cNvGrpSpPr>
            <a:grpSpLocks/>
          </p:cNvGrpSpPr>
          <p:nvPr/>
        </p:nvGrpSpPr>
        <p:grpSpPr bwMode="auto">
          <a:xfrm>
            <a:off x="2533650" y="3516313"/>
            <a:ext cx="3438525" cy="0"/>
            <a:chOff x="2533650" y="3516313"/>
            <a:chExt cx="3438525" cy="0"/>
          </a:xfrm>
        </p:grpSpPr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H="1">
              <a:off x="1596" y="2383"/>
              <a:ext cx="283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H="1">
              <a:off x="2040" y="2383"/>
              <a:ext cx="283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H="1">
              <a:off x="3036" y="2383"/>
              <a:ext cx="282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H="1">
              <a:off x="3479" y="2383"/>
              <a:ext cx="283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785786" y="1500174"/>
            <a:ext cx="1619237" cy="80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PT" sz="1900" b="1" dirty="0">
                <a:solidFill>
                  <a:schemeClr val="accent1"/>
                </a:solidFill>
              </a:rPr>
              <a:t>INTR</a:t>
            </a:r>
          </a:p>
          <a:p>
            <a:pPr algn="ctr">
              <a:lnSpc>
                <a:spcPct val="80000"/>
              </a:lnSpc>
            </a:pPr>
            <a:r>
              <a:rPr lang="pt-PT" sz="1900" dirty="0">
                <a:solidFill>
                  <a:schemeClr val="accent1"/>
                </a:solidFill>
                <a:latin typeface="Arial" charset="0"/>
              </a:rPr>
              <a:t>RN: mãe</a:t>
            </a:r>
          </a:p>
          <a:p>
            <a:pPr algn="ctr">
              <a:lnSpc>
                <a:spcPct val="80000"/>
              </a:lnSpc>
            </a:pPr>
            <a:r>
              <a:rPr lang="pt-PT" sz="1900" dirty="0">
                <a:solidFill>
                  <a:schemeClr val="accent1"/>
                </a:solidFill>
                <a:latin typeface="Arial" charset="0"/>
              </a:rPr>
              <a:t>0,5-1,0</a:t>
            </a: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785786" y="2571744"/>
            <a:ext cx="8128000" cy="0"/>
          </a:xfrm>
          <a:prstGeom prst="line">
            <a:avLst/>
          </a:prstGeom>
          <a:noFill/>
          <a:ln w="28575">
            <a:solidFill>
              <a:srgbClr val="2C0664">
                <a:alpha val="44000"/>
              </a:srgbClr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785786" y="5072074"/>
            <a:ext cx="8128000" cy="0"/>
          </a:xfrm>
          <a:prstGeom prst="line">
            <a:avLst/>
          </a:prstGeom>
          <a:noFill/>
          <a:ln w="28575">
            <a:solidFill>
              <a:srgbClr val="2C0664">
                <a:alpha val="44000"/>
              </a:srgbClr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42910" y="2643182"/>
            <a:ext cx="2047865" cy="808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PT" sz="1900" b="1" dirty="0">
                <a:solidFill>
                  <a:schemeClr val="accent1"/>
                </a:solidFill>
              </a:rPr>
              <a:t>INNTR</a:t>
            </a:r>
          </a:p>
          <a:p>
            <a:pPr algn="ctr">
              <a:lnSpc>
                <a:spcPct val="80000"/>
              </a:lnSpc>
            </a:pPr>
            <a:r>
              <a:rPr lang="pt-PT" sz="1900" dirty="0">
                <a:solidFill>
                  <a:schemeClr val="accent1"/>
                </a:solidFill>
              </a:rPr>
              <a:t>RN: mãe</a:t>
            </a:r>
          </a:p>
          <a:p>
            <a:pPr algn="ctr">
              <a:lnSpc>
                <a:spcPct val="80000"/>
              </a:lnSpc>
            </a:pPr>
            <a:r>
              <a:rPr lang="pt-PT" sz="1900" dirty="0">
                <a:solidFill>
                  <a:schemeClr val="accent1"/>
                </a:solidFill>
              </a:rPr>
              <a:t>1,0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1071538" y="5143512"/>
            <a:ext cx="2000264" cy="5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pt-PT" sz="1900" b="1" dirty="0">
                <a:solidFill>
                  <a:schemeClr val="accent1"/>
                </a:solidFill>
                <a:latin typeface="Arial" charset="0"/>
              </a:rPr>
              <a:t>IP</a:t>
            </a:r>
          </a:p>
          <a:p>
            <a:pPr>
              <a:lnSpc>
                <a:spcPct val="80000"/>
              </a:lnSpc>
            </a:pPr>
            <a:r>
              <a:rPr lang="pt-PT" sz="1900" dirty="0" smtClean="0">
                <a:solidFill>
                  <a:schemeClr val="accent1"/>
                </a:solidFill>
                <a:latin typeface="Arial" charset="0"/>
              </a:rPr>
              <a:t>Mínima ou nula</a:t>
            </a:r>
            <a:endParaRPr lang="pt-PT" sz="19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7" name="Freeform 30"/>
          <p:cNvSpPr>
            <a:spLocks/>
          </p:cNvSpPr>
          <p:nvPr/>
        </p:nvSpPr>
        <p:spPr bwMode="auto">
          <a:xfrm>
            <a:off x="3786182" y="1142984"/>
            <a:ext cx="1087438" cy="4954587"/>
          </a:xfrm>
          <a:custGeom>
            <a:avLst/>
            <a:gdLst/>
            <a:ahLst/>
            <a:cxnLst>
              <a:cxn ang="0">
                <a:pos x="0" y="3121"/>
              </a:cxn>
              <a:cxn ang="0">
                <a:pos x="0" y="445"/>
              </a:cxn>
              <a:cxn ang="0">
                <a:pos x="771" y="0"/>
              </a:cxn>
              <a:cxn ang="0">
                <a:pos x="771" y="2849"/>
              </a:cxn>
              <a:cxn ang="0">
                <a:pos x="0" y="3121"/>
              </a:cxn>
            </a:cxnLst>
            <a:rect l="0" t="0" r="r" b="b"/>
            <a:pathLst>
              <a:path w="771" h="3121">
                <a:moveTo>
                  <a:pt x="0" y="3121"/>
                </a:moveTo>
                <a:lnTo>
                  <a:pt x="0" y="445"/>
                </a:lnTo>
                <a:lnTo>
                  <a:pt x="771" y="0"/>
                </a:lnTo>
                <a:lnTo>
                  <a:pt x="771" y="2849"/>
                </a:lnTo>
                <a:lnTo>
                  <a:pt x="0" y="3121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24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grpSp>
        <p:nvGrpSpPr>
          <p:cNvPr id="28" name="Group 31"/>
          <p:cNvGrpSpPr>
            <a:grpSpLocks/>
          </p:cNvGrpSpPr>
          <p:nvPr/>
        </p:nvGrpSpPr>
        <p:grpSpPr bwMode="auto">
          <a:xfrm>
            <a:off x="649288" y="6213475"/>
            <a:ext cx="7859712" cy="427038"/>
            <a:chOff x="409" y="3914"/>
            <a:chExt cx="4951" cy="269"/>
          </a:xfrm>
        </p:grpSpPr>
        <p:sp>
          <p:nvSpPr>
            <p:cNvPr id="29" name="AutoShape 32"/>
            <p:cNvSpPr>
              <a:spLocks noChangeArrowheads="1"/>
            </p:cNvSpPr>
            <p:nvPr/>
          </p:nvSpPr>
          <p:spPr bwMode="auto">
            <a:xfrm>
              <a:off x="2279" y="3914"/>
              <a:ext cx="1211" cy="26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pt-PT"/>
            </a:p>
          </p:txBody>
        </p:sp>
        <p:sp>
          <p:nvSpPr>
            <p:cNvPr id="30" name="AutoShape 33"/>
            <p:cNvSpPr>
              <a:spLocks noChangeArrowheads="1"/>
            </p:cNvSpPr>
            <p:nvPr/>
          </p:nvSpPr>
          <p:spPr bwMode="auto">
            <a:xfrm>
              <a:off x="4149" y="3914"/>
              <a:ext cx="1211" cy="26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pt-PT"/>
            </a:p>
          </p:txBody>
        </p:sp>
        <p:sp>
          <p:nvSpPr>
            <p:cNvPr id="31" name="AutoShape 34"/>
            <p:cNvSpPr>
              <a:spLocks noChangeArrowheads="1"/>
            </p:cNvSpPr>
            <p:nvPr/>
          </p:nvSpPr>
          <p:spPr bwMode="auto">
            <a:xfrm>
              <a:off x="409" y="3914"/>
              <a:ext cx="1211" cy="26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pt-PT"/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85" y="3969"/>
              <a:ext cx="685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pt-PT" sz="1900" b="1" dirty="0">
                  <a:solidFill>
                    <a:schemeClr val="bg1"/>
                  </a:solidFill>
                  <a:latin typeface="Arial" charset="0"/>
                </a:rPr>
                <a:t>FETO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4385" y="3969"/>
              <a:ext cx="68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pt-PT" sz="1900" b="1">
                  <a:solidFill>
                    <a:schemeClr val="bg1"/>
                  </a:solidFill>
                  <a:latin typeface="Arial" charset="0"/>
                </a:rPr>
                <a:t>MÃE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2386" y="3969"/>
              <a:ext cx="1017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pt-PT" sz="1900" b="1">
                  <a:solidFill>
                    <a:schemeClr val="bg1"/>
                  </a:solidFill>
                  <a:latin typeface="Arial" charset="0"/>
                </a:rPr>
                <a:t>PLACENTA</a:t>
              </a:r>
            </a:p>
          </p:txBody>
        </p:sp>
      </p:grpSp>
      <p:grpSp>
        <p:nvGrpSpPr>
          <p:cNvPr id="35" name="Group 8"/>
          <p:cNvGrpSpPr>
            <a:grpSpLocks/>
          </p:cNvGrpSpPr>
          <p:nvPr/>
        </p:nvGrpSpPr>
        <p:grpSpPr bwMode="auto">
          <a:xfrm flipV="1">
            <a:off x="2714612" y="3214686"/>
            <a:ext cx="3438525" cy="285752"/>
            <a:chOff x="2643174" y="2928934"/>
            <a:chExt cx="3438525" cy="285752"/>
          </a:xfrm>
        </p:grpSpPr>
        <p:sp>
          <p:nvSpPr>
            <p:cNvPr id="36" name="Line 9"/>
            <p:cNvSpPr>
              <a:spLocks noChangeShapeType="1"/>
            </p:cNvSpPr>
            <p:nvPr/>
          </p:nvSpPr>
          <p:spPr bwMode="auto">
            <a:xfrm flipH="1">
              <a:off x="1596" y="1284"/>
              <a:ext cx="283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  <p:sp>
          <p:nvSpPr>
            <p:cNvPr id="37" name="Line 10"/>
            <p:cNvSpPr>
              <a:spLocks noChangeShapeType="1"/>
            </p:cNvSpPr>
            <p:nvPr/>
          </p:nvSpPr>
          <p:spPr bwMode="auto">
            <a:xfrm flipH="1">
              <a:off x="2040" y="1284"/>
              <a:ext cx="283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  <p:sp>
          <p:nvSpPr>
            <p:cNvPr id="38" name="Line 11"/>
            <p:cNvSpPr>
              <a:spLocks noChangeShapeType="1"/>
            </p:cNvSpPr>
            <p:nvPr/>
          </p:nvSpPr>
          <p:spPr bwMode="auto">
            <a:xfrm flipH="1">
              <a:off x="3036" y="1284"/>
              <a:ext cx="282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  <p:sp>
          <p:nvSpPr>
            <p:cNvPr id="39" name="Line 12"/>
            <p:cNvSpPr>
              <a:spLocks noChangeShapeType="1"/>
            </p:cNvSpPr>
            <p:nvPr/>
          </p:nvSpPr>
          <p:spPr bwMode="auto">
            <a:xfrm flipH="1">
              <a:off x="3479" y="1284"/>
              <a:ext cx="283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40" name="Line 23"/>
          <p:cNvSpPr>
            <a:spLocks noChangeShapeType="1"/>
          </p:cNvSpPr>
          <p:nvPr/>
        </p:nvSpPr>
        <p:spPr bwMode="auto">
          <a:xfrm>
            <a:off x="785786" y="3500438"/>
            <a:ext cx="8128000" cy="0"/>
          </a:xfrm>
          <a:prstGeom prst="line">
            <a:avLst/>
          </a:prstGeom>
          <a:noFill/>
          <a:ln w="28575">
            <a:solidFill>
              <a:srgbClr val="2C0664">
                <a:alpha val="44000"/>
              </a:srgbClr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41" name="CaixaDeTexto 40"/>
          <p:cNvSpPr txBox="1"/>
          <p:nvPr/>
        </p:nvSpPr>
        <p:spPr>
          <a:xfrm>
            <a:off x="928662" y="364331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accent1"/>
                </a:solidFill>
              </a:rPr>
              <a:t>I </a:t>
            </a:r>
            <a:r>
              <a:rPr lang="pt-PT" b="1" dirty="0" err="1" smtClean="0">
                <a:solidFill>
                  <a:schemeClr val="accent1"/>
                </a:solidFill>
              </a:rPr>
              <a:t>Integrase</a:t>
            </a:r>
            <a:endParaRPr lang="pt-PT" b="1" dirty="0">
              <a:solidFill>
                <a:schemeClr val="accent1"/>
              </a:solidFill>
            </a:endParaRPr>
          </a:p>
        </p:txBody>
      </p:sp>
      <p:sp>
        <p:nvSpPr>
          <p:cNvPr id="42" name="CaixaDeTexto 42"/>
          <p:cNvSpPr txBox="1"/>
          <p:nvPr/>
        </p:nvSpPr>
        <p:spPr>
          <a:xfrm>
            <a:off x="1000100" y="442913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accent1"/>
                </a:solidFill>
              </a:rPr>
              <a:t>I Entrada</a:t>
            </a:r>
            <a:endParaRPr lang="pt-PT" b="1" dirty="0">
              <a:solidFill>
                <a:schemeClr val="accent1"/>
              </a:solidFill>
            </a:endParaRPr>
          </a:p>
        </p:txBody>
      </p:sp>
      <p:sp>
        <p:nvSpPr>
          <p:cNvPr id="43" name="Line 23"/>
          <p:cNvSpPr>
            <a:spLocks noChangeShapeType="1"/>
          </p:cNvSpPr>
          <p:nvPr/>
        </p:nvSpPr>
        <p:spPr bwMode="auto">
          <a:xfrm>
            <a:off x="785786" y="4357694"/>
            <a:ext cx="8128000" cy="0"/>
          </a:xfrm>
          <a:prstGeom prst="line">
            <a:avLst/>
          </a:prstGeom>
          <a:noFill/>
          <a:ln w="28575">
            <a:solidFill>
              <a:srgbClr val="2C0664">
                <a:alpha val="44000"/>
              </a:srgbClr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grpSp>
        <p:nvGrpSpPr>
          <p:cNvPr id="44" name="Group 8"/>
          <p:cNvGrpSpPr>
            <a:grpSpLocks/>
          </p:cNvGrpSpPr>
          <p:nvPr/>
        </p:nvGrpSpPr>
        <p:grpSpPr bwMode="auto">
          <a:xfrm>
            <a:off x="2714612" y="3000372"/>
            <a:ext cx="3438525" cy="0"/>
            <a:chOff x="2714612" y="3000372"/>
            <a:chExt cx="3438525" cy="0"/>
          </a:xfrm>
        </p:grpSpPr>
        <p:sp>
          <p:nvSpPr>
            <p:cNvPr id="45" name="Line 9"/>
            <p:cNvSpPr>
              <a:spLocks noChangeShapeType="1"/>
            </p:cNvSpPr>
            <p:nvPr/>
          </p:nvSpPr>
          <p:spPr bwMode="auto">
            <a:xfrm flipH="1">
              <a:off x="1596" y="1284"/>
              <a:ext cx="283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  <p:sp>
          <p:nvSpPr>
            <p:cNvPr id="46" name="Line 10"/>
            <p:cNvSpPr>
              <a:spLocks noChangeShapeType="1"/>
            </p:cNvSpPr>
            <p:nvPr/>
          </p:nvSpPr>
          <p:spPr bwMode="auto">
            <a:xfrm flipH="1">
              <a:off x="2040" y="1284"/>
              <a:ext cx="283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  <p:sp>
          <p:nvSpPr>
            <p:cNvPr id="47" name="Line 11"/>
            <p:cNvSpPr>
              <a:spLocks noChangeShapeType="1"/>
            </p:cNvSpPr>
            <p:nvPr/>
          </p:nvSpPr>
          <p:spPr bwMode="auto">
            <a:xfrm flipH="1">
              <a:off x="3036" y="1284"/>
              <a:ext cx="282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  <p:sp>
          <p:nvSpPr>
            <p:cNvPr id="48" name="Line 12"/>
            <p:cNvSpPr>
              <a:spLocks noChangeShapeType="1"/>
            </p:cNvSpPr>
            <p:nvPr/>
          </p:nvSpPr>
          <p:spPr bwMode="auto">
            <a:xfrm flipH="1">
              <a:off x="3479" y="1284"/>
              <a:ext cx="283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49" name="Group 8"/>
          <p:cNvGrpSpPr>
            <a:grpSpLocks/>
          </p:cNvGrpSpPr>
          <p:nvPr/>
        </p:nvGrpSpPr>
        <p:grpSpPr bwMode="auto">
          <a:xfrm>
            <a:off x="2928926" y="3000372"/>
            <a:ext cx="3438525" cy="0"/>
            <a:chOff x="2928926" y="3000372"/>
            <a:chExt cx="3438525" cy="0"/>
          </a:xfrm>
        </p:grpSpPr>
        <p:sp>
          <p:nvSpPr>
            <p:cNvPr id="50" name="Line 9"/>
            <p:cNvSpPr>
              <a:spLocks noChangeShapeType="1"/>
            </p:cNvSpPr>
            <p:nvPr/>
          </p:nvSpPr>
          <p:spPr bwMode="auto">
            <a:xfrm flipH="1">
              <a:off x="1596" y="1284"/>
              <a:ext cx="283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  <p:sp>
          <p:nvSpPr>
            <p:cNvPr id="51" name="Line 10"/>
            <p:cNvSpPr>
              <a:spLocks noChangeShapeType="1"/>
            </p:cNvSpPr>
            <p:nvPr/>
          </p:nvSpPr>
          <p:spPr bwMode="auto">
            <a:xfrm flipH="1">
              <a:off x="2040" y="1284"/>
              <a:ext cx="283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  <p:sp>
          <p:nvSpPr>
            <p:cNvPr id="52" name="Line 11"/>
            <p:cNvSpPr>
              <a:spLocks noChangeShapeType="1"/>
            </p:cNvSpPr>
            <p:nvPr/>
          </p:nvSpPr>
          <p:spPr bwMode="auto">
            <a:xfrm flipH="1">
              <a:off x="3036" y="1284"/>
              <a:ext cx="282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  <p:sp>
          <p:nvSpPr>
            <p:cNvPr id="53" name="Line 12"/>
            <p:cNvSpPr>
              <a:spLocks noChangeShapeType="1"/>
            </p:cNvSpPr>
            <p:nvPr/>
          </p:nvSpPr>
          <p:spPr bwMode="auto">
            <a:xfrm flipH="1">
              <a:off x="3479" y="1284"/>
              <a:ext cx="283" cy="0"/>
            </a:xfrm>
            <a:prstGeom prst="line">
              <a:avLst/>
            </a:prstGeom>
            <a:noFill/>
            <a:ln w="57150">
              <a:solidFill>
                <a:srgbClr val="996633"/>
              </a:solidFill>
              <a:round/>
              <a:headEnd/>
              <a:tailEnd type="triangle" w="med" len="med"/>
            </a:ln>
            <a:effectLst>
              <a:outerShdw dist="28398" dir="3806097" algn="ctr" rotWithShape="0">
                <a:srgbClr val="000000"/>
              </a:outerShdw>
            </a:effec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54" name="Seta para a esquerda 63"/>
          <p:cNvSpPr/>
          <p:nvPr/>
        </p:nvSpPr>
        <p:spPr>
          <a:xfrm>
            <a:off x="2643174" y="2857496"/>
            <a:ext cx="396000" cy="1440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accent1"/>
              </a:solidFill>
            </a:endParaRPr>
          </a:p>
        </p:txBody>
      </p:sp>
      <p:sp>
        <p:nvSpPr>
          <p:cNvPr id="55" name="Seta para a esquerda 65"/>
          <p:cNvSpPr/>
          <p:nvPr/>
        </p:nvSpPr>
        <p:spPr>
          <a:xfrm>
            <a:off x="3286116" y="2857496"/>
            <a:ext cx="396000" cy="1440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accent1"/>
              </a:solidFill>
            </a:endParaRPr>
          </a:p>
        </p:txBody>
      </p:sp>
      <p:sp>
        <p:nvSpPr>
          <p:cNvPr id="56" name="Seta para a esquerda 66"/>
          <p:cNvSpPr/>
          <p:nvPr/>
        </p:nvSpPr>
        <p:spPr>
          <a:xfrm>
            <a:off x="4929190" y="2857496"/>
            <a:ext cx="396000" cy="1440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7" name="Seta para a esquerda 67"/>
          <p:cNvSpPr/>
          <p:nvPr/>
        </p:nvSpPr>
        <p:spPr>
          <a:xfrm>
            <a:off x="5643570" y="2857496"/>
            <a:ext cx="396000" cy="1440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8" name="Seta para a esquerda 68"/>
          <p:cNvSpPr/>
          <p:nvPr/>
        </p:nvSpPr>
        <p:spPr>
          <a:xfrm>
            <a:off x="2643174" y="3786190"/>
            <a:ext cx="396000" cy="1440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accent1"/>
              </a:solidFill>
            </a:endParaRPr>
          </a:p>
        </p:txBody>
      </p:sp>
      <p:sp>
        <p:nvSpPr>
          <p:cNvPr id="59" name="Seta para a esquerda 69"/>
          <p:cNvSpPr/>
          <p:nvPr/>
        </p:nvSpPr>
        <p:spPr>
          <a:xfrm>
            <a:off x="3286116" y="3786190"/>
            <a:ext cx="396000" cy="1440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accent1"/>
              </a:solidFill>
            </a:endParaRPr>
          </a:p>
        </p:txBody>
      </p:sp>
      <p:sp>
        <p:nvSpPr>
          <p:cNvPr id="60" name="Seta para a esquerda 70"/>
          <p:cNvSpPr/>
          <p:nvPr/>
        </p:nvSpPr>
        <p:spPr>
          <a:xfrm>
            <a:off x="4929190" y="3786190"/>
            <a:ext cx="396000" cy="1440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1" name="Seta para a esquerda 71"/>
          <p:cNvSpPr/>
          <p:nvPr/>
        </p:nvSpPr>
        <p:spPr>
          <a:xfrm>
            <a:off x="5643570" y="3786190"/>
            <a:ext cx="396000" cy="1440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2" name="Seta para a esquerda 72"/>
          <p:cNvSpPr/>
          <p:nvPr/>
        </p:nvSpPr>
        <p:spPr>
          <a:xfrm>
            <a:off x="2643174" y="2000240"/>
            <a:ext cx="396000" cy="1440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accent1"/>
              </a:solidFill>
            </a:endParaRPr>
          </a:p>
        </p:txBody>
      </p:sp>
      <p:sp>
        <p:nvSpPr>
          <p:cNvPr id="63" name="Seta para a esquerda 73"/>
          <p:cNvSpPr/>
          <p:nvPr/>
        </p:nvSpPr>
        <p:spPr>
          <a:xfrm>
            <a:off x="3286116" y="2000240"/>
            <a:ext cx="396000" cy="1440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accent1"/>
              </a:solidFill>
            </a:endParaRPr>
          </a:p>
        </p:txBody>
      </p:sp>
      <p:sp>
        <p:nvSpPr>
          <p:cNvPr id="64" name="Seta para a esquerda 74"/>
          <p:cNvSpPr/>
          <p:nvPr/>
        </p:nvSpPr>
        <p:spPr>
          <a:xfrm>
            <a:off x="5643570" y="2000240"/>
            <a:ext cx="396000" cy="1440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5" name="Seta para a esquerda 75"/>
          <p:cNvSpPr/>
          <p:nvPr/>
        </p:nvSpPr>
        <p:spPr>
          <a:xfrm>
            <a:off x="4929190" y="2000240"/>
            <a:ext cx="396000" cy="14400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6" name="CaixaDeTexto 76"/>
          <p:cNvSpPr txBox="1"/>
          <p:nvPr/>
        </p:nvSpPr>
        <p:spPr>
          <a:xfrm>
            <a:off x="4929190" y="4357694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400" b="1" dirty="0" smtClean="0">
                <a:solidFill>
                  <a:schemeClr val="accent3">
                    <a:lumMod val="75000"/>
                  </a:schemeClr>
                </a:solidFill>
                <a:latin typeface="Lucida Console" pitchFamily="49" charset="0"/>
              </a:rPr>
              <a:t>?</a:t>
            </a:r>
            <a:endParaRPr lang="pt-PT" sz="4400" b="1" dirty="0">
              <a:solidFill>
                <a:schemeClr val="accent3">
                  <a:lumMod val="75000"/>
                </a:schemeClr>
              </a:solidFill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615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5715008" y="3071810"/>
            <a:ext cx="1571636" cy="285752"/>
          </a:xfrm>
          <a:prstGeom prst="rect">
            <a:avLst/>
          </a:prstGeom>
          <a:solidFill>
            <a:srgbClr val="FF0000"/>
          </a:solidFill>
          <a:ln w="222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Marcador de Posição de Conteúdo 2"/>
          <p:cNvSpPr txBox="1">
            <a:spLocks/>
          </p:cNvSpPr>
          <p:nvPr/>
        </p:nvSpPr>
        <p:spPr>
          <a:xfrm>
            <a:off x="395536" y="1268760"/>
            <a:ext cx="8568952" cy="360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PT" sz="1800" b="1" dirty="0" err="1" smtClean="0">
                <a:solidFill>
                  <a:schemeClr val="accent3">
                    <a:lumMod val="50000"/>
                  </a:schemeClr>
                </a:solidFill>
              </a:rPr>
              <a:t>First</a:t>
            </a:r>
            <a:r>
              <a:rPr lang="pt-PT" sz="1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PT" sz="1800" b="1" dirty="0" err="1" smtClean="0">
                <a:solidFill>
                  <a:schemeClr val="accent3">
                    <a:lumMod val="50000"/>
                  </a:schemeClr>
                </a:solidFill>
              </a:rPr>
              <a:t>Trimester</a:t>
            </a:r>
            <a:r>
              <a:rPr lang="pt-PT" sz="1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PT" sz="1800" b="1" dirty="0" err="1" smtClean="0">
                <a:solidFill>
                  <a:schemeClr val="accent3">
                    <a:lumMod val="50000"/>
                  </a:schemeClr>
                </a:solidFill>
              </a:rPr>
              <a:t>Exposure</a:t>
            </a:r>
            <a:r>
              <a:rPr lang="pt-PT" sz="1800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Regimen Defects/Live Births Prevalence (95% CI)</a:t>
            </a:r>
          </a:p>
        </p:txBody>
      </p:sp>
      <p:sp>
        <p:nvSpPr>
          <p:cNvPr id="13" name="CaixaDeTexto 3"/>
          <p:cNvSpPr txBox="1"/>
          <p:nvPr/>
        </p:nvSpPr>
        <p:spPr>
          <a:xfrm>
            <a:off x="7632848" y="5951602"/>
            <a:ext cx="15476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 smtClean="0"/>
              <a:t>ANTIRETROVIRAL PREGNANCY REGISTRY INTERIM REPORT</a:t>
            </a:r>
          </a:p>
          <a:p>
            <a:pPr algn="r"/>
            <a:r>
              <a:rPr lang="en-US" sz="1000" i="1" dirty="0" smtClean="0"/>
              <a:t>Page 45 </a:t>
            </a:r>
            <a:r>
              <a:rPr lang="en-US" sz="1000" b="1" i="1" dirty="0" smtClean="0"/>
              <a:t>January 1989 through 31 July2014</a:t>
            </a:r>
            <a:endParaRPr lang="pt-PT" sz="1000" b="1" i="1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16024" y="692696"/>
            <a:ext cx="8820472" cy="5040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charset="2"/>
              <a:buChar char="v"/>
            </a:pP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</a:rPr>
              <a:t>Fármacos </a:t>
            </a:r>
            <a:r>
              <a:rPr lang="pt-PT" sz="2600" b="1" dirty="0" err="1" smtClean="0">
                <a:solidFill>
                  <a:schemeClr val="accent1">
                    <a:lumMod val="75000"/>
                  </a:schemeClr>
                </a:solidFill>
              </a:rPr>
              <a:t>Anti-retrovirais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</a:rPr>
              <a:t> e anomalias congénitas</a:t>
            </a:r>
            <a:endParaRPr lang="pt-PT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4825383"/>
              </p:ext>
            </p:extLst>
          </p:nvPr>
        </p:nvGraphicFramePr>
        <p:xfrm>
          <a:off x="611560" y="1712168"/>
          <a:ext cx="7104112" cy="5029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49653"/>
                <a:gridCol w="2386422"/>
                <a:gridCol w="2368037"/>
              </a:tblGrid>
              <a:tr h="33421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Lamivudine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140/4485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3.1% (2.6%, 3.7%)</a:t>
                      </a:r>
                    </a:p>
                  </a:txBody>
                  <a:tcPr/>
                </a:tc>
              </a:tr>
              <a:tr h="334212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Zidovudine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132/4069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3.2% (2.7%, 3.8%)</a:t>
                      </a:r>
                    </a:p>
                  </a:txBody>
                  <a:tcPr/>
                </a:tc>
              </a:tr>
              <a:tr h="33421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Ritonavir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60/2542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2.4% (1.8%, 3,0%)</a:t>
                      </a:r>
                    </a:p>
                  </a:txBody>
                  <a:tcPr/>
                </a:tc>
              </a:tr>
              <a:tr h="334212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Tenofovir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53/2330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2.3% (1.7%, 3,0%)</a:t>
                      </a:r>
                    </a:p>
                  </a:txBody>
                  <a:tcPr/>
                </a:tc>
              </a:tr>
              <a:tr h="334212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Emtricitabina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41/1721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2.4% (1.7%, 3.2%)</a:t>
                      </a:r>
                    </a:p>
                  </a:txBody>
                  <a:tcPr/>
                </a:tc>
              </a:tr>
              <a:tr h="334212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Lopinavir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29/1218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2.4% (1.6%, 3.4%)</a:t>
                      </a:r>
                    </a:p>
                  </a:txBody>
                  <a:tcPr/>
                </a:tc>
              </a:tr>
              <a:tr h="334212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Nelfinavir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47/1214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3.9% (2.8%, 5.1%)</a:t>
                      </a:r>
                    </a:p>
                  </a:txBody>
                  <a:tcPr/>
                </a:tc>
              </a:tr>
              <a:tr h="334212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Nevirapine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31/1083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2.9% (1.9%, 4.0%)</a:t>
                      </a:r>
                    </a:p>
                  </a:txBody>
                  <a:tcPr/>
                </a:tc>
              </a:tr>
              <a:tr h="334212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Atazanavir</a:t>
                      </a:r>
                      <a:r>
                        <a:rPr lang="en-US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sulfate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22/993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2.2% (1.4%, 3.3%)</a:t>
                      </a:r>
                    </a:p>
                  </a:txBody>
                  <a:tcPr/>
                </a:tc>
              </a:tr>
              <a:tr h="334212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Abacavir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28/957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2.9% (1.9%, 4.2%)</a:t>
                      </a:r>
                    </a:p>
                  </a:txBody>
                  <a:tcPr/>
                </a:tc>
              </a:tr>
              <a:tr h="334212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Efavirenz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19/825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2.3% (1.4%, 3.6%)</a:t>
                      </a:r>
                    </a:p>
                  </a:txBody>
                  <a:tcPr/>
                </a:tc>
              </a:tr>
              <a:tr h="334212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Stavudine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21/810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2.6% (1.6%, 3.9%)</a:t>
                      </a:r>
                    </a:p>
                  </a:txBody>
                  <a:tcPr/>
                </a:tc>
              </a:tr>
              <a:tr h="334212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Didanosina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20/423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4.7% (2.9%, 7.2%)</a:t>
                      </a:r>
                    </a:p>
                  </a:txBody>
                  <a:tcPr/>
                </a:tc>
              </a:tr>
              <a:tr h="334212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Darunavir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8/293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2.7% (1.2%, 5.3%)</a:t>
                      </a:r>
                    </a:p>
                  </a:txBody>
                  <a:tcPr/>
                </a:tc>
              </a:tr>
              <a:tr h="334212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Indinavir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7/289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2.4% (1.0%, 4.9%)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35696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Vigilância Pré-Natal e Parto </a:t>
            </a:r>
            <a:endParaRPr lang="pt-PT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5715008" y="5715016"/>
            <a:ext cx="1785950" cy="357190"/>
          </a:xfrm>
          <a:prstGeom prst="rect">
            <a:avLst/>
          </a:prstGeom>
          <a:noFill/>
          <a:ln w="38100"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5715008" y="3714752"/>
            <a:ext cx="1785950" cy="357190"/>
          </a:xfrm>
          <a:prstGeom prst="rect">
            <a:avLst/>
          </a:prstGeom>
          <a:noFill/>
          <a:ln w="38100"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10955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1"/>
          <p:cNvSpPr txBox="1">
            <a:spLocks/>
          </p:cNvSpPr>
          <p:nvPr/>
        </p:nvSpPr>
        <p:spPr>
          <a:xfrm>
            <a:off x="216024" y="620688"/>
            <a:ext cx="730830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charset="2"/>
              <a:buChar char="v"/>
            </a:pPr>
            <a:r>
              <a:rPr lang="pt-PT" sz="2800" b="1" dirty="0" smtClean="0">
                <a:solidFill>
                  <a:srgbClr val="730000"/>
                </a:solidFill>
              </a:rPr>
              <a:t>Terapêutica </a:t>
            </a:r>
            <a:r>
              <a:rPr lang="pt-PT" sz="2800" b="1" dirty="0" err="1" smtClean="0">
                <a:solidFill>
                  <a:srgbClr val="730000"/>
                </a:solidFill>
              </a:rPr>
              <a:t>anti</a:t>
            </a:r>
            <a:r>
              <a:rPr lang="pt-PT" sz="2800" b="1" dirty="0" smtClean="0">
                <a:solidFill>
                  <a:srgbClr val="730000"/>
                </a:solidFill>
              </a:rPr>
              <a:t>-retrovírica na Gravidez</a:t>
            </a:r>
            <a:endParaRPr lang="pt-PT" sz="2800" b="1" dirty="0">
              <a:solidFill>
                <a:srgbClr val="73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650914"/>
              </p:ext>
            </p:extLst>
          </p:nvPr>
        </p:nvGraphicFramePr>
        <p:xfrm>
          <a:off x="539551" y="1196753"/>
          <a:ext cx="8136906" cy="4265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9"/>
                <a:gridCol w="2592288"/>
                <a:gridCol w="2232249"/>
              </a:tblGrid>
              <a:tr h="349078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>
                          <a:latin typeface="Calibri"/>
                          <a:cs typeface="Calibri"/>
                        </a:rPr>
                        <a:t>Grupo</a:t>
                      </a:r>
                      <a:r>
                        <a:rPr lang="en-US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dirty="0" err="1" smtClean="0">
                          <a:latin typeface="Calibri"/>
                          <a:cs typeface="Calibri"/>
                        </a:rPr>
                        <a:t>Farmacológico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alibri"/>
                          <a:cs typeface="Calibri"/>
                        </a:rPr>
                        <a:t>Categoria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 B, C (FDA)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alibri"/>
                          <a:cs typeface="Calibri"/>
                        </a:rPr>
                        <a:t>Categoria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 D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(FDA)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881462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Inibidores</a:t>
                      </a:r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nucleosídeos</a:t>
                      </a:r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da transcriptase </a:t>
                      </a:r>
                      <a:r>
                        <a:rPr lang="en-U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reversa</a:t>
                      </a:r>
                      <a:r>
                        <a:rPr lang="en-U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(INTR)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AZT </a:t>
                      </a:r>
                      <a:r>
                        <a:rPr lang="en-US" sz="2800" b="1" baseline="30000" dirty="0" smtClean="0">
                          <a:solidFill>
                            <a:schemeClr val="accent5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/ 3TC</a:t>
                      </a:r>
                      <a:r>
                        <a:rPr lang="en-US" baseline="30000" dirty="0" smtClean="0">
                          <a:solidFill>
                            <a:srgbClr val="F7901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800" baseline="30000" dirty="0" smtClean="0">
                          <a:solidFill>
                            <a:srgbClr val="F7901E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lang="en-US" baseline="30000" dirty="0" smtClean="0">
                          <a:solidFill>
                            <a:srgbClr val="F7901E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lang="en-US" dirty="0" smtClean="0">
                        <a:solidFill>
                          <a:srgbClr val="F7901E"/>
                        </a:solidFill>
                        <a:latin typeface="Calibri"/>
                        <a:cs typeface="Calibri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TDF </a:t>
                      </a:r>
                      <a:r>
                        <a:rPr lang="en-US" sz="2600" b="1" baseline="30000" dirty="0" smtClean="0">
                          <a:solidFill>
                            <a:srgbClr val="F7901E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/ FTC </a:t>
                      </a:r>
                      <a:r>
                        <a:rPr lang="en-US" sz="2400" b="1" baseline="30000" dirty="0" smtClean="0">
                          <a:solidFill>
                            <a:srgbClr val="F7901E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ABC </a:t>
                      </a:r>
                      <a:r>
                        <a:rPr lang="en-US" sz="2600" b="1" baseline="30000" dirty="0" smtClean="0">
                          <a:solidFill>
                            <a:srgbClr val="F7901E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lang="en-US" baseline="30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/ 3TC </a:t>
                      </a:r>
                      <a:r>
                        <a:rPr lang="en-US" sz="2600" b="1" baseline="30000" dirty="0" smtClean="0">
                          <a:solidFill>
                            <a:srgbClr val="F7901E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lang="en-US" sz="2600" b="1" dirty="0">
                        <a:solidFill>
                          <a:srgbClr val="F7901E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6025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Inibidores</a:t>
                      </a:r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não</a:t>
                      </a:r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nucleosídeos</a:t>
                      </a:r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da transcriptase </a:t>
                      </a:r>
                      <a:r>
                        <a:rPr lang="en-U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reversa</a:t>
                      </a:r>
                      <a:r>
                        <a:rPr lang="en-U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(INTR)</a:t>
                      </a:r>
                      <a:endParaRPr lang="en-US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Nevirapina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600" b="1" baseline="30000" dirty="0" smtClean="0">
                          <a:solidFill>
                            <a:srgbClr val="F7901E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lang="en-US" sz="2600" b="1" dirty="0">
                        <a:solidFill>
                          <a:srgbClr val="F7901E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Efavirenze</a:t>
                      </a:r>
                      <a:endParaRPr lang="en-US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1226098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Inibidores</a:t>
                      </a:r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da protease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Lopinavir</a:t>
                      </a:r>
                      <a:r>
                        <a:rPr lang="en-US" sz="2600" b="1" dirty="0" smtClean="0">
                          <a:solidFill>
                            <a:srgbClr val="F7901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600" b="1" baseline="30000" dirty="0" smtClean="0">
                          <a:solidFill>
                            <a:srgbClr val="F7901E"/>
                          </a:solidFill>
                          <a:latin typeface="Calibri"/>
                          <a:cs typeface="Calibri"/>
                        </a:rPr>
                        <a:t>C 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lang="en-US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lang="en-US" baseline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600" b="1" baseline="30000" smtClean="0">
                          <a:solidFill>
                            <a:srgbClr val="F7901E"/>
                          </a:solidFill>
                          <a:latin typeface="Calibri"/>
                          <a:cs typeface="Calibri"/>
                        </a:rPr>
                        <a:t>B</a:t>
                      </a:r>
                      <a:endParaRPr lang="en-US" sz="2600" b="1" baseline="0" smtClean="0">
                        <a:solidFill>
                          <a:srgbClr val="F7901E"/>
                        </a:solidFill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Atazanavir</a:t>
                      </a:r>
                      <a:r>
                        <a:rPr lang="en-US" sz="2600" b="1" smtClean="0">
                          <a:solidFill>
                            <a:srgbClr val="F7901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600" b="1" baseline="30000" dirty="0" smtClean="0">
                          <a:solidFill>
                            <a:srgbClr val="F7901E"/>
                          </a:solidFill>
                          <a:latin typeface="Calibri"/>
                          <a:cs typeface="Calibri"/>
                        </a:rPr>
                        <a:t>B </a:t>
                      </a:r>
                      <a:r>
                        <a:rPr lang="en-US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/r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Saquinavir </a:t>
                      </a:r>
                      <a:r>
                        <a:rPr lang="en-US" sz="2600" b="1" baseline="30000" dirty="0" smtClean="0">
                          <a:solidFill>
                            <a:srgbClr val="F7901E"/>
                          </a:solidFill>
                          <a:latin typeface="Calibri"/>
                          <a:cs typeface="Calibri"/>
                        </a:rPr>
                        <a:t>B </a:t>
                      </a:r>
                      <a:r>
                        <a:rPr lang="en-US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/r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Darunavir</a:t>
                      </a:r>
                      <a:r>
                        <a:rPr lang="en-US" sz="2400" b="1" smtClean="0">
                          <a:solidFill>
                            <a:srgbClr val="F7901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400" b="1" baseline="30000" dirty="0" smtClean="0">
                          <a:solidFill>
                            <a:srgbClr val="F7901E"/>
                          </a:solidFill>
                          <a:latin typeface="Calibri"/>
                          <a:cs typeface="Calibri"/>
                        </a:rPr>
                        <a:t>C 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/r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49078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Inibidores</a:t>
                      </a:r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da </a:t>
                      </a:r>
                      <a:r>
                        <a:rPr lang="en-U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entrada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487753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Inibidores</a:t>
                      </a:r>
                      <a:r>
                        <a:rPr 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da </a:t>
                      </a:r>
                      <a:r>
                        <a:rPr lang="en-U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Integrase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Raltegravir</a:t>
                      </a:r>
                      <a:r>
                        <a:rPr lang="en-US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600" b="1" baseline="30000" dirty="0" smtClean="0">
                          <a:solidFill>
                            <a:srgbClr val="F7901E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lang="en-US" sz="2600" b="1" dirty="0">
                        <a:solidFill>
                          <a:srgbClr val="F7901E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293" y="5373216"/>
            <a:ext cx="7808123" cy="636335"/>
          </a:xfrm>
          <a:prstGeom prst="rect">
            <a:avLst/>
          </a:prstGeom>
        </p:spPr>
      </p:pic>
      <p:sp>
        <p:nvSpPr>
          <p:cNvPr id="24" name="CaixaDeTexto 3"/>
          <p:cNvSpPr txBox="1"/>
          <p:nvPr/>
        </p:nvSpPr>
        <p:spPr>
          <a:xfrm>
            <a:off x="5796136" y="6569969"/>
            <a:ext cx="309634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400" i="1" dirty="0" smtClean="0">
                <a:latin typeface="Calibri"/>
                <a:cs typeface="Calibri"/>
              </a:rPr>
              <a:t>AIDS 2014, </a:t>
            </a:r>
            <a:r>
              <a:rPr lang="pt-PT" sz="1400" b="1" i="1" dirty="0" smtClean="0">
                <a:latin typeface="Calibri"/>
                <a:cs typeface="Calibri"/>
              </a:rPr>
              <a:t>28 </a:t>
            </a:r>
            <a:r>
              <a:rPr lang="pt-PT" sz="1400" i="1" dirty="0" smtClean="0">
                <a:latin typeface="Calibri"/>
                <a:cs typeface="Calibri"/>
              </a:rPr>
              <a:t>(</a:t>
            </a:r>
            <a:r>
              <a:rPr lang="pt-PT" sz="1400" i="1" dirty="0" err="1" smtClean="0">
                <a:latin typeface="Calibri"/>
                <a:cs typeface="Calibri"/>
              </a:rPr>
              <a:t>suppl</a:t>
            </a:r>
            <a:r>
              <a:rPr lang="pt-PT" sz="1400" i="1" dirty="0" smtClean="0">
                <a:latin typeface="Calibri"/>
                <a:cs typeface="Calibri"/>
              </a:rPr>
              <a:t> 2): S 123-131</a:t>
            </a:r>
            <a:endParaRPr lang="pt-PT" sz="1400" i="1" dirty="0">
              <a:latin typeface="Calibri"/>
              <a:cs typeface="Calibri"/>
            </a:endParaRPr>
          </a:p>
        </p:txBody>
      </p:sp>
      <p:sp>
        <p:nvSpPr>
          <p:cNvPr id="25" name="Rectângulo 8"/>
          <p:cNvSpPr/>
          <p:nvPr/>
        </p:nvSpPr>
        <p:spPr>
          <a:xfrm>
            <a:off x="467544" y="6239053"/>
            <a:ext cx="8496944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pt-PT" dirty="0" smtClean="0">
                <a:latin typeface="Calibri"/>
                <a:cs typeface="Calibri"/>
              </a:rPr>
              <a:t>Apenas 1 caso de defeito do tubo neural, evidenciando uma incidência baixa (</a:t>
            </a:r>
            <a:r>
              <a:rPr lang="pt-PT" b="1" dirty="0" smtClean="0">
                <a:latin typeface="Calibri"/>
                <a:cs typeface="Calibri"/>
              </a:rPr>
              <a:t>0,05%</a:t>
            </a:r>
            <a:r>
              <a:rPr lang="pt-PT" dirty="0" smtClean="0">
                <a:latin typeface="Calibri"/>
                <a:cs typeface="Calibri"/>
              </a:rPr>
              <a:t>) e idêntica à população geral</a:t>
            </a:r>
            <a:endParaRPr lang="pt-PT" dirty="0">
              <a:latin typeface="Calibri"/>
              <a:cs typeface="Calibri"/>
            </a:endParaRPr>
          </a:p>
        </p:txBody>
      </p:sp>
      <p:sp>
        <p:nvSpPr>
          <p:cNvPr id="32" name="CaixaDeTexto 4"/>
          <p:cNvSpPr txBox="1"/>
          <p:nvPr/>
        </p:nvSpPr>
        <p:spPr>
          <a:xfrm>
            <a:off x="432048" y="5949280"/>
            <a:ext cx="928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latin typeface="Calibri"/>
                <a:cs typeface="Calibri"/>
              </a:rPr>
              <a:t>Meta análise de 21 estudos: </a:t>
            </a:r>
            <a:r>
              <a:rPr lang="pt-PT" dirty="0" smtClean="0">
                <a:latin typeface="Calibri"/>
                <a:cs typeface="Calibri"/>
              </a:rPr>
              <a:t>2026 nados vivos ---&gt;  44 anomalias congénitas</a:t>
            </a:r>
            <a:endParaRPr lang="pt-PT" dirty="0">
              <a:latin typeface="Calibri"/>
              <a:cs typeface="Calibri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956376" y="5733256"/>
            <a:ext cx="936104" cy="28803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1.63%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95536" y="5373216"/>
            <a:ext cx="8496944" cy="1484784"/>
          </a:xfrm>
          <a:prstGeom prst="rect">
            <a:avLst/>
          </a:prstGeom>
          <a:noFill/>
          <a:ln w="2857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216024" y="692696"/>
            <a:ext cx="8820472" cy="5040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charset="2"/>
              <a:buChar char="v"/>
            </a:pP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</a:rPr>
              <a:t>Terapêutica </a:t>
            </a:r>
            <a:r>
              <a:rPr lang="pt-PT" sz="2600" b="1" dirty="0" err="1" smtClean="0">
                <a:solidFill>
                  <a:schemeClr val="accent1">
                    <a:lumMod val="75000"/>
                  </a:schemeClr>
                </a:solidFill>
              </a:rPr>
              <a:t>Anti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</a:rPr>
              <a:t>-retrovírica na Gravidez</a:t>
            </a:r>
            <a:endParaRPr lang="pt-PT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Vigilância Pré-Natal e Parto </a:t>
            </a:r>
            <a:endParaRPr lang="pt-PT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303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2" grpId="0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3"/>
          <p:cNvSpPr txBox="1"/>
          <p:nvPr/>
        </p:nvSpPr>
        <p:spPr>
          <a:xfrm>
            <a:off x="1714480" y="28572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Vigilância Pré-Natal e Parto </a:t>
            </a:r>
            <a:endParaRPr lang="pt-PT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216024" y="692696"/>
            <a:ext cx="8820472" cy="5040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charset="2"/>
              <a:buChar char="v"/>
            </a:pP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</a:rPr>
              <a:t>Terapêutica </a:t>
            </a:r>
            <a:r>
              <a:rPr lang="pt-PT" sz="2600" b="1" dirty="0" err="1" smtClean="0">
                <a:solidFill>
                  <a:schemeClr val="accent1">
                    <a:lumMod val="75000"/>
                  </a:schemeClr>
                </a:solidFill>
              </a:rPr>
              <a:t>Anti</a:t>
            </a:r>
            <a:r>
              <a:rPr lang="pt-PT" sz="2600" b="1" dirty="0" smtClean="0">
                <a:solidFill>
                  <a:schemeClr val="accent1">
                    <a:lumMod val="75000"/>
                  </a:schemeClr>
                </a:solidFill>
              </a:rPr>
              <a:t>-retrovírica na Gravidez</a:t>
            </a:r>
            <a:endParaRPr lang="pt-PT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85720" y="1285860"/>
            <a:ext cx="2500330" cy="5040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/>
            <a:endParaRPr lang="pt-PT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42910" y="142873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Quando iniciar?</a:t>
            </a:r>
            <a:endParaRPr lang="pt-P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28596" y="2071678"/>
            <a:ext cx="3643306" cy="421484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/>
            <a:endParaRPr lang="pt-PT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85786" y="2571744"/>
            <a:ext cx="2928958" cy="92333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dirty="0" err="1" smtClean="0">
                <a:solidFill>
                  <a:schemeClr val="accent1">
                    <a:lumMod val="50000"/>
                  </a:schemeClr>
                </a:solidFill>
              </a:rPr>
              <a:t>TARc</a:t>
            </a:r>
            <a:r>
              <a:rPr lang="pt-PT" dirty="0" smtClean="0">
                <a:solidFill>
                  <a:schemeClr val="accent1">
                    <a:lumMod val="50000"/>
                  </a:schemeClr>
                </a:solidFill>
              </a:rPr>
              <a:t> anterior à gravidez</a:t>
            </a:r>
          </a:p>
          <a:p>
            <a:endParaRPr lang="pt-PT" dirty="0" smtClean="0"/>
          </a:p>
          <a:p>
            <a:pPr algn="ctr"/>
            <a:r>
              <a:rPr lang="pt-PT" b="1" dirty="0" smtClean="0">
                <a:solidFill>
                  <a:schemeClr val="accent2"/>
                </a:solidFill>
              </a:rPr>
              <a:t>Eficaz</a:t>
            </a:r>
            <a:endParaRPr lang="pt-PT" b="1" dirty="0">
              <a:solidFill>
                <a:schemeClr val="accent2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85786" y="4857760"/>
            <a:ext cx="2928958" cy="646331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accent1">
                    <a:lumMod val="50000"/>
                  </a:schemeClr>
                </a:solidFill>
              </a:rPr>
              <a:t>Manter o esquema terapêutico</a:t>
            </a:r>
          </a:p>
        </p:txBody>
      </p:sp>
      <p:sp>
        <p:nvSpPr>
          <p:cNvPr id="11" name="Seta para baixo 10"/>
          <p:cNvSpPr/>
          <p:nvPr/>
        </p:nvSpPr>
        <p:spPr>
          <a:xfrm>
            <a:off x="1928794" y="3714752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Ondulado 13"/>
          <p:cNvSpPr/>
          <p:nvPr/>
        </p:nvSpPr>
        <p:spPr>
          <a:xfrm rot="19396678">
            <a:off x="4270213" y="2701004"/>
            <a:ext cx="5029734" cy="2332585"/>
          </a:xfrm>
          <a:prstGeom prst="wave">
            <a:avLst>
              <a:gd name="adj1" fmla="val 20000"/>
              <a:gd name="adj2" fmla="val -9302"/>
            </a:avLst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CaixaDeTexto 15"/>
          <p:cNvSpPr txBox="1"/>
          <p:nvPr/>
        </p:nvSpPr>
        <p:spPr>
          <a:xfrm>
            <a:off x="5214942" y="3643314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PRÉ- CONCEPÇÃO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</TotalTime>
  <Words>1701</Words>
  <Application>Microsoft Macintosh PowerPoint</Application>
  <PresentationFormat>Apresentação no Ecrã (4:3)</PresentationFormat>
  <Paragraphs>349</Paragraphs>
  <Slides>25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25</vt:i4>
      </vt:variant>
    </vt:vector>
  </HeadingPairs>
  <TitlesOfParts>
    <vt:vector size="26" baseType="lpstr">
      <vt:lpstr>Advantage</vt:lpstr>
      <vt:lpstr>VIGILÂNCIA PRÉ-NATAL E PARTO</vt:lpstr>
      <vt:lpstr>Diapositivo 2</vt:lpstr>
      <vt:lpstr>Gravidez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Parto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MAC: Percurso Assistencial e Equipa Multidisciplinar</vt:lpstr>
      <vt:lpstr>Diapositivo 22</vt:lpstr>
      <vt:lpstr>Diapositivo 23</vt:lpstr>
      <vt:lpstr>Mensagens a Reter</vt:lpstr>
      <vt:lpstr>Diapositivo 25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VIH Gestão clínica na pré-concepção e na gravidez</dc:title>
  <dc:creator>User</dc:creator>
  <cp:lastModifiedBy>User</cp:lastModifiedBy>
  <cp:revision>161</cp:revision>
  <dcterms:created xsi:type="dcterms:W3CDTF">2015-04-21T15:35:37Z</dcterms:created>
  <dcterms:modified xsi:type="dcterms:W3CDTF">2015-10-02T00:02:44Z</dcterms:modified>
</cp:coreProperties>
</file>