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447" r:id="rId3"/>
    <p:sldId id="385" r:id="rId4"/>
    <p:sldId id="386" r:id="rId5"/>
    <p:sldId id="451" r:id="rId6"/>
    <p:sldId id="450" r:id="rId7"/>
    <p:sldId id="459" r:id="rId8"/>
    <p:sldId id="460" r:id="rId9"/>
    <p:sldId id="458" r:id="rId10"/>
    <p:sldId id="455" r:id="rId11"/>
    <p:sldId id="456" r:id="rId12"/>
    <p:sldId id="432" r:id="rId13"/>
    <p:sldId id="476" r:id="rId14"/>
    <p:sldId id="435" r:id="rId15"/>
    <p:sldId id="436" r:id="rId16"/>
    <p:sldId id="438" r:id="rId17"/>
    <p:sldId id="433" r:id="rId18"/>
    <p:sldId id="480" r:id="rId19"/>
    <p:sldId id="446" r:id="rId20"/>
    <p:sldId id="424" r:id="rId21"/>
    <p:sldId id="440" r:id="rId22"/>
    <p:sldId id="434" r:id="rId23"/>
    <p:sldId id="439" r:id="rId24"/>
    <p:sldId id="437" r:id="rId25"/>
    <p:sldId id="429" r:id="rId26"/>
    <p:sldId id="479" r:id="rId27"/>
  </p:sldIdLst>
  <p:sldSz cx="9144000" cy="5143500" type="screen16x9"/>
  <p:notesSz cx="7099300" cy="10234613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5F9F9"/>
    <a:srgbClr val="72BFC5"/>
    <a:srgbClr val="007E96"/>
    <a:srgbClr val="262626"/>
    <a:srgbClr val="006479"/>
    <a:srgbClr val="FFC000"/>
    <a:srgbClr val="2C94A7"/>
    <a:srgbClr val="68478F"/>
    <a:srgbClr val="684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7" autoAdjust="0"/>
    <p:restoredTop sz="94660"/>
  </p:normalViewPr>
  <p:slideViewPr>
    <p:cSldViewPr showGuides="1">
      <p:cViewPr varScale="1">
        <p:scale>
          <a:sx n="107" d="100"/>
          <a:sy n="107" d="100"/>
        </p:scale>
        <p:origin x="246" y="42"/>
      </p:cViewPr>
      <p:guideLst>
        <p:guide orient="horz" pos="1620"/>
        <p:guide pos="2880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0" d="100"/>
          <a:sy n="60" d="100"/>
        </p:scale>
        <p:origin x="-2886" y="-7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15AD5F-1F92-40A8-BAA1-B8B84A0A8203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D832FC5B-5248-4128-B048-4785A3F15B09}">
      <dgm:prSet phldrT="[Texto]" custT="1"/>
      <dgm:spPr>
        <a:solidFill>
          <a:srgbClr val="72BFC5"/>
        </a:solidFill>
      </dgm:spPr>
      <dgm:t>
        <a:bodyPr/>
        <a:lstStyle/>
        <a:p>
          <a:r>
            <a:rPr lang="pt-PT" sz="1700" b="1" dirty="0"/>
            <a:t>ARTERIAL</a:t>
          </a:r>
        </a:p>
        <a:p>
          <a:r>
            <a:rPr lang="pt-PT" sz="1800" b="0" dirty="0"/>
            <a:t>(não isquémico ou de alto fluxo)</a:t>
          </a:r>
        </a:p>
      </dgm:t>
    </dgm:pt>
    <dgm:pt modelId="{BDF84697-AF48-4EA1-ADCB-FC1FB277B464}" type="parTrans" cxnId="{54E82591-23FB-425C-AAD7-53DAA5F7CB31}">
      <dgm:prSet/>
      <dgm:spPr/>
      <dgm:t>
        <a:bodyPr/>
        <a:lstStyle/>
        <a:p>
          <a:endParaRPr lang="pt-PT"/>
        </a:p>
      </dgm:t>
    </dgm:pt>
    <dgm:pt modelId="{7F30D690-A989-4005-A829-CD71E74EB727}" type="sibTrans" cxnId="{54E82591-23FB-425C-AAD7-53DAA5F7CB31}">
      <dgm:prSet/>
      <dgm:spPr/>
      <dgm:t>
        <a:bodyPr/>
        <a:lstStyle/>
        <a:p>
          <a:endParaRPr lang="pt-PT"/>
        </a:p>
      </dgm:t>
    </dgm:pt>
    <dgm:pt modelId="{3F61E4F7-816F-4F78-B0F7-CE87E103E1C1}">
      <dgm:prSet phldrT="[Texto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pt-PT" b="1" dirty="0"/>
            <a:t>RECORRENTE</a:t>
          </a:r>
        </a:p>
        <a:p>
          <a:r>
            <a:rPr lang="pt-PT" dirty="0"/>
            <a:t>(</a:t>
          </a:r>
          <a:r>
            <a:rPr lang="pt-PT" dirty="0" err="1"/>
            <a:t>stuttering</a:t>
          </a:r>
          <a:r>
            <a:rPr lang="pt-PT" dirty="0"/>
            <a:t> ou intermitente)</a:t>
          </a:r>
        </a:p>
      </dgm:t>
    </dgm:pt>
    <dgm:pt modelId="{FC776F46-5D6F-4309-BBCE-005D7F354582}" type="parTrans" cxnId="{FD505A8E-DD60-4F5C-B9CF-4D449FAFCE02}">
      <dgm:prSet/>
      <dgm:spPr/>
      <dgm:t>
        <a:bodyPr/>
        <a:lstStyle/>
        <a:p>
          <a:endParaRPr lang="pt-PT"/>
        </a:p>
      </dgm:t>
    </dgm:pt>
    <dgm:pt modelId="{CACBE85C-E7A8-41B4-8686-A0FC364729B3}" type="sibTrans" cxnId="{FD505A8E-DD60-4F5C-B9CF-4D449FAFCE02}">
      <dgm:prSet/>
      <dgm:spPr/>
      <dgm:t>
        <a:bodyPr/>
        <a:lstStyle/>
        <a:p>
          <a:endParaRPr lang="pt-PT"/>
        </a:p>
      </dgm:t>
    </dgm:pt>
    <dgm:pt modelId="{A6F790F0-5B62-4A78-98B1-C15F1A80D776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pt-PT" sz="1800" b="1" dirty="0">
              <a:solidFill>
                <a:schemeClr val="bg1"/>
              </a:solidFill>
            </a:rPr>
            <a:t>ISQUÉMICO</a:t>
          </a:r>
        </a:p>
        <a:p>
          <a:r>
            <a:rPr lang="pt-PT" sz="1800" dirty="0">
              <a:solidFill>
                <a:schemeClr val="bg1"/>
              </a:solidFill>
            </a:rPr>
            <a:t>(</a:t>
          </a:r>
          <a:r>
            <a:rPr lang="pt-PT" sz="1800" dirty="0" err="1">
              <a:solidFill>
                <a:schemeClr val="bg1"/>
              </a:solidFill>
            </a:rPr>
            <a:t>veno</a:t>
          </a:r>
          <a:r>
            <a:rPr lang="pt-PT" sz="1800" dirty="0">
              <a:solidFill>
                <a:schemeClr val="bg1"/>
              </a:solidFill>
            </a:rPr>
            <a:t>-oclusivo ou de baixo fluxo)</a:t>
          </a:r>
        </a:p>
      </dgm:t>
    </dgm:pt>
    <dgm:pt modelId="{28F234EE-6DA7-4757-8DCD-60A8A2621F0D}" type="parTrans" cxnId="{922E8F5D-106B-4153-9E17-FEE7BBAE2ECF}">
      <dgm:prSet/>
      <dgm:spPr/>
      <dgm:t>
        <a:bodyPr/>
        <a:lstStyle/>
        <a:p>
          <a:endParaRPr lang="pt-PT"/>
        </a:p>
      </dgm:t>
    </dgm:pt>
    <dgm:pt modelId="{62033B57-663D-4A50-9C6E-C49AEE3096C9}" type="sibTrans" cxnId="{922E8F5D-106B-4153-9E17-FEE7BBAE2ECF}">
      <dgm:prSet/>
      <dgm:spPr/>
      <dgm:t>
        <a:bodyPr/>
        <a:lstStyle/>
        <a:p>
          <a:endParaRPr lang="pt-PT"/>
        </a:p>
      </dgm:t>
    </dgm:pt>
    <dgm:pt modelId="{8003018F-5A07-4C80-8251-6B062C318699}" type="pres">
      <dgm:prSet presAssocID="{B315AD5F-1F92-40A8-BAA1-B8B84A0A8203}" presName="compositeShape" presStyleCnt="0">
        <dgm:presLayoutVars>
          <dgm:chMax val="7"/>
          <dgm:dir/>
          <dgm:resizeHandles val="exact"/>
        </dgm:presLayoutVars>
      </dgm:prSet>
      <dgm:spPr/>
    </dgm:pt>
    <dgm:pt modelId="{882AC86B-1BED-4666-B41A-47150F227343}" type="pres">
      <dgm:prSet presAssocID="{B315AD5F-1F92-40A8-BAA1-B8B84A0A8203}" presName="wedge1" presStyleLbl="node1" presStyleIdx="0" presStyleCnt="3" custScaleX="96114" custScaleY="89367" custLinFactNeighborX="-781" custLinFactNeighborY="-138"/>
      <dgm:spPr/>
    </dgm:pt>
    <dgm:pt modelId="{CD15A83F-462E-43D4-89AE-5D32CD2EE1EF}" type="pres">
      <dgm:prSet presAssocID="{B315AD5F-1F92-40A8-BAA1-B8B84A0A820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931F796-F69B-40AB-B88C-1704EF7A653C}" type="pres">
      <dgm:prSet presAssocID="{B315AD5F-1F92-40A8-BAA1-B8B84A0A8203}" presName="wedge2" presStyleLbl="node1" presStyleIdx="1" presStyleCnt="3" custScaleX="109224" custScaleY="77884" custLinFactNeighborX="-227" custLinFactNeighborY="1206"/>
      <dgm:spPr/>
    </dgm:pt>
    <dgm:pt modelId="{CEDECA7E-CCF8-49DB-A825-5B6C876E5AFE}" type="pres">
      <dgm:prSet presAssocID="{B315AD5F-1F92-40A8-BAA1-B8B84A0A820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1596DB2-A407-4236-B94A-C4034AC04C67}" type="pres">
      <dgm:prSet presAssocID="{B315AD5F-1F92-40A8-BAA1-B8B84A0A8203}" presName="wedge3" presStyleLbl="node1" presStyleIdx="2" presStyleCnt="3" custScaleX="110423" custScaleY="106504" custLinFactNeighborX="153" custLinFactNeighborY="-1384"/>
      <dgm:spPr/>
    </dgm:pt>
    <dgm:pt modelId="{70BC4FBF-CA18-4039-A98F-21F5F8C5D51E}" type="pres">
      <dgm:prSet presAssocID="{B315AD5F-1F92-40A8-BAA1-B8B84A0A820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FD8D223-C523-4ED0-ACC6-DFE98073A4C1}" type="presOf" srcId="{D832FC5B-5248-4128-B048-4785A3F15B09}" destId="{882AC86B-1BED-4666-B41A-47150F227343}" srcOrd="0" destOrd="0" presId="urn:microsoft.com/office/officeart/2005/8/layout/chart3"/>
    <dgm:cxn modelId="{922E8F5D-106B-4153-9E17-FEE7BBAE2ECF}" srcId="{B315AD5F-1F92-40A8-BAA1-B8B84A0A8203}" destId="{A6F790F0-5B62-4A78-98B1-C15F1A80D776}" srcOrd="2" destOrd="0" parTransId="{28F234EE-6DA7-4757-8DCD-60A8A2621F0D}" sibTransId="{62033B57-663D-4A50-9C6E-C49AEE3096C9}"/>
    <dgm:cxn modelId="{C4E2CD64-4323-4111-B6CB-2DACB44BE976}" type="presOf" srcId="{3F61E4F7-816F-4F78-B0F7-CE87E103E1C1}" destId="{CEDECA7E-CCF8-49DB-A825-5B6C876E5AFE}" srcOrd="1" destOrd="0" presId="urn:microsoft.com/office/officeart/2005/8/layout/chart3"/>
    <dgm:cxn modelId="{581DF350-F8DB-4BD7-939C-F14F46069210}" type="presOf" srcId="{B315AD5F-1F92-40A8-BAA1-B8B84A0A8203}" destId="{8003018F-5A07-4C80-8251-6B062C318699}" srcOrd="0" destOrd="0" presId="urn:microsoft.com/office/officeart/2005/8/layout/chart3"/>
    <dgm:cxn modelId="{637F2371-EECC-4836-B55F-E7FFBA422ADE}" type="presOf" srcId="{A6F790F0-5B62-4A78-98B1-C15F1A80D776}" destId="{D1596DB2-A407-4236-B94A-C4034AC04C67}" srcOrd="0" destOrd="0" presId="urn:microsoft.com/office/officeart/2005/8/layout/chart3"/>
    <dgm:cxn modelId="{FD505A8E-DD60-4F5C-B9CF-4D449FAFCE02}" srcId="{B315AD5F-1F92-40A8-BAA1-B8B84A0A8203}" destId="{3F61E4F7-816F-4F78-B0F7-CE87E103E1C1}" srcOrd="1" destOrd="0" parTransId="{FC776F46-5D6F-4309-BBCE-005D7F354582}" sibTransId="{CACBE85C-E7A8-41B4-8686-A0FC364729B3}"/>
    <dgm:cxn modelId="{54E82591-23FB-425C-AAD7-53DAA5F7CB31}" srcId="{B315AD5F-1F92-40A8-BAA1-B8B84A0A8203}" destId="{D832FC5B-5248-4128-B048-4785A3F15B09}" srcOrd="0" destOrd="0" parTransId="{BDF84697-AF48-4EA1-ADCB-FC1FB277B464}" sibTransId="{7F30D690-A989-4005-A829-CD71E74EB727}"/>
    <dgm:cxn modelId="{376ED2D0-4894-48AC-AC83-7CA0EAF3B9B3}" type="presOf" srcId="{D832FC5B-5248-4128-B048-4785A3F15B09}" destId="{CD15A83F-462E-43D4-89AE-5D32CD2EE1EF}" srcOrd="1" destOrd="0" presId="urn:microsoft.com/office/officeart/2005/8/layout/chart3"/>
    <dgm:cxn modelId="{8CE10FFA-4B80-48B4-ADCD-F711095CD215}" type="presOf" srcId="{A6F790F0-5B62-4A78-98B1-C15F1A80D776}" destId="{70BC4FBF-CA18-4039-A98F-21F5F8C5D51E}" srcOrd="1" destOrd="0" presId="urn:microsoft.com/office/officeart/2005/8/layout/chart3"/>
    <dgm:cxn modelId="{8A7DB3FB-CF34-422D-AE6C-D6E8876635C6}" type="presOf" srcId="{3F61E4F7-816F-4F78-B0F7-CE87E103E1C1}" destId="{A931F796-F69B-40AB-B88C-1704EF7A653C}" srcOrd="0" destOrd="0" presId="urn:microsoft.com/office/officeart/2005/8/layout/chart3"/>
    <dgm:cxn modelId="{BF6EC016-D9CA-4BC1-9E81-CDFDCEA8D5C1}" type="presParOf" srcId="{8003018F-5A07-4C80-8251-6B062C318699}" destId="{882AC86B-1BED-4666-B41A-47150F227343}" srcOrd="0" destOrd="0" presId="urn:microsoft.com/office/officeart/2005/8/layout/chart3"/>
    <dgm:cxn modelId="{F62FC160-5A07-4A8C-8058-EB839086B3D4}" type="presParOf" srcId="{8003018F-5A07-4C80-8251-6B062C318699}" destId="{CD15A83F-462E-43D4-89AE-5D32CD2EE1EF}" srcOrd="1" destOrd="0" presId="urn:microsoft.com/office/officeart/2005/8/layout/chart3"/>
    <dgm:cxn modelId="{6EF47A91-0E38-4CCD-9403-9EA07D3BE7D6}" type="presParOf" srcId="{8003018F-5A07-4C80-8251-6B062C318699}" destId="{A931F796-F69B-40AB-B88C-1704EF7A653C}" srcOrd="2" destOrd="0" presId="urn:microsoft.com/office/officeart/2005/8/layout/chart3"/>
    <dgm:cxn modelId="{FC6A44B7-D5E0-41BF-922F-6E7534DD7D1B}" type="presParOf" srcId="{8003018F-5A07-4C80-8251-6B062C318699}" destId="{CEDECA7E-CCF8-49DB-A825-5B6C876E5AFE}" srcOrd="3" destOrd="0" presId="urn:microsoft.com/office/officeart/2005/8/layout/chart3"/>
    <dgm:cxn modelId="{00A974E4-91A8-45D0-B2D3-41BB6A35C590}" type="presParOf" srcId="{8003018F-5A07-4C80-8251-6B062C318699}" destId="{D1596DB2-A407-4236-B94A-C4034AC04C67}" srcOrd="4" destOrd="0" presId="urn:microsoft.com/office/officeart/2005/8/layout/chart3"/>
    <dgm:cxn modelId="{4DC4CC9D-6ECC-467D-BAE6-D6CE4C657B52}" type="presParOf" srcId="{8003018F-5A07-4C80-8251-6B062C318699}" destId="{70BC4FBF-CA18-4039-A98F-21F5F8C5D51E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332E8A-0D3C-43D9-84BD-EB0110F97951}" type="doc">
      <dgm:prSet loTypeId="urn:microsoft.com/office/officeart/2005/8/layout/vList5" loCatId="list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3039BC8F-3FAF-4626-9833-92180647BD69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pt-PT" sz="1200" b="1" i="0" dirty="0">
              <a:solidFill>
                <a:srgbClr val="FF0000"/>
              </a:solidFill>
              <a:latin typeface="Calibri" pitchFamily="34" charset="0"/>
            </a:rPr>
            <a:t> </a:t>
          </a:r>
          <a:r>
            <a:rPr lang="pt-PT" sz="1200" b="1" i="0" dirty="0">
              <a:solidFill>
                <a:schemeClr val="bg1"/>
              </a:solidFill>
              <a:latin typeface="Calibri" pitchFamily="34" charset="0"/>
            </a:rPr>
            <a:t>(</a:t>
          </a:r>
          <a:r>
            <a:rPr lang="pt-PT" sz="1200" b="1" i="0" dirty="0" err="1">
              <a:solidFill>
                <a:schemeClr val="bg1"/>
              </a:solidFill>
              <a:latin typeface="Calibri" pitchFamily="34" charset="0"/>
            </a:rPr>
            <a:t>Kumala</a:t>
          </a:r>
          <a:r>
            <a:rPr lang="pt-PT" sz="1200" b="1" i="0" dirty="0">
              <a:solidFill>
                <a:schemeClr val="bg1"/>
              </a:solidFill>
              <a:latin typeface="Calibri" pitchFamily="34" charset="0"/>
            </a:rPr>
            <a:t>, 1995; </a:t>
          </a:r>
          <a:r>
            <a:rPr lang="pt-PT" sz="1200" b="1" i="0" dirty="0" err="1">
              <a:solidFill>
                <a:schemeClr val="bg1"/>
              </a:solidFill>
              <a:latin typeface="Calibri" pitchFamily="34" charset="0"/>
            </a:rPr>
            <a:t>Eland</a:t>
          </a:r>
          <a:r>
            <a:rPr lang="pt-PT" sz="1200" b="1" i="0" dirty="0">
              <a:solidFill>
                <a:schemeClr val="bg1"/>
              </a:solidFill>
              <a:latin typeface="Calibri" pitchFamily="34" charset="0"/>
            </a:rPr>
            <a:t>, 2001; </a:t>
          </a:r>
          <a:r>
            <a:rPr lang="pt-PT" sz="1200" b="1" i="0" dirty="0" err="1">
              <a:solidFill>
                <a:schemeClr val="bg1"/>
              </a:solidFill>
              <a:latin typeface="Calibri" pitchFamily="34" charset="0"/>
            </a:rPr>
            <a:t>Earle</a:t>
          </a:r>
          <a:r>
            <a:rPr lang="pt-PT" sz="1200" b="1" i="0" dirty="0">
              <a:solidFill>
                <a:schemeClr val="bg1"/>
              </a:solidFill>
              <a:latin typeface="Calibri" pitchFamily="34" charset="0"/>
            </a:rPr>
            <a:t>, 2003; </a:t>
          </a:r>
          <a:r>
            <a:rPr lang="pt-PT" sz="1100" b="1" i="0" dirty="0" err="1">
              <a:solidFill>
                <a:schemeClr val="bg1"/>
              </a:solidFill>
              <a:latin typeface="Calibri" pitchFamily="34" charset="0"/>
            </a:rPr>
            <a:t>Motague</a:t>
          </a:r>
          <a:r>
            <a:rPr lang="pt-PT" sz="1100" b="0" i="0" dirty="0">
              <a:solidFill>
                <a:schemeClr val="bg1"/>
              </a:solidFill>
              <a:latin typeface="Calibri" pitchFamily="34" charset="0"/>
            </a:rPr>
            <a:t>, </a:t>
          </a:r>
          <a:r>
            <a:rPr lang="pt-PT" sz="1200" b="0" i="0" dirty="0">
              <a:solidFill>
                <a:schemeClr val="bg1"/>
              </a:solidFill>
              <a:latin typeface="Calibri" pitchFamily="34" charset="0"/>
            </a:rPr>
            <a:t>2003)</a:t>
          </a:r>
          <a:endParaRPr lang="en-US" sz="1400" b="0" i="0" dirty="0">
            <a:solidFill>
              <a:schemeClr val="bg1"/>
            </a:solidFill>
            <a:latin typeface="Calibri" pitchFamily="34" charset="0"/>
          </a:endParaRPr>
        </a:p>
      </dgm:t>
    </dgm:pt>
    <dgm:pt modelId="{71B999F9-A526-4541-A72B-05A5408F4A60}" type="parTrans" cxnId="{E53579D4-B1E9-435E-B11E-072EB8BCDA26}">
      <dgm:prSet/>
      <dgm:spPr/>
      <dgm:t>
        <a:bodyPr/>
        <a:lstStyle/>
        <a:p>
          <a:endParaRPr lang="en-US" b="1" i="0">
            <a:solidFill>
              <a:schemeClr val="bg1"/>
            </a:solidFill>
            <a:latin typeface="Calibri" pitchFamily="34" charset="0"/>
          </a:endParaRPr>
        </a:p>
      </dgm:t>
    </dgm:pt>
    <dgm:pt modelId="{28DC47F3-188E-4744-B59F-96F5CEC7C073}" type="sibTrans" cxnId="{E53579D4-B1E9-435E-B11E-072EB8BCDA26}">
      <dgm:prSet/>
      <dgm:spPr/>
      <dgm:t>
        <a:bodyPr/>
        <a:lstStyle/>
        <a:p>
          <a:endParaRPr lang="en-US" b="1" i="0">
            <a:solidFill>
              <a:schemeClr val="bg1"/>
            </a:solidFill>
            <a:latin typeface="Calibri" pitchFamily="34" charset="0"/>
          </a:endParaRPr>
        </a:p>
      </dgm:t>
    </dgm:pt>
    <dgm:pt modelId="{76DFE1ED-0661-4BA1-825E-A11C8EB64CB8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pt-PT" sz="1600" b="1" i="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Taxas de incidência : 0,5-1 caso / 100.000 habitantes / ano</a:t>
          </a:r>
        </a:p>
      </dgm:t>
    </dgm:pt>
    <dgm:pt modelId="{427EED31-28E4-4B52-89E9-1DA8E4CD2E81}" type="parTrans" cxnId="{42BD35EF-3044-4B86-953E-B13581F0F779}">
      <dgm:prSet/>
      <dgm:spPr/>
      <dgm:t>
        <a:bodyPr/>
        <a:lstStyle/>
        <a:p>
          <a:endParaRPr lang="en-US" b="1" i="0">
            <a:solidFill>
              <a:schemeClr val="bg1"/>
            </a:solidFill>
            <a:latin typeface="Calibri" pitchFamily="34" charset="0"/>
          </a:endParaRPr>
        </a:p>
      </dgm:t>
    </dgm:pt>
    <dgm:pt modelId="{F25C421F-394C-4B25-A9AB-9F56A69B2800}" type="sibTrans" cxnId="{42BD35EF-3044-4B86-953E-B13581F0F779}">
      <dgm:prSet/>
      <dgm:spPr/>
      <dgm:t>
        <a:bodyPr/>
        <a:lstStyle/>
        <a:p>
          <a:endParaRPr lang="en-US" b="1" i="0">
            <a:solidFill>
              <a:schemeClr val="bg1"/>
            </a:solidFill>
            <a:latin typeface="Calibri" pitchFamily="34" charset="0"/>
          </a:endParaRPr>
        </a:p>
      </dgm:t>
    </dgm:pt>
    <dgm:pt modelId="{D562039D-2799-4A4F-B73E-86D4A5B67998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pt-PT" sz="1400" b="1" i="0" dirty="0" err="1">
              <a:solidFill>
                <a:schemeClr val="bg1"/>
              </a:solidFill>
              <a:latin typeface="Calibri" pitchFamily="34" charset="0"/>
            </a:rPr>
            <a:t>Roghmann</a:t>
          </a:r>
          <a:r>
            <a:rPr lang="pt-PT" sz="1400" b="1" i="0" dirty="0">
              <a:solidFill>
                <a:schemeClr val="bg1"/>
              </a:solidFill>
              <a:latin typeface="Calibri" pitchFamily="34" charset="0"/>
            </a:rPr>
            <a:t>, 2013</a:t>
          </a:r>
        </a:p>
      </dgm:t>
    </dgm:pt>
    <dgm:pt modelId="{3A48BB16-437F-49FF-B609-D790B290F9D4}" type="parTrans" cxnId="{361315CD-BBB0-4A9F-B0B6-29EE12E07F6E}">
      <dgm:prSet/>
      <dgm:spPr/>
      <dgm:t>
        <a:bodyPr/>
        <a:lstStyle/>
        <a:p>
          <a:endParaRPr lang="en-US" b="1" i="0">
            <a:solidFill>
              <a:schemeClr val="bg1"/>
            </a:solidFill>
            <a:latin typeface="Calibri" pitchFamily="34" charset="0"/>
          </a:endParaRPr>
        </a:p>
      </dgm:t>
    </dgm:pt>
    <dgm:pt modelId="{926019CD-655B-4E76-ADF0-231735BBA853}" type="sibTrans" cxnId="{361315CD-BBB0-4A9F-B0B6-29EE12E07F6E}">
      <dgm:prSet/>
      <dgm:spPr/>
      <dgm:t>
        <a:bodyPr/>
        <a:lstStyle/>
        <a:p>
          <a:endParaRPr lang="en-US" b="1" i="0">
            <a:solidFill>
              <a:schemeClr val="bg1"/>
            </a:solidFill>
            <a:latin typeface="Calibri" pitchFamily="34" charset="0"/>
          </a:endParaRPr>
        </a:p>
      </dgm:t>
    </dgm:pt>
    <dgm:pt modelId="{583A4900-CBB0-4DC8-84FA-F7C8B283E82C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pt-PT" sz="1400" b="1" i="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Incidência nos EUA entre 2006 e 2009: 0,73 casos / 100.000 habitantes / ano</a:t>
          </a:r>
        </a:p>
      </dgm:t>
    </dgm:pt>
    <dgm:pt modelId="{C392D2BC-2627-4DDA-889B-4402238560EC}" type="parTrans" cxnId="{9B6A1FB1-9D25-4F1C-B6D5-B0EFCF5881A0}">
      <dgm:prSet/>
      <dgm:spPr/>
      <dgm:t>
        <a:bodyPr/>
        <a:lstStyle/>
        <a:p>
          <a:endParaRPr lang="en-US" b="1" i="0">
            <a:solidFill>
              <a:schemeClr val="bg1"/>
            </a:solidFill>
            <a:latin typeface="Calibri" pitchFamily="34" charset="0"/>
          </a:endParaRPr>
        </a:p>
      </dgm:t>
    </dgm:pt>
    <dgm:pt modelId="{2A63DB0D-E95C-48CC-86E1-92FAB2038C5E}" type="sibTrans" cxnId="{9B6A1FB1-9D25-4F1C-B6D5-B0EFCF5881A0}">
      <dgm:prSet/>
      <dgm:spPr/>
      <dgm:t>
        <a:bodyPr/>
        <a:lstStyle/>
        <a:p>
          <a:endParaRPr lang="en-US" b="1" i="0">
            <a:solidFill>
              <a:schemeClr val="bg1"/>
            </a:solidFill>
            <a:latin typeface="Calibri" pitchFamily="34" charset="0"/>
          </a:endParaRPr>
        </a:p>
      </dgm:t>
    </dgm:pt>
    <dgm:pt modelId="{7B582C2A-5381-4E52-878F-E1806CD7E6F7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en-US" sz="1600" b="1" i="0" dirty="0" err="1">
              <a:solidFill>
                <a:schemeClr val="bg1"/>
              </a:solidFill>
              <a:latin typeface="Calibri" pitchFamily="34" charset="0"/>
            </a:rPr>
            <a:t>Doença</a:t>
          </a:r>
          <a:r>
            <a:rPr lang="en-US" sz="1600" b="1" i="0" dirty="0">
              <a:solidFill>
                <a:schemeClr val="bg1"/>
              </a:solidFill>
              <a:latin typeface="Calibri" pitchFamily="34" charset="0"/>
            </a:rPr>
            <a:t> das </a:t>
          </a:r>
          <a:r>
            <a:rPr lang="en-US" sz="1600" b="1" i="0" dirty="0" err="1">
              <a:solidFill>
                <a:schemeClr val="bg1"/>
              </a:solidFill>
              <a:latin typeface="Calibri" pitchFamily="34" charset="0"/>
            </a:rPr>
            <a:t>Células</a:t>
          </a:r>
          <a:r>
            <a:rPr lang="en-US" sz="1600" b="1" i="0" dirty="0">
              <a:solidFill>
                <a:schemeClr val="bg1"/>
              </a:solidFill>
              <a:latin typeface="Calibri" pitchFamily="34" charset="0"/>
            </a:rPr>
            <a:t> </a:t>
          </a:r>
          <a:r>
            <a:rPr lang="en-US" sz="1600" b="1" i="0" dirty="0" err="1">
              <a:solidFill>
                <a:schemeClr val="bg1"/>
              </a:solidFill>
              <a:latin typeface="Calibri" pitchFamily="34" charset="0"/>
            </a:rPr>
            <a:t>Falciformes</a:t>
          </a:r>
          <a:endParaRPr lang="en-US" sz="1600" b="1" i="0" dirty="0">
            <a:solidFill>
              <a:schemeClr val="bg1"/>
            </a:solidFill>
            <a:latin typeface="Calibri" pitchFamily="34" charset="0"/>
          </a:endParaRPr>
        </a:p>
      </dgm:t>
    </dgm:pt>
    <dgm:pt modelId="{D7F8B1A8-02B7-4876-8254-FF4C3765AB63}" type="parTrans" cxnId="{8D127921-983D-4D3D-BC64-0F9D47796217}">
      <dgm:prSet/>
      <dgm:spPr/>
      <dgm:t>
        <a:bodyPr/>
        <a:lstStyle/>
        <a:p>
          <a:endParaRPr lang="en-US" b="1" i="0">
            <a:solidFill>
              <a:schemeClr val="bg1"/>
            </a:solidFill>
            <a:latin typeface="Calibri" pitchFamily="34" charset="0"/>
          </a:endParaRPr>
        </a:p>
      </dgm:t>
    </dgm:pt>
    <dgm:pt modelId="{A25714FF-4A72-4B85-BB10-5F0281BDF7B5}" type="sibTrans" cxnId="{8D127921-983D-4D3D-BC64-0F9D47796217}">
      <dgm:prSet/>
      <dgm:spPr/>
      <dgm:t>
        <a:bodyPr/>
        <a:lstStyle/>
        <a:p>
          <a:endParaRPr lang="en-US" b="1" i="0">
            <a:solidFill>
              <a:schemeClr val="bg1"/>
            </a:solidFill>
            <a:latin typeface="Calibri" pitchFamily="34" charset="0"/>
          </a:endParaRPr>
        </a:p>
      </dgm:t>
    </dgm:pt>
    <dgm:pt modelId="{CF61A7C3-B8DC-45B8-A33A-4DBE7E408609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pt-PT" sz="1200" b="1" i="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20-25 milhões de doentes no mundo (70.000 nos EUA)</a:t>
          </a:r>
        </a:p>
      </dgm:t>
    </dgm:pt>
    <dgm:pt modelId="{728AF721-6F74-4BF1-A390-33F93F9E47A3}" type="parTrans" cxnId="{20E4BF2C-11DB-4C24-87D0-4D60BD673744}">
      <dgm:prSet/>
      <dgm:spPr/>
      <dgm:t>
        <a:bodyPr/>
        <a:lstStyle/>
        <a:p>
          <a:endParaRPr lang="en-US" b="1" i="0">
            <a:solidFill>
              <a:schemeClr val="bg1"/>
            </a:solidFill>
            <a:latin typeface="Calibri" pitchFamily="34" charset="0"/>
          </a:endParaRPr>
        </a:p>
      </dgm:t>
    </dgm:pt>
    <dgm:pt modelId="{52DC22CC-B1A8-4EA3-8845-C68EF375240B}" type="sibTrans" cxnId="{20E4BF2C-11DB-4C24-87D0-4D60BD673744}">
      <dgm:prSet/>
      <dgm:spPr/>
      <dgm:t>
        <a:bodyPr/>
        <a:lstStyle/>
        <a:p>
          <a:endParaRPr lang="en-US" b="1" i="0">
            <a:solidFill>
              <a:schemeClr val="bg1"/>
            </a:solidFill>
            <a:latin typeface="Calibri" pitchFamily="34" charset="0"/>
          </a:endParaRPr>
        </a:p>
      </dgm:t>
    </dgm:pt>
    <dgm:pt modelId="{B78B23AC-F8B2-4252-ACDF-CF534438D82F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pt-PT" sz="1200" b="1" i="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Probabilidade de priapismo durante a vida: 42% </a:t>
          </a:r>
          <a:r>
            <a:rPr lang="pt-PT" sz="12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(</a:t>
          </a:r>
          <a:r>
            <a:rPr lang="pt-PT" sz="1200" b="1" i="1" dirty="0" err="1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Kumama</a:t>
          </a:r>
          <a:r>
            <a:rPr lang="pt-PT" sz="12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, 1995)</a:t>
          </a:r>
        </a:p>
      </dgm:t>
    </dgm:pt>
    <dgm:pt modelId="{F960E4EA-0E82-4A09-AD58-CC04D27FB9E0}" type="parTrans" cxnId="{AA28C7C0-0D2B-4D66-92FE-1F3074B54F45}">
      <dgm:prSet/>
      <dgm:spPr/>
      <dgm:t>
        <a:bodyPr/>
        <a:lstStyle/>
        <a:p>
          <a:endParaRPr lang="pt-PT"/>
        </a:p>
      </dgm:t>
    </dgm:pt>
    <dgm:pt modelId="{C6FE75F1-A479-4F61-A354-C68B288FEF72}" type="sibTrans" cxnId="{AA28C7C0-0D2B-4D66-92FE-1F3074B54F45}">
      <dgm:prSet/>
      <dgm:spPr/>
      <dgm:t>
        <a:bodyPr/>
        <a:lstStyle/>
        <a:p>
          <a:endParaRPr lang="pt-PT"/>
        </a:p>
      </dgm:t>
    </dgm:pt>
    <dgm:pt modelId="{FA689423-AB83-48AF-B84F-2AB83AEC8213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pt-PT" sz="1200" b="1" i="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Pico de incidência </a:t>
          </a:r>
          <a:r>
            <a:rPr lang="pt-PT" sz="1200" b="1" i="0" dirty="0" err="1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bimodal</a:t>
          </a:r>
          <a:r>
            <a:rPr lang="pt-PT" sz="1200" b="1" i="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: 5-10 e 20-50 anos</a:t>
          </a:r>
        </a:p>
      </dgm:t>
    </dgm:pt>
    <dgm:pt modelId="{9954AB9C-C0BC-46CB-9B98-9D77BA5E26D6}" type="parTrans" cxnId="{43D46441-D8E4-4F3D-82AC-D205E0436C5F}">
      <dgm:prSet/>
      <dgm:spPr/>
      <dgm:t>
        <a:bodyPr/>
        <a:lstStyle/>
        <a:p>
          <a:endParaRPr lang="pt-PT"/>
        </a:p>
      </dgm:t>
    </dgm:pt>
    <dgm:pt modelId="{6E937B10-56A0-4639-9A40-480F658E5EF9}" type="sibTrans" cxnId="{43D46441-D8E4-4F3D-82AC-D205E0436C5F}">
      <dgm:prSet/>
      <dgm:spPr/>
      <dgm:t>
        <a:bodyPr/>
        <a:lstStyle/>
        <a:p>
          <a:endParaRPr lang="pt-PT"/>
        </a:p>
      </dgm:t>
    </dgm:pt>
    <dgm:pt modelId="{CB4E55FF-8ADD-415B-8C15-189E95B83298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endParaRPr lang="pt-PT" sz="1600" b="1" i="1" dirty="0">
            <a:solidFill>
              <a:schemeClr val="bg1"/>
            </a:solidFill>
            <a:latin typeface="Calibri" pitchFamily="34" charset="0"/>
          </a:endParaRPr>
        </a:p>
      </dgm:t>
    </dgm:pt>
    <dgm:pt modelId="{A85E9975-2520-4F9B-87BE-A05360B58DF9}" type="parTrans" cxnId="{212546B5-598D-4614-8D58-DB455CDEB3F2}">
      <dgm:prSet/>
      <dgm:spPr/>
      <dgm:t>
        <a:bodyPr/>
        <a:lstStyle/>
        <a:p>
          <a:endParaRPr lang="pt-PT"/>
        </a:p>
      </dgm:t>
    </dgm:pt>
    <dgm:pt modelId="{91A1A32E-C302-494D-AE70-90D7B625E471}" type="sibTrans" cxnId="{212546B5-598D-4614-8D58-DB455CDEB3F2}">
      <dgm:prSet/>
      <dgm:spPr/>
      <dgm:t>
        <a:bodyPr/>
        <a:lstStyle/>
        <a:p>
          <a:endParaRPr lang="pt-PT"/>
        </a:p>
      </dgm:t>
    </dgm:pt>
    <dgm:pt modelId="{29206859-BCD2-4DB1-A9D3-F47B36FD87A8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pt-PT" sz="1200" b="1" i="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&gt;75% destes doentes com priapismo recorrente: 1º episódio aos 20 anos</a:t>
          </a:r>
        </a:p>
      </dgm:t>
    </dgm:pt>
    <dgm:pt modelId="{997EF537-DC47-437B-A7E2-2B31132436C3}" type="parTrans" cxnId="{7262B4F2-3BAC-4296-A573-06AAD9415179}">
      <dgm:prSet/>
      <dgm:spPr/>
      <dgm:t>
        <a:bodyPr/>
        <a:lstStyle/>
        <a:p>
          <a:endParaRPr lang="pt-PT"/>
        </a:p>
      </dgm:t>
    </dgm:pt>
    <dgm:pt modelId="{0BB1A5AC-0DA8-409F-AAF6-67750828D463}" type="sibTrans" cxnId="{7262B4F2-3BAC-4296-A573-06AAD9415179}">
      <dgm:prSet/>
      <dgm:spPr/>
      <dgm:t>
        <a:bodyPr/>
        <a:lstStyle/>
        <a:p>
          <a:endParaRPr lang="pt-PT"/>
        </a:p>
      </dgm:t>
    </dgm:pt>
    <dgm:pt modelId="{9A1AEDA3-884C-4C97-9B0F-8D904772D2E7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pt-PT" sz="1200" b="1" i="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Doença Células Falciformes: causa mais comum na criança </a:t>
          </a:r>
          <a:r>
            <a:rPr lang="pt-PT" sz="12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(</a:t>
          </a:r>
          <a:r>
            <a:rPr lang="pt-PT" sz="1200" b="1" i="1" dirty="0" err="1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Bennet</a:t>
          </a:r>
          <a:r>
            <a:rPr lang="pt-PT" sz="12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, 2008)</a:t>
          </a:r>
        </a:p>
      </dgm:t>
    </dgm:pt>
    <dgm:pt modelId="{0565ED24-E324-4E88-B0B2-25BAABEAC32D}" type="parTrans" cxnId="{8DB3AB68-FE0A-4011-BF88-563F295E9A2E}">
      <dgm:prSet/>
      <dgm:spPr/>
      <dgm:t>
        <a:bodyPr/>
        <a:lstStyle/>
        <a:p>
          <a:endParaRPr lang="pt-PT"/>
        </a:p>
      </dgm:t>
    </dgm:pt>
    <dgm:pt modelId="{C07C1A04-7B91-4E87-BB69-3BD57C4B8206}" type="sibTrans" cxnId="{8DB3AB68-FE0A-4011-BF88-563F295E9A2E}">
      <dgm:prSet/>
      <dgm:spPr/>
      <dgm:t>
        <a:bodyPr/>
        <a:lstStyle/>
        <a:p>
          <a:endParaRPr lang="pt-PT"/>
        </a:p>
      </dgm:t>
    </dgm:pt>
    <dgm:pt modelId="{B127D535-0A8B-416D-94F1-AB8E63E75471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endParaRPr lang="pt-PT" sz="1600" b="1" i="0" dirty="0">
            <a:solidFill>
              <a:schemeClr val="bg1"/>
            </a:solidFill>
            <a:latin typeface="Calibri" pitchFamily="34" charset="0"/>
          </a:endParaRPr>
        </a:p>
      </dgm:t>
    </dgm:pt>
    <dgm:pt modelId="{557C9D13-84A1-49DE-AA52-BCD325AD7065}" type="parTrans" cxnId="{68003C2B-78A5-4519-8D2E-8A39D62D8CD6}">
      <dgm:prSet/>
      <dgm:spPr/>
      <dgm:t>
        <a:bodyPr/>
        <a:lstStyle/>
        <a:p>
          <a:endParaRPr lang="pt-PT"/>
        </a:p>
      </dgm:t>
    </dgm:pt>
    <dgm:pt modelId="{E9B682FD-E5E2-4719-953D-3E8A3030FB61}" type="sibTrans" cxnId="{68003C2B-78A5-4519-8D2E-8A39D62D8CD6}">
      <dgm:prSet/>
      <dgm:spPr/>
      <dgm:t>
        <a:bodyPr/>
        <a:lstStyle/>
        <a:p>
          <a:endParaRPr lang="pt-PT"/>
        </a:p>
      </dgm:t>
    </dgm:pt>
    <dgm:pt modelId="{0672E8A5-3156-4B12-ACE1-B67298EA5D68}" type="pres">
      <dgm:prSet presAssocID="{30332E8A-0D3C-43D9-84BD-EB0110F97951}" presName="Name0" presStyleCnt="0">
        <dgm:presLayoutVars>
          <dgm:dir/>
          <dgm:animLvl val="lvl"/>
          <dgm:resizeHandles val="exact"/>
        </dgm:presLayoutVars>
      </dgm:prSet>
      <dgm:spPr/>
    </dgm:pt>
    <dgm:pt modelId="{F4E3278E-F9F1-4056-90E4-F13C3B29F94F}" type="pres">
      <dgm:prSet presAssocID="{3039BC8F-3FAF-4626-9833-92180647BD69}" presName="linNode" presStyleCnt="0"/>
      <dgm:spPr/>
    </dgm:pt>
    <dgm:pt modelId="{7FD083A5-BDB5-4821-8470-191CC97C4A66}" type="pres">
      <dgm:prSet presAssocID="{3039BC8F-3FAF-4626-9833-92180647BD69}" presName="parentText" presStyleLbl="node1" presStyleIdx="0" presStyleCnt="3" custScaleX="57118" custScaleY="94940">
        <dgm:presLayoutVars>
          <dgm:chMax val="1"/>
          <dgm:bulletEnabled val="1"/>
        </dgm:presLayoutVars>
      </dgm:prSet>
      <dgm:spPr/>
    </dgm:pt>
    <dgm:pt modelId="{6D64AE28-9DC7-4A39-AC7A-FF50F1821ADA}" type="pres">
      <dgm:prSet presAssocID="{3039BC8F-3FAF-4626-9833-92180647BD69}" presName="descendantText" presStyleLbl="alignAccFollowNode1" presStyleIdx="0" presStyleCnt="3" custScaleX="132117">
        <dgm:presLayoutVars>
          <dgm:bulletEnabled val="1"/>
        </dgm:presLayoutVars>
      </dgm:prSet>
      <dgm:spPr/>
    </dgm:pt>
    <dgm:pt modelId="{6708AA01-1625-4CAE-A39D-7282E14AA9A1}" type="pres">
      <dgm:prSet presAssocID="{28DC47F3-188E-4744-B59F-96F5CEC7C073}" presName="sp" presStyleCnt="0"/>
      <dgm:spPr/>
    </dgm:pt>
    <dgm:pt modelId="{E0FDD5B8-331B-488D-9879-F645EC8EFBF1}" type="pres">
      <dgm:prSet presAssocID="{D562039D-2799-4A4F-B73E-86D4A5B67998}" presName="linNode" presStyleCnt="0"/>
      <dgm:spPr/>
    </dgm:pt>
    <dgm:pt modelId="{8DB7834F-9D83-4F8D-A16F-4FBF339725C8}" type="pres">
      <dgm:prSet presAssocID="{D562039D-2799-4A4F-B73E-86D4A5B67998}" presName="parentText" presStyleLbl="node1" presStyleIdx="1" presStyleCnt="3" custScaleX="54879">
        <dgm:presLayoutVars>
          <dgm:chMax val="1"/>
          <dgm:bulletEnabled val="1"/>
        </dgm:presLayoutVars>
      </dgm:prSet>
      <dgm:spPr/>
    </dgm:pt>
    <dgm:pt modelId="{69E5C577-0709-4B8E-B179-A0A59D441144}" type="pres">
      <dgm:prSet presAssocID="{D562039D-2799-4A4F-B73E-86D4A5B67998}" presName="descendantText" presStyleLbl="alignAccFollowNode1" presStyleIdx="1" presStyleCnt="3" custScaleX="123766" custLinFactNeighborX="584" custLinFactNeighborY="2982">
        <dgm:presLayoutVars>
          <dgm:bulletEnabled val="1"/>
        </dgm:presLayoutVars>
      </dgm:prSet>
      <dgm:spPr/>
    </dgm:pt>
    <dgm:pt modelId="{551E1B2B-3FEF-4576-BA8B-35E900B376D7}" type="pres">
      <dgm:prSet presAssocID="{926019CD-655B-4E76-ADF0-231735BBA853}" presName="sp" presStyleCnt="0"/>
      <dgm:spPr/>
    </dgm:pt>
    <dgm:pt modelId="{95BC7762-5662-4A7E-8E82-B73890FAC62A}" type="pres">
      <dgm:prSet presAssocID="{7B582C2A-5381-4E52-878F-E1806CD7E6F7}" presName="linNode" presStyleCnt="0"/>
      <dgm:spPr/>
    </dgm:pt>
    <dgm:pt modelId="{92170647-765E-4F98-8B04-A5308812D09D}" type="pres">
      <dgm:prSet presAssocID="{7B582C2A-5381-4E52-878F-E1806CD7E6F7}" presName="parentText" presStyleLbl="node1" presStyleIdx="2" presStyleCnt="3" custScaleX="57233" custScaleY="130099">
        <dgm:presLayoutVars>
          <dgm:chMax val="1"/>
          <dgm:bulletEnabled val="1"/>
        </dgm:presLayoutVars>
      </dgm:prSet>
      <dgm:spPr/>
    </dgm:pt>
    <dgm:pt modelId="{AB49AEEF-D8CE-4C1C-B8AF-9B73AEDDADB2}" type="pres">
      <dgm:prSet presAssocID="{7B582C2A-5381-4E52-878F-E1806CD7E6F7}" presName="descendantText" presStyleLbl="alignAccFollowNode1" presStyleIdx="2" presStyleCnt="3" custScaleX="129898" custScaleY="154404" custLinFactNeighborY="2506">
        <dgm:presLayoutVars>
          <dgm:bulletEnabled val="1"/>
        </dgm:presLayoutVars>
      </dgm:prSet>
      <dgm:spPr/>
    </dgm:pt>
  </dgm:ptLst>
  <dgm:cxnLst>
    <dgm:cxn modelId="{215BB60C-2934-4CC7-9E00-6665F1E14CB0}" type="presOf" srcId="{9A1AEDA3-884C-4C97-9B0F-8D904772D2E7}" destId="{AB49AEEF-D8CE-4C1C-B8AF-9B73AEDDADB2}" srcOrd="0" destOrd="5" presId="urn:microsoft.com/office/officeart/2005/8/layout/vList5"/>
    <dgm:cxn modelId="{90F5D30D-702D-44DF-B5E3-A7FEE75AE5B4}" type="presOf" srcId="{B78B23AC-F8B2-4252-ACDF-CF534438D82F}" destId="{AB49AEEF-D8CE-4C1C-B8AF-9B73AEDDADB2}" srcOrd="0" destOrd="2" presId="urn:microsoft.com/office/officeart/2005/8/layout/vList5"/>
    <dgm:cxn modelId="{DEFBC41F-EAF9-467E-871F-487AEFFEEFD8}" type="presOf" srcId="{583A4900-CBB0-4DC8-84FA-F7C8B283E82C}" destId="{69E5C577-0709-4B8E-B179-A0A59D441144}" srcOrd="0" destOrd="0" presId="urn:microsoft.com/office/officeart/2005/8/layout/vList5"/>
    <dgm:cxn modelId="{8D127921-983D-4D3D-BC64-0F9D47796217}" srcId="{30332E8A-0D3C-43D9-84BD-EB0110F97951}" destId="{7B582C2A-5381-4E52-878F-E1806CD7E6F7}" srcOrd="2" destOrd="0" parTransId="{D7F8B1A8-02B7-4876-8254-FF4C3765AB63}" sibTransId="{A25714FF-4A72-4B85-BB10-5F0281BDF7B5}"/>
    <dgm:cxn modelId="{68003C2B-78A5-4519-8D2E-8A39D62D8CD6}" srcId="{7B582C2A-5381-4E52-878F-E1806CD7E6F7}" destId="{B127D535-0A8B-416D-94F1-AB8E63E75471}" srcOrd="0" destOrd="0" parTransId="{557C9D13-84A1-49DE-AA52-BCD325AD7065}" sibTransId="{E9B682FD-E5E2-4719-953D-3E8A3030FB61}"/>
    <dgm:cxn modelId="{20E4BF2C-11DB-4C24-87D0-4D60BD673744}" srcId="{7B582C2A-5381-4E52-878F-E1806CD7E6F7}" destId="{CF61A7C3-B8DC-45B8-A33A-4DBE7E408609}" srcOrd="1" destOrd="0" parTransId="{728AF721-6F74-4BF1-A390-33F93F9E47A3}" sibTransId="{52DC22CC-B1A8-4EA3-8845-C68EF375240B}"/>
    <dgm:cxn modelId="{D8E10F60-BD34-47C0-9994-82E99627622A}" type="presOf" srcId="{FA689423-AB83-48AF-B84F-2AB83AEC8213}" destId="{AB49AEEF-D8CE-4C1C-B8AF-9B73AEDDADB2}" srcOrd="0" destOrd="3" presId="urn:microsoft.com/office/officeart/2005/8/layout/vList5"/>
    <dgm:cxn modelId="{43D46441-D8E4-4F3D-82AC-D205E0436C5F}" srcId="{7B582C2A-5381-4E52-878F-E1806CD7E6F7}" destId="{FA689423-AB83-48AF-B84F-2AB83AEC8213}" srcOrd="3" destOrd="0" parTransId="{9954AB9C-C0BC-46CB-9B98-9D77BA5E26D6}" sibTransId="{6E937B10-56A0-4639-9A40-480F658E5EF9}"/>
    <dgm:cxn modelId="{BC47F745-899C-4F04-9EBC-DA32BC7EDABB}" type="presOf" srcId="{76DFE1ED-0661-4BA1-825E-A11C8EB64CB8}" destId="{6D64AE28-9DC7-4A39-AC7A-FF50F1821ADA}" srcOrd="0" destOrd="0" presId="urn:microsoft.com/office/officeart/2005/8/layout/vList5"/>
    <dgm:cxn modelId="{8DB3AB68-FE0A-4011-BF88-563F295E9A2E}" srcId="{7B582C2A-5381-4E52-878F-E1806CD7E6F7}" destId="{9A1AEDA3-884C-4C97-9B0F-8D904772D2E7}" srcOrd="5" destOrd="0" parTransId="{0565ED24-E324-4E88-B0B2-25BAABEAC32D}" sibTransId="{C07C1A04-7B91-4E87-BB69-3BD57C4B8206}"/>
    <dgm:cxn modelId="{FADEF87F-B326-486C-9FB6-87211645542C}" type="presOf" srcId="{3039BC8F-3FAF-4626-9833-92180647BD69}" destId="{7FD083A5-BDB5-4821-8470-191CC97C4A66}" srcOrd="0" destOrd="0" presId="urn:microsoft.com/office/officeart/2005/8/layout/vList5"/>
    <dgm:cxn modelId="{509D44A8-2144-4320-B3E2-14A10D50994E}" type="presOf" srcId="{D562039D-2799-4A4F-B73E-86D4A5B67998}" destId="{8DB7834F-9D83-4F8D-A16F-4FBF339725C8}" srcOrd="0" destOrd="0" presId="urn:microsoft.com/office/officeart/2005/8/layout/vList5"/>
    <dgm:cxn modelId="{9B6A1FB1-9D25-4F1C-B6D5-B0EFCF5881A0}" srcId="{D562039D-2799-4A4F-B73E-86D4A5B67998}" destId="{583A4900-CBB0-4DC8-84FA-F7C8B283E82C}" srcOrd="0" destOrd="0" parTransId="{C392D2BC-2627-4DDA-889B-4402238560EC}" sibTransId="{2A63DB0D-E95C-48CC-86E1-92FAB2038C5E}"/>
    <dgm:cxn modelId="{80287EB4-47C2-40B5-B62A-7ADAD09AA01B}" type="presOf" srcId="{7B582C2A-5381-4E52-878F-E1806CD7E6F7}" destId="{92170647-765E-4F98-8B04-A5308812D09D}" srcOrd="0" destOrd="0" presId="urn:microsoft.com/office/officeart/2005/8/layout/vList5"/>
    <dgm:cxn modelId="{212546B5-598D-4614-8D58-DB455CDEB3F2}" srcId="{7B582C2A-5381-4E52-878F-E1806CD7E6F7}" destId="{CB4E55FF-8ADD-415B-8C15-189E95B83298}" srcOrd="6" destOrd="0" parTransId="{A85E9975-2520-4F9B-87BE-A05360B58DF9}" sibTransId="{91A1A32E-C302-494D-AE70-90D7B625E471}"/>
    <dgm:cxn modelId="{AA28C7C0-0D2B-4D66-92FE-1F3074B54F45}" srcId="{7B582C2A-5381-4E52-878F-E1806CD7E6F7}" destId="{B78B23AC-F8B2-4252-ACDF-CF534438D82F}" srcOrd="2" destOrd="0" parTransId="{F960E4EA-0E82-4A09-AD58-CC04D27FB9E0}" sibTransId="{C6FE75F1-A479-4F61-A354-C68B288FEF72}"/>
    <dgm:cxn modelId="{361315CD-BBB0-4A9F-B0B6-29EE12E07F6E}" srcId="{30332E8A-0D3C-43D9-84BD-EB0110F97951}" destId="{D562039D-2799-4A4F-B73E-86D4A5B67998}" srcOrd="1" destOrd="0" parTransId="{3A48BB16-437F-49FF-B609-D790B290F9D4}" sibTransId="{926019CD-655B-4E76-ADF0-231735BBA853}"/>
    <dgm:cxn modelId="{E53579D4-B1E9-435E-B11E-072EB8BCDA26}" srcId="{30332E8A-0D3C-43D9-84BD-EB0110F97951}" destId="{3039BC8F-3FAF-4626-9833-92180647BD69}" srcOrd="0" destOrd="0" parTransId="{71B999F9-A526-4541-A72B-05A5408F4A60}" sibTransId="{28DC47F3-188E-4744-B59F-96F5CEC7C073}"/>
    <dgm:cxn modelId="{42BD35EF-3044-4B86-953E-B13581F0F779}" srcId="{3039BC8F-3FAF-4626-9833-92180647BD69}" destId="{76DFE1ED-0661-4BA1-825E-A11C8EB64CB8}" srcOrd="0" destOrd="0" parTransId="{427EED31-28E4-4B52-89E9-1DA8E4CD2E81}" sibTransId="{F25C421F-394C-4B25-A9AB-9F56A69B2800}"/>
    <dgm:cxn modelId="{B7F4A5F0-169E-4A50-868D-3F22E091FEA8}" type="presOf" srcId="{29206859-BCD2-4DB1-A9D3-F47B36FD87A8}" destId="{AB49AEEF-D8CE-4C1C-B8AF-9B73AEDDADB2}" srcOrd="0" destOrd="4" presId="urn:microsoft.com/office/officeart/2005/8/layout/vList5"/>
    <dgm:cxn modelId="{7262B4F2-3BAC-4296-A573-06AAD9415179}" srcId="{7B582C2A-5381-4E52-878F-E1806CD7E6F7}" destId="{29206859-BCD2-4DB1-A9D3-F47B36FD87A8}" srcOrd="4" destOrd="0" parTransId="{997EF537-DC47-437B-A7E2-2B31132436C3}" sibTransId="{0BB1A5AC-0DA8-409F-AAF6-67750828D463}"/>
    <dgm:cxn modelId="{674DBFF2-DF74-41FE-A3B0-1E29638A3D72}" type="presOf" srcId="{B127D535-0A8B-416D-94F1-AB8E63E75471}" destId="{AB49AEEF-D8CE-4C1C-B8AF-9B73AEDDADB2}" srcOrd="0" destOrd="0" presId="urn:microsoft.com/office/officeart/2005/8/layout/vList5"/>
    <dgm:cxn modelId="{E18F46F3-D632-4A95-8AB7-1DDDB4BED862}" type="presOf" srcId="{CF61A7C3-B8DC-45B8-A33A-4DBE7E408609}" destId="{AB49AEEF-D8CE-4C1C-B8AF-9B73AEDDADB2}" srcOrd="0" destOrd="1" presId="urn:microsoft.com/office/officeart/2005/8/layout/vList5"/>
    <dgm:cxn modelId="{7124A4F4-2952-4735-9333-7DC1955EB225}" type="presOf" srcId="{30332E8A-0D3C-43D9-84BD-EB0110F97951}" destId="{0672E8A5-3156-4B12-ACE1-B67298EA5D68}" srcOrd="0" destOrd="0" presId="urn:microsoft.com/office/officeart/2005/8/layout/vList5"/>
    <dgm:cxn modelId="{5639A0F9-E784-4718-9712-C596B24040CE}" type="presOf" srcId="{CB4E55FF-8ADD-415B-8C15-189E95B83298}" destId="{AB49AEEF-D8CE-4C1C-B8AF-9B73AEDDADB2}" srcOrd="0" destOrd="6" presId="urn:microsoft.com/office/officeart/2005/8/layout/vList5"/>
    <dgm:cxn modelId="{54C46F63-B3DB-4702-A292-001260DCC60E}" type="presParOf" srcId="{0672E8A5-3156-4B12-ACE1-B67298EA5D68}" destId="{F4E3278E-F9F1-4056-90E4-F13C3B29F94F}" srcOrd="0" destOrd="0" presId="urn:microsoft.com/office/officeart/2005/8/layout/vList5"/>
    <dgm:cxn modelId="{8F1513F9-B3FE-4E94-9B29-43B341A4E70E}" type="presParOf" srcId="{F4E3278E-F9F1-4056-90E4-F13C3B29F94F}" destId="{7FD083A5-BDB5-4821-8470-191CC97C4A66}" srcOrd="0" destOrd="0" presId="urn:microsoft.com/office/officeart/2005/8/layout/vList5"/>
    <dgm:cxn modelId="{387839B9-2797-49C9-A45B-8A5D6F10B3ED}" type="presParOf" srcId="{F4E3278E-F9F1-4056-90E4-F13C3B29F94F}" destId="{6D64AE28-9DC7-4A39-AC7A-FF50F1821ADA}" srcOrd="1" destOrd="0" presId="urn:microsoft.com/office/officeart/2005/8/layout/vList5"/>
    <dgm:cxn modelId="{BBEC3827-02B9-4321-A2AF-5CB82F46BD45}" type="presParOf" srcId="{0672E8A5-3156-4B12-ACE1-B67298EA5D68}" destId="{6708AA01-1625-4CAE-A39D-7282E14AA9A1}" srcOrd="1" destOrd="0" presId="urn:microsoft.com/office/officeart/2005/8/layout/vList5"/>
    <dgm:cxn modelId="{4C364D72-4870-453D-BA39-6318D19771CC}" type="presParOf" srcId="{0672E8A5-3156-4B12-ACE1-B67298EA5D68}" destId="{E0FDD5B8-331B-488D-9879-F645EC8EFBF1}" srcOrd="2" destOrd="0" presId="urn:microsoft.com/office/officeart/2005/8/layout/vList5"/>
    <dgm:cxn modelId="{56D00872-FA09-4726-823F-95ED0CBD1D9C}" type="presParOf" srcId="{E0FDD5B8-331B-488D-9879-F645EC8EFBF1}" destId="{8DB7834F-9D83-4F8D-A16F-4FBF339725C8}" srcOrd="0" destOrd="0" presId="urn:microsoft.com/office/officeart/2005/8/layout/vList5"/>
    <dgm:cxn modelId="{CDB10D0E-B5A6-4E63-8FE7-3073E8DBB16B}" type="presParOf" srcId="{E0FDD5B8-331B-488D-9879-F645EC8EFBF1}" destId="{69E5C577-0709-4B8E-B179-A0A59D441144}" srcOrd="1" destOrd="0" presId="urn:microsoft.com/office/officeart/2005/8/layout/vList5"/>
    <dgm:cxn modelId="{7B3A06C5-D3AD-4787-AA27-7CE1F03F0CC0}" type="presParOf" srcId="{0672E8A5-3156-4B12-ACE1-B67298EA5D68}" destId="{551E1B2B-3FEF-4576-BA8B-35E900B376D7}" srcOrd="3" destOrd="0" presId="urn:microsoft.com/office/officeart/2005/8/layout/vList5"/>
    <dgm:cxn modelId="{D184E57B-A073-46BE-BAFE-1C3A7B363D23}" type="presParOf" srcId="{0672E8A5-3156-4B12-ACE1-B67298EA5D68}" destId="{95BC7762-5662-4A7E-8E82-B73890FAC62A}" srcOrd="4" destOrd="0" presId="urn:microsoft.com/office/officeart/2005/8/layout/vList5"/>
    <dgm:cxn modelId="{74A0D030-69FA-4B78-A28C-8550FE96A99F}" type="presParOf" srcId="{95BC7762-5662-4A7E-8E82-B73890FAC62A}" destId="{92170647-765E-4F98-8B04-A5308812D09D}" srcOrd="0" destOrd="0" presId="urn:microsoft.com/office/officeart/2005/8/layout/vList5"/>
    <dgm:cxn modelId="{12FFF461-F685-46AC-88EA-64217EC3EC68}" type="presParOf" srcId="{95BC7762-5662-4A7E-8E82-B73890FAC62A}" destId="{AB49AEEF-D8CE-4C1C-B8AF-9B73AEDDADB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AC86B-1BED-4666-B41A-47150F227343}">
      <dsp:nvSpPr>
        <dsp:cNvPr id="0" name=""/>
        <dsp:cNvSpPr/>
      </dsp:nvSpPr>
      <dsp:spPr>
        <a:xfrm>
          <a:off x="1330404" y="432049"/>
          <a:ext cx="3541327" cy="3292733"/>
        </a:xfrm>
        <a:prstGeom prst="pie">
          <a:avLst>
            <a:gd name="adj1" fmla="val 16200000"/>
            <a:gd name="adj2" fmla="val 1800000"/>
          </a:avLst>
        </a:prstGeom>
        <a:solidFill>
          <a:srgbClr val="72BFC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b="1" kern="1200" dirty="0"/>
            <a:t>ARTERIAL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0" kern="1200" dirty="0"/>
            <a:t>(não isquémico ou de alto fluxo)</a:t>
          </a:r>
        </a:p>
      </dsp:txBody>
      <dsp:txXfrm>
        <a:off x="3255790" y="1039637"/>
        <a:ext cx="1201521" cy="1097577"/>
      </dsp:txXfrm>
    </dsp:sp>
    <dsp:sp modelId="{A931F796-F69B-40AB-B88C-1704EF7A653C}">
      <dsp:nvSpPr>
        <dsp:cNvPr id="0" name=""/>
        <dsp:cNvSpPr/>
      </dsp:nvSpPr>
      <dsp:spPr>
        <a:xfrm>
          <a:off x="919370" y="802773"/>
          <a:ext cx="4024366" cy="2869641"/>
        </a:xfrm>
        <a:prstGeom prst="pie">
          <a:avLst>
            <a:gd name="adj1" fmla="val 1800000"/>
            <a:gd name="adj2" fmla="val 900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b="1" kern="1200" dirty="0"/>
            <a:t>RECORRENTE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kern="1200" dirty="0"/>
            <a:t>(</a:t>
          </a:r>
          <a:r>
            <a:rPr lang="pt-PT" sz="1700" kern="1200" dirty="0" err="1"/>
            <a:t>stuttering</a:t>
          </a:r>
          <a:r>
            <a:rPr lang="pt-PT" sz="1700" kern="1200" dirty="0"/>
            <a:t> ou intermitente)</a:t>
          </a:r>
        </a:p>
      </dsp:txBody>
      <dsp:txXfrm>
        <a:off x="2021279" y="2613380"/>
        <a:ext cx="1820546" cy="888222"/>
      </dsp:txXfrm>
    </dsp:sp>
    <dsp:sp modelId="{D1596DB2-A407-4236-B94A-C4034AC04C67}">
      <dsp:nvSpPr>
        <dsp:cNvPr id="0" name=""/>
        <dsp:cNvSpPr/>
      </dsp:nvSpPr>
      <dsp:spPr>
        <a:xfrm>
          <a:off x="911282" y="180091"/>
          <a:ext cx="4068543" cy="3924147"/>
        </a:xfrm>
        <a:prstGeom prst="pie">
          <a:avLst>
            <a:gd name="adj1" fmla="val 9000000"/>
            <a:gd name="adj2" fmla="val 1620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>
              <a:solidFill>
                <a:schemeClr val="bg1"/>
              </a:solidFill>
            </a:rPr>
            <a:t>ISQUÉMICO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>
              <a:solidFill>
                <a:schemeClr val="bg1"/>
              </a:solidFill>
            </a:rPr>
            <a:t>(</a:t>
          </a:r>
          <a:r>
            <a:rPr lang="pt-PT" sz="1800" kern="1200" dirty="0" err="1">
              <a:solidFill>
                <a:schemeClr val="bg1"/>
              </a:solidFill>
            </a:rPr>
            <a:t>veno</a:t>
          </a:r>
          <a:r>
            <a:rPr lang="pt-PT" sz="1800" kern="1200" dirty="0">
              <a:solidFill>
                <a:schemeClr val="bg1"/>
              </a:solidFill>
            </a:rPr>
            <a:t>-oclusivo ou de baixo fluxo)</a:t>
          </a:r>
        </a:p>
      </dsp:txBody>
      <dsp:txXfrm>
        <a:off x="1347198" y="950906"/>
        <a:ext cx="1380398" cy="13080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64AE28-9DC7-4A39-AC7A-FF50F1821ADA}">
      <dsp:nvSpPr>
        <dsp:cNvPr id="0" name=""/>
        <dsp:cNvSpPr/>
      </dsp:nvSpPr>
      <dsp:spPr>
        <a:xfrm rot="5400000">
          <a:off x="3596442" y="-2217812"/>
          <a:ext cx="781579" cy="5364621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600" b="1" i="0" kern="120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Taxas de incidência : 0,5-1 caso / 100.000 habitantes / ano</a:t>
          </a:r>
        </a:p>
      </dsp:txBody>
      <dsp:txXfrm rot="-5400000">
        <a:off x="1304921" y="111863"/>
        <a:ext cx="5326467" cy="705271"/>
      </dsp:txXfrm>
    </dsp:sp>
    <dsp:sp modelId="{7FD083A5-BDB5-4821-8470-191CC97C4A66}">
      <dsp:nvSpPr>
        <dsp:cNvPr id="0" name=""/>
        <dsp:cNvSpPr/>
      </dsp:nvSpPr>
      <dsp:spPr>
        <a:xfrm>
          <a:off x="325" y="728"/>
          <a:ext cx="1304595" cy="927538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200" b="1" i="0" kern="1200" dirty="0">
              <a:solidFill>
                <a:srgbClr val="FF0000"/>
              </a:solidFill>
              <a:latin typeface="Calibri" pitchFamily="34" charset="0"/>
            </a:rPr>
            <a:t> </a:t>
          </a:r>
          <a:r>
            <a:rPr lang="pt-PT" sz="1200" b="1" i="0" kern="1200" dirty="0">
              <a:solidFill>
                <a:schemeClr val="bg1"/>
              </a:solidFill>
              <a:latin typeface="Calibri" pitchFamily="34" charset="0"/>
            </a:rPr>
            <a:t>(</a:t>
          </a:r>
          <a:r>
            <a:rPr lang="pt-PT" sz="1200" b="1" i="0" kern="1200" dirty="0" err="1">
              <a:solidFill>
                <a:schemeClr val="bg1"/>
              </a:solidFill>
              <a:latin typeface="Calibri" pitchFamily="34" charset="0"/>
            </a:rPr>
            <a:t>Kumala</a:t>
          </a:r>
          <a:r>
            <a:rPr lang="pt-PT" sz="1200" b="1" i="0" kern="1200" dirty="0">
              <a:solidFill>
                <a:schemeClr val="bg1"/>
              </a:solidFill>
              <a:latin typeface="Calibri" pitchFamily="34" charset="0"/>
            </a:rPr>
            <a:t>, 1995; </a:t>
          </a:r>
          <a:r>
            <a:rPr lang="pt-PT" sz="1200" b="1" i="0" kern="1200" dirty="0" err="1">
              <a:solidFill>
                <a:schemeClr val="bg1"/>
              </a:solidFill>
              <a:latin typeface="Calibri" pitchFamily="34" charset="0"/>
            </a:rPr>
            <a:t>Eland</a:t>
          </a:r>
          <a:r>
            <a:rPr lang="pt-PT" sz="1200" b="1" i="0" kern="1200" dirty="0">
              <a:solidFill>
                <a:schemeClr val="bg1"/>
              </a:solidFill>
              <a:latin typeface="Calibri" pitchFamily="34" charset="0"/>
            </a:rPr>
            <a:t>, 2001; </a:t>
          </a:r>
          <a:r>
            <a:rPr lang="pt-PT" sz="1200" b="1" i="0" kern="1200" dirty="0" err="1">
              <a:solidFill>
                <a:schemeClr val="bg1"/>
              </a:solidFill>
              <a:latin typeface="Calibri" pitchFamily="34" charset="0"/>
            </a:rPr>
            <a:t>Earle</a:t>
          </a:r>
          <a:r>
            <a:rPr lang="pt-PT" sz="1200" b="1" i="0" kern="1200" dirty="0">
              <a:solidFill>
                <a:schemeClr val="bg1"/>
              </a:solidFill>
              <a:latin typeface="Calibri" pitchFamily="34" charset="0"/>
            </a:rPr>
            <a:t>, 2003; </a:t>
          </a:r>
          <a:r>
            <a:rPr lang="pt-PT" sz="1100" b="1" i="0" kern="1200" dirty="0" err="1">
              <a:solidFill>
                <a:schemeClr val="bg1"/>
              </a:solidFill>
              <a:latin typeface="Calibri" pitchFamily="34" charset="0"/>
            </a:rPr>
            <a:t>Motague</a:t>
          </a:r>
          <a:r>
            <a:rPr lang="pt-PT" sz="1100" b="0" i="0" kern="1200" dirty="0">
              <a:solidFill>
                <a:schemeClr val="bg1"/>
              </a:solidFill>
              <a:latin typeface="Calibri" pitchFamily="34" charset="0"/>
            </a:rPr>
            <a:t>, </a:t>
          </a:r>
          <a:r>
            <a:rPr lang="pt-PT" sz="1200" b="0" i="0" kern="1200" dirty="0">
              <a:solidFill>
                <a:schemeClr val="bg1"/>
              </a:solidFill>
              <a:latin typeface="Calibri" pitchFamily="34" charset="0"/>
            </a:rPr>
            <a:t>2003)</a:t>
          </a:r>
          <a:endParaRPr lang="en-US" sz="1400" b="0" i="0" kern="1200" dirty="0">
            <a:solidFill>
              <a:schemeClr val="bg1"/>
            </a:solidFill>
            <a:latin typeface="Calibri" pitchFamily="34" charset="0"/>
          </a:endParaRPr>
        </a:p>
      </dsp:txBody>
      <dsp:txXfrm>
        <a:off x="45604" y="46007"/>
        <a:ext cx="1214037" cy="836980"/>
      </dsp:txXfrm>
    </dsp:sp>
    <dsp:sp modelId="{69E5C577-0709-4B8E-B179-A0A59D441144}">
      <dsp:nvSpPr>
        <dsp:cNvPr id="0" name=""/>
        <dsp:cNvSpPr/>
      </dsp:nvSpPr>
      <dsp:spPr>
        <a:xfrm rot="5400000">
          <a:off x="3583117" y="-1152846"/>
          <a:ext cx="781579" cy="5283512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400" b="1" i="0" kern="120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Incidência nos EUA entre 2006 e 2009: 0,73 casos / 100.000 habitantes / ano</a:t>
          </a:r>
        </a:p>
      </dsp:txBody>
      <dsp:txXfrm rot="-5400000">
        <a:off x="1332151" y="1136274"/>
        <a:ext cx="5245358" cy="705271"/>
      </dsp:txXfrm>
    </dsp:sp>
    <dsp:sp modelId="{8DB7834F-9D83-4F8D-A16F-4FBF339725C8}">
      <dsp:nvSpPr>
        <dsp:cNvPr id="0" name=""/>
        <dsp:cNvSpPr/>
      </dsp:nvSpPr>
      <dsp:spPr>
        <a:xfrm>
          <a:off x="325" y="977116"/>
          <a:ext cx="1317801" cy="976973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b="1" i="0" kern="1200" dirty="0" err="1">
              <a:solidFill>
                <a:schemeClr val="bg1"/>
              </a:solidFill>
              <a:latin typeface="Calibri" pitchFamily="34" charset="0"/>
            </a:rPr>
            <a:t>Roghmann</a:t>
          </a:r>
          <a:r>
            <a:rPr lang="pt-PT" sz="1400" b="1" i="0" kern="1200" dirty="0">
              <a:solidFill>
                <a:schemeClr val="bg1"/>
              </a:solidFill>
              <a:latin typeface="Calibri" pitchFamily="34" charset="0"/>
            </a:rPr>
            <a:t>, 2013</a:t>
          </a:r>
        </a:p>
      </dsp:txBody>
      <dsp:txXfrm>
        <a:off x="48017" y="1024808"/>
        <a:ext cx="1222417" cy="881589"/>
      </dsp:txXfrm>
    </dsp:sp>
    <dsp:sp modelId="{AB49AEEF-D8CE-4C1C-B8AF-9B73AEDDADB2}">
      <dsp:nvSpPr>
        <dsp:cNvPr id="0" name=""/>
        <dsp:cNvSpPr/>
      </dsp:nvSpPr>
      <dsp:spPr>
        <a:xfrm rot="5400000">
          <a:off x="3394059" y="-14416"/>
          <a:ext cx="1206789" cy="5344917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1600" b="1" i="0" kern="1200" dirty="0">
            <a:solidFill>
              <a:schemeClr val="bg1"/>
            </a:solidFill>
            <a:latin typeface="Calibri" pitchFamily="34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200" b="1" i="0" kern="120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20-25 milhões de doentes no mundo (70.000 nos EUA)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200" b="1" i="0" kern="120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Probabilidade de priapismo durante a vida: 42% </a:t>
          </a:r>
          <a:r>
            <a:rPr lang="pt-PT" sz="1200" b="1" i="1" kern="120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(</a:t>
          </a:r>
          <a:r>
            <a:rPr lang="pt-PT" sz="1200" b="1" i="1" kern="1200" dirty="0" err="1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Kumama</a:t>
          </a:r>
          <a:r>
            <a:rPr lang="pt-PT" sz="1200" b="1" i="1" kern="120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, 1995)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200" b="1" i="0" kern="120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Pico de incidência </a:t>
          </a:r>
          <a:r>
            <a:rPr lang="pt-PT" sz="1200" b="1" i="0" kern="1200" dirty="0" err="1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bimodal</a:t>
          </a:r>
          <a:r>
            <a:rPr lang="pt-PT" sz="1200" b="1" i="0" kern="120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: 5-10 e 20-50 anos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200" b="1" i="0" kern="120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&gt;75% destes doentes com priapismo recorrente: 1º episódio aos 20 anos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1200" b="1" i="0" kern="120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Doença Células Falciformes: causa mais comum na criança </a:t>
          </a:r>
          <a:r>
            <a:rPr lang="pt-PT" sz="1200" b="1" i="1" kern="120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(</a:t>
          </a:r>
          <a:r>
            <a:rPr lang="pt-PT" sz="1200" b="1" i="1" kern="1200" dirty="0" err="1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Bennet</a:t>
          </a:r>
          <a:r>
            <a:rPr lang="pt-PT" sz="1200" b="1" i="1" kern="1200" dirty="0">
              <a:solidFill>
                <a:schemeClr val="tx2">
                  <a:lumMod val="75000"/>
                </a:schemeClr>
              </a:solidFill>
              <a:latin typeface="Calibri" pitchFamily="34" charset="0"/>
            </a:rPr>
            <a:t>, 2008)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PT" sz="1600" b="1" i="1" kern="1200" dirty="0">
            <a:solidFill>
              <a:schemeClr val="bg1"/>
            </a:solidFill>
            <a:latin typeface="Calibri" pitchFamily="34" charset="0"/>
          </a:endParaRPr>
        </a:p>
      </dsp:txBody>
      <dsp:txXfrm rot="-5400000">
        <a:off x="1324996" y="2113559"/>
        <a:ext cx="5286006" cy="1088967"/>
      </dsp:txXfrm>
    </dsp:sp>
    <dsp:sp modelId="{92170647-765E-4F98-8B04-A5308812D09D}">
      <dsp:nvSpPr>
        <dsp:cNvPr id="0" name=""/>
        <dsp:cNvSpPr/>
      </dsp:nvSpPr>
      <dsp:spPr>
        <a:xfrm>
          <a:off x="325" y="2002938"/>
          <a:ext cx="1324669" cy="1271033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 err="1">
              <a:solidFill>
                <a:schemeClr val="bg1"/>
              </a:solidFill>
              <a:latin typeface="Calibri" pitchFamily="34" charset="0"/>
            </a:rPr>
            <a:t>Doença</a:t>
          </a:r>
          <a:r>
            <a:rPr lang="en-US" sz="1600" b="1" i="0" kern="1200" dirty="0">
              <a:solidFill>
                <a:schemeClr val="bg1"/>
              </a:solidFill>
              <a:latin typeface="Calibri" pitchFamily="34" charset="0"/>
            </a:rPr>
            <a:t> das </a:t>
          </a:r>
          <a:r>
            <a:rPr lang="en-US" sz="1600" b="1" i="0" kern="1200" dirty="0" err="1">
              <a:solidFill>
                <a:schemeClr val="bg1"/>
              </a:solidFill>
              <a:latin typeface="Calibri" pitchFamily="34" charset="0"/>
            </a:rPr>
            <a:t>Células</a:t>
          </a:r>
          <a:r>
            <a:rPr lang="en-US" sz="1600" b="1" i="0" kern="1200" dirty="0">
              <a:solidFill>
                <a:schemeClr val="bg1"/>
              </a:solidFill>
              <a:latin typeface="Calibri" pitchFamily="34" charset="0"/>
            </a:rPr>
            <a:t> </a:t>
          </a:r>
          <a:r>
            <a:rPr lang="en-US" sz="1600" b="1" i="0" kern="1200" dirty="0" err="1">
              <a:solidFill>
                <a:schemeClr val="bg1"/>
              </a:solidFill>
              <a:latin typeface="Calibri" pitchFamily="34" charset="0"/>
            </a:rPr>
            <a:t>Falciformes</a:t>
          </a:r>
          <a:endParaRPr lang="en-US" sz="1600" b="1" i="0" kern="1200" dirty="0">
            <a:solidFill>
              <a:schemeClr val="bg1"/>
            </a:solidFill>
            <a:latin typeface="Calibri" pitchFamily="34" charset="0"/>
          </a:endParaRPr>
        </a:p>
      </dsp:txBody>
      <dsp:txXfrm>
        <a:off x="62372" y="2064985"/>
        <a:ext cx="1200575" cy="1146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43" tIns="47222" rIns="94443" bIns="47222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157"/>
            <a:ext cx="5679440" cy="4605821"/>
          </a:xfrm>
          <a:prstGeom prst="rect">
            <a:avLst/>
          </a:prstGeom>
        </p:spPr>
        <p:txBody>
          <a:bodyPr vert="horz" lIns="94443" tIns="47222" rIns="94443" bIns="4722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3557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4" y="9720675"/>
            <a:ext cx="3076363" cy="512303"/>
          </a:xfrm>
          <a:prstGeom prst="rect">
            <a:avLst/>
          </a:prstGeom>
        </p:spPr>
        <p:txBody>
          <a:bodyPr/>
          <a:lstStyle/>
          <a:p>
            <a:fld id="{8B867675-E118-4CED-8F8D-BC1DC60B98C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2726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baseline="0" dirty="0"/>
              <a:t>Cerca de 95% dos casos de priapismo são de natureza isquémica.</a:t>
            </a:r>
          </a:p>
          <a:p>
            <a:endParaRPr lang="pt-PT" baseline="0" dirty="0"/>
          </a:p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7BF7F-C3BE-4EB6-BE98-BDF12D2CDF1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err="1"/>
              <a:t>verdadeira</a:t>
            </a:r>
            <a:r>
              <a:rPr lang="en-US" dirty="0"/>
              <a:t> </a:t>
            </a:r>
            <a:r>
              <a:rPr lang="en-US" dirty="0" err="1"/>
              <a:t>incidência</a:t>
            </a:r>
            <a:r>
              <a:rPr lang="en-US" baseline="0" dirty="0"/>
              <a:t> e </a:t>
            </a:r>
            <a:r>
              <a:rPr lang="en-US" baseline="0" dirty="0" err="1"/>
              <a:t>prevalência</a:t>
            </a:r>
            <a:r>
              <a:rPr lang="en-US" baseline="0" dirty="0"/>
              <a:t> do </a:t>
            </a:r>
            <a:r>
              <a:rPr lang="en-US" baseline="0" dirty="0" err="1"/>
              <a:t>priapismo</a:t>
            </a:r>
            <a:r>
              <a:rPr lang="en-US" baseline="0" dirty="0"/>
              <a:t> é largamente </a:t>
            </a:r>
            <a:r>
              <a:rPr lang="en-US" baseline="0" dirty="0" err="1"/>
              <a:t>desconhecida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Estudos</a:t>
            </a:r>
            <a:r>
              <a:rPr lang="en-US" baseline="0" dirty="0"/>
              <a:t> </a:t>
            </a:r>
            <a:r>
              <a:rPr lang="en-US" baseline="0" dirty="0" err="1"/>
              <a:t>epidemiológicos</a:t>
            </a:r>
            <a:r>
              <a:rPr lang="en-US" baseline="0" dirty="0"/>
              <a:t> </a:t>
            </a:r>
            <a:r>
              <a:rPr lang="en-US" baseline="0" dirty="0" err="1"/>
              <a:t>revelarm</a:t>
            </a:r>
            <a:r>
              <a:rPr lang="en-US" baseline="0" dirty="0"/>
              <a:t> </a:t>
            </a:r>
            <a:r>
              <a:rPr lang="en-US" baseline="0" dirty="0" err="1"/>
              <a:t>incidencias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ordem</a:t>
            </a:r>
            <a:r>
              <a:rPr lang="en-US" baseline="0" dirty="0"/>
              <a:t> dos 0,5 a 1 </a:t>
            </a:r>
            <a:r>
              <a:rPr lang="en-US" baseline="0" dirty="0" err="1"/>
              <a:t>caso</a:t>
            </a:r>
            <a:r>
              <a:rPr lang="en-US" baseline="0" dirty="0"/>
              <a:t> /100.000 </a:t>
            </a:r>
            <a:r>
              <a:rPr lang="en-US" baseline="0" dirty="0" err="1"/>
              <a:t>habitantes</a:t>
            </a:r>
            <a:r>
              <a:rPr lang="en-US" baseline="0" dirty="0"/>
              <a:t> / </a:t>
            </a:r>
            <a:r>
              <a:rPr lang="en-US" baseline="0" dirty="0" err="1"/>
              <a:t>ano</a:t>
            </a:r>
            <a:r>
              <a:rPr lang="en-US" baseline="0" dirty="0"/>
              <a:t>, o que </a:t>
            </a:r>
            <a:r>
              <a:rPr lang="en-US" baseline="0" dirty="0" err="1"/>
              <a:t>poderá</a:t>
            </a:r>
            <a:r>
              <a:rPr lang="en-US" baseline="0" dirty="0"/>
              <a:t> </a:t>
            </a:r>
            <a:r>
              <a:rPr lang="en-US" baseline="0" dirty="0" err="1"/>
              <a:t>ser</a:t>
            </a:r>
            <a:r>
              <a:rPr lang="en-US" baseline="0" dirty="0"/>
              <a:t> um valor </a:t>
            </a:r>
            <a:r>
              <a:rPr lang="en-US" baseline="0" dirty="0" err="1"/>
              <a:t>subestimado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vez</a:t>
            </a:r>
            <a:r>
              <a:rPr lang="en-US" baseline="0" dirty="0"/>
              <a:t> que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incluiram</a:t>
            </a:r>
            <a:r>
              <a:rPr lang="en-US" baseline="0" dirty="0"/>
              <a:t> </a:t>
            </a:r>
            <a:r>
              <a:rPr lang="en-US" baseline="0" dirty="0" err="1"/>
              <a:t>doentes</a:t>
            </a:r>
            <a:r>
              <a:rPr lang="en-US" baseline="0" dirty="0"/>
              <a:t> </a:t>
            </a:r>
            <a:r>
              <a:rPr lang="en-US" baseline="0" dirty="0" err="1"/>
              <a:t>submetidos</a:t>
            </a:r>
            <a:r>
              <a:rPr lang="en-US" baseline="0" dirty="0"/>
              <a:t> a </a:t>
            </a:r>
            <a:r>
              <a:rPr lang="en-US" baseline="0" dirty="0" err="1"/>
              <a:t>intervenção</a:t>
            </a:r>
            <a:r>
              <a:rPr lang="en-US" baseline="0" dirty="0"/>
              <a:t> </a:t>
            </a:r>
            <a:r>
              <a:rPr lang="en-US" baseline="0" dirty="0" err="1"/>
              <a:t>médica</a:t>
            </a:r>
            <a:r>
              <a:rPr lang="en-US" baseline="0" dirty="0"/>
              <a:t>.</a:t>
            </a:r>
          </a:p>
          <a:p>
            <a:r>
              <a:rPr lang="en-US" baseline="0" dirty="0"/>
              <a:t>SCD: causa </a:t>
            </a:r>
            <a:r>
              <a:rPr lang="en-US" baseline="0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frequente</a:t>
            </a:r>
            <a:r>
              <a:rPr lang="en-US" baseline="0" dirty="0"/>
              <a:t> de </a:t>
            </a:r>
            <a:r>
              <a:rPr lang="en-US" baseline="0" dirty="0" err="1"/>
              <a:t>priapismo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criança</a:t>
            </a:r>
            <a:r>
              <a:rPr lang="en-US" baseline="0" dirty="0"/>
              <a:t> (63% dos </a:t>
            </a:r>
            <a:r>
              <a:rPr lang="en-US" baseline="0" dirty="0" err="1"/>
              <a:t>casos</a:t>
            </a:r>
            <a:r>
              <a:rPr lang="en-US" baseline="0" dirty="0"/>
              <a:t>) e é a </a:t>
            </a:r>
            <a:r>
              <a:rPr lang="en-US" baseline="0" dirty="0" err="1"/>
              <a:t>etiologia</a:t>
            </a:r>
            <a:r>
              <a:rPr lang="en-US" baseline="0" dirty="0"/>
              <a:t> </a:t>
            </a:r>
            <a:r>
              <a:rPr lang="en-US" baseline="0" dirty="0" err="1"/>
              <a:t>primária</a:t>
            </a:r>
            <a:r>
              <a:rPr lang="en-US" baseline="0" dirty="0"/>
              <a:t> de </a:t>
            </a:r>
            <a:r>
              <a:rPr lang="en-US" baseline="0" dirty="0" err="1"/>
              <a:t>priapismo</a:t>
            </a:r>
            <a:r>
              <a:rPr lang="en-US" baseline="0" dirty="0"/>
              <a:t> </a:t>
            </a:r>
            <a:r>
              <a:rPr lang="en-US" baseline="0" dirty="0" err="1"/>
              <a:t>isquémico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23% dos </a:t>
            </a:r>
            <a:r>
              <a:rPr lang="en-US" baseline="0" dirty="0" err="1"/>
              <a:t>casos</a:t>
            </a:r>
            <a:r>
              <a:rPr lang="en-US" baseline="0" dirty="0"/>
              <a:t> no </a:t>
            </a:r>
            <a:r>
              <a:rPr lang="en-US" baseline="0" dirty="0" err="1"/>
              <a:t>adulto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7BF7F-C3BE-4EB6-BE98-BDF12D2CDF1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ED0EB-F634-4245-863C-B1208DE4D3BE}" type="slidenum">
              <a:rPr lang="pt-PT" smtClean="0"/>
              <a:pPr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5917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"/>
            <a:ext cx="9144000" cy="514309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5661198" y="1710934"/>
            <a:ext cx="3231282" cy="478800"/>
          </a:xfrm>
        </p:spPr>
        <p:txBody>
          <a:bodyPr>
            <a:normAutofit/>
          </a:bodyPr>
          <a:lstStyle>
            <a:lvl1pPr>
              <a:defRPr sz="1400" b="0">
                <a:solidFill>
                  <a:srgbClr val="26262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4573802" y="2266630"/>
            <a:ext cx="4318678" cy="1964584"/>
          </a:xfrm>
        </p:spPr>
        <p:txBody>
          <a:bodyPr rIns="36000">
            <a:noAutofit/>
          </a:bodyPr>
          <a:lstStyle>
            <a:lvl1pPr marL="0" indent="0" algn="l">
              <a:buNone/>
              <a:defRPr sz="4000" b="1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3802" y="1710934"/>
            <a:ext cx="1076400" cy="47880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l">
              <a:buNone/>
              <a:defRPr lang="en-US" sz="1400" b="1" dirty="0" smtClean="0">
                <a:solidFill>
                  <a:srgbClr val="0096A9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2" name="Content Placeholder 15"/>
          <p:cNvSpPr>
            <a:spLocks noGrp="1"/>
          </p:cNvSpPr>
          <p:nvPr>
            <p:ph sz="quarter" idx="12"/>
          </p:nvPr>
        </p:nvSpPr>
        <p:spPr>
          <a:xfrm>
            <a:off x="4571304" y="4447238"/>
            <a:ext cx="4105275" cy="36036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1400" b="0" smtClean="0">
                <a:solidFill>
                  <a:srgbClr val="262626"/>
                </a:solidFill>
                <a:ea typeface="+mj-ea"/>
                <a:cs typeface="+mj-cs"/>
              </a:defRPr>
            </a:lvl1pPr>
            <a:lvl2pPr marL="457200" indent="0">
              <a:buNone/>
              <a:defRPr lang="en-US" smtClean="0"/>
            </a:lvl2pPr>
            <a:lvl3pPr marL="914400" indent="0">
              <a:buNone/>
              <a:defRPr lang="en-US" smtClean="0"/>
            </a:lvl3pPr>
            <a:lvl4pPr marL="1371600" indent="0">
              <a:buNone/>
              <a:defRPr lang="en-US" smtClean="0"/>
            </a:lvl4pPr>
            <a:lvl5pPr>
              <a:defRPr lang="pt-PT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457757"/>
            <a:ext cx="3959997" cy="96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2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3558"/>
            <a:ext cx="8229600" cy="3672408"/>
          </a:xfrm>
        </p:spPr>
        <p:txBody>
          <a:bodyPr/>
          <a:lstStyle>
            <a:lvl1pPr>
              <a:defRPr sz="2800">
                <a:solidFill>
                  <a:srgbClr val="262626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062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232" y="1203598"/>
            <a:ext cx="7643192" cy="3168352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400">
                <a:solidFill>
                  <a:srgbClr val="26262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105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56914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62626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62626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403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5665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72BFC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3647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85665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72BFC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33647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‹nº›</a:t>
            </a:fld>
            <a:endParaRPr lang="pt-PT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19922"/>
            <a:ext cx="8229600" cy="581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545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9F138-BB58-4D8C-86A2-EE5D017E9858}" type="datetimeFigureOut">
              <a:rPr lang="pt-PT" smtClean="0"/>
              <a:pPr/>
              <a:t>14/11/2019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BB925-92C6-475B-A43B-5BD4A5610D4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331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"/>
            <a:ext cx="9144000" cy="6370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923"/>
            <a:ext cx="8229600" cy="5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43558"/>
            <a:ext cx="8229600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310CB337-0DE2-4CA4-A3D7-BB576B7850AE}" type="slidenum">
              <a:rPr lang="pt-PT" smtClean="0"/>
              <a:pPr/>
              <a:t>‹nº›</a:t>
            </a:fld>
            <a:endParaRPr lang="pt-PT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13" y="4605764"/>
            <a:ext cx="2159998" cy="52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9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3" r:id="rId4"/>
    <p:sldLayoutId id="2147483652" r:id="rId5"/>
    <p:sldLayoutId id="2147483653" r:id="rId6"/>
    <p:sldLayoutId id="2147483666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rgbClr val="007E9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7E96"/>
        </a:buClr>
        <a:buSzPct val="95000"/>
        <a:buFont typeface="Wingdings" panose="05000000000000000000" pitchFamily="2" charset="2"/>
        <a:buChar char="§"/>
        <a:defRPr sz="28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007E9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706F6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rgbClr val="00647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8F18FE5-D80E-4A4F-8313-03E256E286F6}"/>
              </a:ext>
            </a:extLst>
          </p:cNvPr>
          <p:cNvSpPr txBox="1"/>
          <p:nvPr/>
        </p:nvSpPr>
        <p:spPr>
          <a:xfrm>
            <a:off x="20579" y="1347614"/>
            <a:ext cx="4536504" cy="36724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3" name="Marcador de Posição de Conteúdo 8">
            <a:extLst>
              <a:ext uri="{FF2B5EF4-FFF2-40B4-BE49-F238E27FC236}">
                <a16:creationId xmlns:a16="http://schemas.microsoft.com/office/drawing/2014/main" id="{118AD317-A684-4FB7-A8E4-09213984DE8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48790" y="4361306"/>
            <a:ext cx="1224832" cy="360362"/>
          </a:xfrm>
        </p:spPr>
        <p:txBody>
          <a:bodyPr>
            <a:normAutofit fontScale="92500"/>
          </a:bodyPr>
          <a:lstStyle/>
          <a:p>
            <a:r>
              <a:rPr lang="pt-PT" dirty="0"/>
              <a:t>Pedro Eufrásio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805E3A6-9715-4E57-B380-5892FAEB0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7944" y="2301525"/>
            <a:ext cx="4554476" cy="1872208"/>
          </a:xfrm>
        </p:spPr>
        <p:txBody>
          <a:bodyPr/>
          <a:lstStyle/>
          <a:p>
            <a:pPr algn="ctr"/>
            <a:r>
              <a:rPr lang="pt-PT" sz="3200" dirty="0">
                <a:solidFill>
                  <a:schemeClr val="tx1"/>
                </a:solidFill>
              </a:rPr>
              <a:t>Priapismo Isquémico – Indicações para Prótese Peniana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6360AF-499A-4E7F-AF92-0B5052E55CED}"/>
              </a:ext>
            </a:extLst>
          </p:cNvPr>
          <p:cNvSpPr txBox="1"/>
          <p:nvPr/>
        </p:nvSpPr>
        <p:spPr>
          <a:xfrm>
            <a:off x="0" y="2859782"/>
            <a:ext cx="395536" cy="2160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8C53793-7C9A-4967-8361-187F0357EF12}"/>
              </a:ext>
            </a:extLst>
          </p:cNvPr>
          <p:cNvSpPr txBox="1"/>
          <p:nvPr/>
        </p:nvSpPr>
        <p:spPr>
          <a:xfrm>
            <a:off x="0" y="4774168"/>
            <a:ext cx="4211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6CC14C0-766B-475C-8242-26BDB47A3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97" b="21579"/>
          <a:stretch/>
        </p:blipFill>
        <p:spPr>
          <a:xfrm>
            <a:off x="235961" y="4177605"/>
            <a:ext cx="1516033" cy="781229"/>
          </a:xfrm>
          <a:prstGeom prst="rect">
            <a:avLst/>
          </a:prstGeom>
        </p:spPr>
      </p:pic>
      <p:pic>
        <p:nvPicPr>
          <p:cNvPr id="17" name="Imagem 16" descr="C:\Documents and Settings\qualidade\Definições locais\Temp\Directório temporário 3 para Logotipo CHL.zip\CI 137_Logotipo CHL\CHL_logoH-rgb.jpg">
            <a:extLst>
              <a:ext uri="{FF2B5EF4-FFF2-40B4-BE49-F238E27FC236}">
                <a16:creationId xmlns:a16="http://schemas.microsoft.com/office/drawing/2014/main" id="{FA789A9E-AF6C-4A66-9207-F35D7B3C0C61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2326" y="4203764"/>
            <a:ext cx="1307673" cy="67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8C07ADF-5A5D-4A2E-8330-EB2F4B508E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34" t="17801" r="46266" b="10801"/>
          <a:stretch/>
        </p:blipFill>
        <p:spPr>
          <a:xfrm>
            <a:off x="242286" y="248873"/>
            <a:ext cx="3023876" cy="367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23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410342" y="267494"/>
            <a:ext cx="6269310" cy="702078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pt-PT" sz="45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Priapismo Isquémico</a:t>
            </a:r>
          </a:p>
          <a:p>
            <a:pPr algn="ctr" defTabSz="685800">
              <a:spcBef>
                <a:spcPct val="0"/>
              </a:spcBef>
              <a:defRPr/>
            </a:pPr>
            <a:r>
              <a:rPr lang="pt-PT" sz="24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TRATAMENTO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4AACF76-1A1C-4561-B4BC-C7C384070B7D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6" name="Marcador de Posição de Conteúdo 2">
            <a:extLst>
              <a:ext uri="{FF2B5EF4-FFF2-40B4-BE49-F238E27FC236}">
                <a16:creationId xmlns:a16="http://schemas.microsoft.com/office/drawing/2014/main" id="{AD43A341-D1AB-4705-83A8-7504E21DD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865325"/>
            <a:ext cx="5994666" cy="3243834"/>
          </a:xfrm>
        </p:spPr>
        <p:txBody>
          <a:bodyPr>
            <a:normAutofit fontScale="92500"/>
          </a:bodyPr>
          <a:lstStyle/>
          <a:p>
            <a:r>
              <a:rPr lang="pt-PT" sz="2400" dirty="0"/>
              <a:t>Emergência urológica.</a:t>
            </a:r>
          </a:p>
          <a:p>
            <a:endParaRPr lang="pt-PT" sz="900" dirty="0"/>
          </a:p>
          <a:p>
            <a:r>
              <a:rPr lang="pt-PT" sz="2400" dirty="0"/>
              <a:t>Principal objetivo: descompressão dos corpos cavernosos e restaurar fluxo sanguíneo arterial.</a:t>
            </a:r>
          </a:p>
          <a:p>
            <a:endParaRPr lang="pt-PT" sz="900" dirty="0"/>
          </a:p>
          <a:p>
            <a:r>
              <a:rPr lang="pt-PT" sz="2400" dirty="0"/>
              <a:t>Alívio da dor.</a:t>
            </a:r>
          </a:p>
          <a:p>
            <a:endParaRPr lang="pt-PT" sz="900" dirty="0"/>
          </a:p>
          <a:p>
            <a:r>
              <a:rPr lang="pt-PT" sz="2400" dirty="0"/>
              <a:t>Reduzir </a:t>
            </a:r>
            <a:r>
              <a:rPr lang="pt-PT" sz="2400" dirty="0" err="1"/>
              <a:t>isquémia</a:t>
            </a:r>
            <a:r>
              <a:rPr lang="pt-PT" sz="2400" dirty="0"/>
              <a:t> e risco de necrose tecidual.</a:t>
            </a:r>
          </a:p>
          <a:p>
            <a:endParaRPr lang="pt-PT" sz="900" dirty="0"/>
          </a:p>
          <a:p>
            <a:r>
              <a:rPr lang="pt-PT" sz="2400" i="1" dirty="0"/>
              <a:t>“Time </a:t>
            </a:r>
            <a:r>
              <a:rPr lang="pt-PT" sz="2400" i="1" dirty="0" err="1"/>
              <a:t>is</a:t>
            </a:r>
            <a:r>
              <a:rPr lang="pt-PT" sz="2400" i="1" dirty="0"/>
              <a:t> </a:t>
            </a:r>
            <a:r>
              <a:rPr lang="pt-PT" sz="2400" i="1" dirty="0" err="1"/>
              <a:t>erectile</a:t>
            </a:r>
            <a:r>
              <a:rPr lang="pt-PT" sz="2400" i="1" dirty="0"/>
              <a:t> </a:t>
            </a:r>
            <a:r>
              <a:rPr lang="pt-PT" sz="2400" i="1" dirty="0" err="1"/>
              <a:t>tissue</a:t>
            </a:r>
            <a:r>
              <a:rPr lang="pt-PT" sz="2000" i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460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4" t="21829" r="25942" b="26054"/>
          <a:stretch/>
        </p:blipFill>
        <p:spPr bwMode="auto">
          <a:xfrm>
            <a:off x="1415942" y="771550"/>
            <a:ext cx="6312115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4" t="61320" r="25140" b="22808"/>
          <a:stretch/>
        </p:blipFill>
        <p:spPr bwMode="auto">
          <a:xfrm>
            <a:off x="8100392" y="627534"/>
            <a:ext cx="684710" cy="68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5AD6CB7-6AE6-4C42-8A93-FD9A58DAFAB9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cxnSp>
        <p:nvCxnSpPr>
          <p:cNvPr id="3" name="Conexão reta 2">
            <a:extLst>
              <a:ext uri="{FF2B5EF4-FFF2-40B4-BE49-F238E27FC236}">
                <a16:creationId xmlns:a16="http://schemas.microsoft.com/office/drawing/2014/main" id="{294C2354-B23A-44DC-A6B7-024A48DF2BA3}"/>
              </a:ext>
            </a:extLst>
          </p:cNvPr>
          <p:cNvCxnSpPr/>
          <p:nvPr/>
        </p:nvCxnSpPr>
        <p:spPr>
          <a:xfrm>
            <a:off x="3491880" y="4659982"/>
            <a:ext cx="38884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BD16C76D-65CB-48A9-8E99-237369FAE4AB}"/>
              </a:ext>
            </a:extLst>
          </p:cNvPr>
          <p:cNvCxnSpPr>
            <a:cxnSpLocks/>
          </p:cNvCxnSpPr>
          <p:nvPr/>
        </p:nvCxnSpPr>
        <p:spPr>
          <a:xfrm>
            <a:off x="3491880" y="4803998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765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20E5812-8AA7-477C-8F71-2446B5A0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12</a:t>
            </a:fld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37A179-5F67-47FE-AF58-E768EAD665A1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89ABC2-B4F5-4508-86B8-0288022311BE}"/>
              </a:ext>
            </a:extLst>
          </p:cNvPr>
          <p:cNvSpPr txBox="1"/>
          <p:nvPr/>
        </p:nvSpPr>
        <p:spPr>
          <a:xfrm>
            <a:off x="6444208" y="4568020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9919AB3-B074-4D55-8BBC-AEC89CF6F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53" r="44001" b="27600"/>
          <a:stretch/>
        </p:blipFill>
        <p:spPr>
          <a:xfrm>
            <a:off x="2555776" y="1295802"/>
            <a:ext cx="4320480" cy="131400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B551C21-DABC-4C3A-B9F3-1234F272C6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99" t="56330" r="24601" b="38070"/>
          <a:stretch/>
        </p:blipFill>
        <p:spPr>
          <a:xfrm>
            <a:off x="5220072" y="2321779"/>
            <a:ext cx="1296144" cy="2880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799837E-662C-45C2-A1BB-BC347E5AB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3" t="62132" r="31334" b="30401"/>
          <a:stretch/>
        </p:blipFill>
        <p:spPr>
          <a:xfrm>
            <a:off x="736093" y="4371949"/>
            <a:ext cx="7671814" cy="610693"/>
          </a:xfrm>
          <a:prstGeom prst="rect">
            <a:avLst/>
          </a:prstGeom>
        </p:spPr>
      </p:pic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DAFF0AAA-35CF-4468-9290-D8BAC1C6727E}"/>
              </a:ext>
            </a:extLst>
          </p:cNvPr>
          <p:cNvCxnSpPr>
            <a:cxnSpLocks/>
          </p:cNvCxnSpPr>
          <p:nvPr/>
        </p:nvCxnSpPr>
        <p:spPr>
          <a:xfrm>
            <a:off x="1619672" y="4568020"/>
            <a:ext cx="66247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439CCE6C-F6BB-4153-A9DF-701BA17F192C}"/>
              </a:ext>
            </a:extLst>
          </p:cNvPr>
          <p:cNvSpPr txBox="1">
            <a:spLocks/>
          </p:cNvSpPr>
          <p:nvPr/>
        </p:nvSpPr>
        <p:spPr>
          <a:xfrm>
            <a:off x="215516" y="-149517"/>
            <a:ext cx="8712968" cy="702078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pt-PT" sz="32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Prótese Peniana no Priapismo Isquémico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A90AE57D-96CE-4CB2-805A-1A5B803ED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00" r="80930" b="62175"/>
          <a:stretch/>
        </p:blipFill>
        <p:spPr>
          <a:xfrm>
            <a:off x="978911" y="1319911"/>
            <a:ext cx="1471295" cy="5979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05ED40F-5066-4CDC-B17E-4D3F60C71FE3}"/>
              </a:ext>
            </a:extLst>
          </p:cNvPr>
          <p:cNvSpPr/>
          <p:nvPr/>
        </p:nvSpPr>
        <p:spPr>
          <a:xfrm>
            <a:off x="5148064" y="2321779"/>
            <a:ext cx="1224136" cy="3079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41186AD-8572-479C-912D-46A5F23FD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3" t="48287" r="31334" b="37983"/>
          <a:stretch/>
        </p:blipFill>
        <p:spPr>
          <a:xfrm>
            <a:off x="943888" y="3225690"/>
            <a:ext cx="6973230" cy="10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3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7" t="60076" r="52312" b="11555"/>
          <a:stretch/>
        </p:blipFill>
        <p:spPr bwMode="auto">
          <a:xfrm>
            <a:off x="2060425" y="2283718"/>
            <a:ext cx="2043452" cy="1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1" t="61894" r="51364" b="10868"/>
          <a:stretch/>
        </p:blipFill>
        <p:spPr bwMode="auto">
          <a:xfrm>
            <a:off x="4448649" y="2291782"/>
            <a:ext cx="2139575" cy="149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5" t="39980" r="26819" b="33628"/>
          <a:stretch/>
        </p:blipFill>
        <p:spPr bwMode="auto">
          <a:xfrm>
            <a:off x="1952809" y="626326"/>
            <a:ext cx="4636827" cy="144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4" t="24207" r="27449" b="60020"/>
          <a:stretch/>
        </p:blipFill>
        <p:spPr bwMode="auto">
          <a:xfrm>
            <a:off x="6833646" y="1006603"/>
            <a:ext cx="706272" cy="86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0" t="32094" r="61853" b="60020"/>
          <a:stretch/>
        </p:blipFill>
        <p:spPr bwMode="auto">
          <a:xfrm>
            <a:off x="7740352" y="1222945"/>
            <a:ext cx="1228299" cy="43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008901" y="4083918"/>
            <a:ext cx="249947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sz="135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5C61DFE-9511-4F1B-86B3-F5D540AAC9D0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068A3931-9913-4C14-9030-C4D6DEAED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4" t="73051" r="27343" b="17024"/>
          <a:stretch/>
        </p:blipFill>
        <p:spPr bwMode="auto">
          <a:xfrm>
            <a:off x="2118073" y="4150882"/>
            <a:ext cx="4306298" cy="76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599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20E5812-8AA7-477C-8F71-2446B5A0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14</a:t>
            </a:fld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37A179-5F67-47FE-AF58-E768EAD665A1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89ABC2-B4F5-4508-86B8-0288022311BE}"/>
              </a:ext>
            </a:extLst>
          </p:cNvPr>
          <p:cNvSpPr txBox="1"/>
          <p:nvPr/>
        </p:nvSpPr>
        <p:spPr>
          <a:xfrm>
            <a:off x="6444208" y="4568020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77E6FC9-A0AA-4BDD-8C0C-D6B82023DDB8}"/>
              </a:ext>
            </a:extLst>
          </p:cNvPr>
          <p:cNvSpPr txBox="1"/>
          <p:nvPr/>
        </p:nvSpPr>
        <p:spPr>
          <a:xfrm>
            <a:off x="503547" y="3132713"/>
            <a:ext cx="81369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Ausência de estudos randomizados.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Ausência de consenso quanto ao </a:t>
            </a:r>
            <a:r>
              <a:rPr lang="pt-PT" i="1" dirty="0"/>
              <a:t>timing</a:t>
            </a:r>
            <a:r>
              <a:rPr lang="pt-PT" dirty="0"/>
              <a:t> da cirurgia (precoce VS diferida) e tipo de prótese (maleável VS insuflável).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Benefícios: </a:t>
            </a:r>
          </a:p>
          <a:p>
            <a:r>
              <a:rPr lang="pt-PT" dirty="0"/>
              <a:t>	</a:t>
            </a:r>
            <a:r>
              <a:rPr lang="pt-PT" sz="1600" dirty="0"/>
              <a:t>- resolução da dor</a:t>
            </a:r>
          </a:p>
          <a:p>
            <a:r>
              <a:rPr lang="pt-PT" sz="1600" dirty="0"/>
              <a:t>	- prevenção de fibrose adicional dos corpos cavernosos</a:t>
            </a:r>
          </a:p>
          <a:p>
            <a:r>
              <a:rPr lang="pt-PT" sz="1600" dirty="0"/>
              <a:t>	- manutenção do comprimento do pénis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210EFE7-4195-45E5-8B97-AE419E3EC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7" t="31526" r="26667" b="56950"/>
          <a:stretch/>
        </p:blipFill>
        <p:spPr>
          <a:xfrm>
            <a:off x="1902412" y="2176394"/>
            <a:ext cx="5339176" cy="878967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6930C-2197-4F91-A7F1-33C66FC2FA04}"/>
              </a:ext>
            </a:extLst>
          </p:cNvPr>
          <p:cNvSpPr/>
          <p:nvPr/>
        </p:nvSpPr>
        <p:spPr>
          <a:xfrm>
            <a:off x="2123727" y="116940"/>
            <a:ext cx="4968553" cy="180673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5CADD46-465F-4E16-A175-F3922AB633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34" t="20601" r="25733" b="55600"/>
          <a:stretch/>
        </p:blipFill>
        <p:spPr>
          <a:xfrm>
            <a:off x="2339752" y="296574"/>
            <a:ext cx="4536504" cy="148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3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20E5812-8AA7-477C-8F71-2446B5A0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15</a:t>
            </a:fld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37A179-5F67-47FE-AF58-E768EAD665A1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89ABC2-B4F5-4508-86B8-0288022311BE}"/>
              </a:ext>
            </a:extLst>
          </p:cNvPr>
          <p:cNvSpPr txBox="1"/>
          <p:nvPr/>
        </p:nvSpPr>
        <p:spPr>
          <a:xfrm>
            <a:off x="6444208" y="4568020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38516C5-3A68-454C-83F8-83B9B6CAE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059582"/>
            <a:ext cx="8229600" cy="4053532"/>
          </a:xfrm>
        </p:spPr>
        <p:txBody>
          <a:bodyPr>
            <a:normAutofit/>
          </a:bodyPr>
          <a:lstStyle/>
          <a:p>
            <a:r>
              <a:rPr lang="pt-PT" sz="2000" dirty="0"/>
              <a:t>Colocação precoce – a mais recomendada.</a:t>
            </a:r>
          </a:p>
          <a:p>
            <a:endParaRPr lang="pt-PT" sz="800" dirty="0"/>
          </a:p>
          <a:p>
            <a:r>
              <a:rPr lang="pt-PT" sz="2000" dirty="0"/>
              <a:t>Até às 3 semanas.</a:t>
            </a:r>
          </a:p>
          <a:p>
            <a:endParaRPr lang="pt-PT" sz="800" dirty="0"/>
          </a:p>
          <a:p>
            <a:r>
              <a:rPr lang="pt-PT" sz="2000" dirty="0"/>
              <a:t>Vantagens:</a:t>
            </a:r>
          </a:p>
          <a:p>
            <a:pPr marL="0" indent="0">
              <a:buNone/>
            </a:pPr>
            <a:r>
              <a:rPr lang="pt-PT" sz="2000" dirty="0"/>
              <a:t>	</a:t>
            </a:r>
            <a:r>
              <a:rPr lang="pt-PT" sz="1800" dirty="0"/>
              <a:t>- tecnicamente mais fácil</a:t>
            </a:r>
          </a:p>
          <a:p>
            <a:pPr marL="0" indent="0">
              <a:buNone/>
            </a:pPr>
            <a:r>
              <a:rPr lang="pt-PT" sz="1800" dirty="0"/>
              <a:t>	- manutenção do comprimento do pénis</a:t>
            </a:r>
          </a:p>
          <a:p>
            <a:pPr marL="0" indent="0">
              <a:buNone/>
            </a:pPr>
            <a:r>
              <a:rPr lang="pt-PT" sz="1800" dirty="0"/>
              <a:t>	- menor taxa global de complicações</a:t>
            </a:r>
          </a:p>
          <a:p>
            <a:pPr marL="0" indent="0">
              <a:buNone/>
            </a:pPr>
            <a:r>
              <a:rPr lang="pt-PT" sz="1800" dirty="0"/>
              <a:t>	- maior satisfação</a:t>
            </a:r>
          </a:p>
          <a:p>
            <a:pPr marL="0" indent="0">
              <a:buNone/>
            </a:pPr>
            <a:endParaRPr lang="pt-PT" sz="800" dirty="0"/>
          </a:p>
          <a:p>
            <a:r>
              <a:rPr lang="pt-PT" sz="2000" dirty="0"/>
              <a:t>Desvantagens:</a:t>
            </a:r>
          </a:p>
          <a:p>
            <a:pPr marL="0" indent="0">
              <a:buNone/>
            </a:pPr>
            <a:r>
              <a:rPr lang="pt-PT" sz="2000" dirty="0"/>
              <a:t>	</a:t>
            </a:r>
            <a:r>
              <a:rPr lang="pt-PT" sz="1800" dirty="0"/>
              <a:t>- maior risco de infeção</a:t>
            </a:r>
          </a:p>
          <a:p>
            <a:pPr marL="0" indent="0">
              <a:buNone/>
            </a:pPr>
            <a:r>
              <a:rPr lang="pt-PT" sz="1800" dirty="0"/>
              <a:t>	- maior impacto psicológico</a:t>
            </a:r>
          </a:p>
          <a:p>
            <a:endParaRPr lang="pt-PT" sz="2000" dirty="0"/>
          </a:p>
          <a:p>
            <a:endParaRPr lang="pt-PT" sz="2000" dirty="0"/>
          </a:p>
          <a:p>
            <a:endParaRPr lang="pt-PT" sz="2000" dirty="0"/>
          </a:p>
          <a:p>
            <a:pPr marL="0" indent="0">
              <a:buNone/>
            </a:pPr>
            <a:endParaRPr lang="pt-PT" sz="10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A5D34F8-9018-4D0B-BC82-B509F8222A56}"/>
              </a:ext>
            </a:extLst>
          </p:cNvPr>
          <p:cNvSpPr txBox="1">
            <a:spLocks/>
          </p:cNvSpPr>
          <p:nvPr/>
        </p:nvSpPr>
        <p:spPr>
          <a:xfrm>
            <a:off x="215516" y="-149517"/>
            <a:ext cx="8712968" cy="702078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pt-PT" sz="28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Prótese Peniana – Intervenção Aguda/Precoce</a:t>
            </a:r>
          </a:p>
        </p:txBody>
      </p:sp>
    </p:spTree>
    <p:extLst>
      <p:ext uri="{BB962C8B-B14F-4D97-AF65-F5344CB8AC3E}">
        <p14:creationId xmlns:p14="http://schemas.microsoft.com/office/powerpoint/2010/main" val="3044232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20E5812-8AA7-477C-8F71-2446B5A0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16</a:t>
            </a:fld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37A179-5F67-47FE-AF58-E768EAD665A1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89ABC2-B4F5-4508-86B8-0288022311BE}"/>
              </a:ext>
            </a:extLst>
          </p:cNvPr>
          <p:cNvSpPr txBox="1"/>
          <p:nvPr/>
        </p:nvSpPr>
        <p:spPr>
          <a:xfrm>
            <a:off x="6444208" y="4568020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03D94083-B94F-4AAD-90F9-4C94A06CE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9582"/>
            <a:ext cx="8147248" cy="4248472"/>
          </a:xfrm>
        </p:spPr>
        <p:txBody>
          <a:bodyPr>
            <a:normAutofit lnSpcReduction="10000"/>
          </a:bodyPr>
          <a:lstStyle/>
          <a:p>
            <a:r>
              <a:rPr lang="pt-PT" sz="2000" dirty="0"/>
              <a:t>Não há consenso quanto ao tipo de prótese.</a:t>
            </a:r>
          </a:p>
          <a:p>
            <a:endParaRPr lang="pt-PT" sz="800" dirty="0"/>
          </a:p>
          <a:p>
            <a:r>
              <a:rPr lang="pt-PT" sz="2000" dirty="0"/>
              <a:t>Ausência de estudos comparativos.</a:t>
            </a:r>
          </a:p>
          <a:p>
            <a:endParaRPr lang="pt-PT" sz="800" dirty="0"/>
          </a:p>
          <a:p>
            <a:r>
              <a:rPr lang="pt-PT" sz="2000" dirty="0"/>
              <a:t>Prótese maleável </a:t>
            </a:r>
            <a:r>
              <a:rPr lang="pt-PT" sz="1600" i="1" dirty="0"/>
              <a:t>(</a:t>
            </a:r>
            <a:r>
              <a:rPr lang="pt-PT" sz="1600" i="1" dirty="0" err="1"/>
              <a:t>Zacharakis</a:t>
            </a:r>
            <a:r>
              <a:rPr lang="pt-PT" sz="1600" i="1" dirty="0"/>
              <a:t>, 2014):</a:t>
            </a:r>
          </a:p>
          <a:p>
            <a:pPr marL="0" indent="0">
              <a:buNone/>
            </a:pPr>
            <a:r>
              <a:rPr lang="pt-PT" sz="2000" dirty="0"/>
              <a:t>	</a:t>
            </a:r>
            <a:r>
              <a:rPr lang="pt-PT" sz="1600" dirty="0"/>
              <a:t>- preservação do comprimento peniano sem responsabilizar o doente</a:t>
            </a:r>
          </a:p>
          <a:p>
            <a:pPr marL="0" indent="0">
              <a:buNone/>
            </a:pPr>
            <a:r>
              <a:rPr lang="pt-PT" sz="1600" dirty="0"/>
              <a:t>	- facilidade na extração caso surjam complicações</a:t>
            </a:r>
          </a:p>
          <a:p>
            <a:pPr marL="0" indent="0">
              <a:buNone/>
            </a:pPr>
            <a:r>
              <a:rPr lang="pt-PT" sz="1600" dirty="0"/>
              <a:t>	- possibilidade de substituição por uma insuflável</a:t>
            </a:r>
          </a:p>
          <a:p>
            <a:pPr marL="0" indent="0">
              <a:buNone/>
            </a:pPr>
            <a:endParaRPr lang="pt-PT" sz="900" dirty="0"/>
          </a:p>
          <a:p>
            <a:r>
              <a:rPr lang="pt-PT" sz="2000" dirty="0"/>
              <a:t>Prótese insuflável </a:t>
            </a:r>
            <a:r>
              <a:rPr lang="pt-PT" sz="1600" i="1" dirty="0"/>
              <a:t>(</a:t>
            </a:r>
            <a:r>
              <a:rPr lang="pt-PT" sz="1600" i="1" dirty="0" err="1"/>
              <a:t>Sedigh</a:t>
            </a:r>
            <a:r>
              <a:rPr lang="pt-PT" sz="1600" i="1" dirty="0"/>
              <a:t>, 2011):</a:t>
            </a:r>
          </a:p>
          <a:p>
            <a:pPr marL="0" indent="0">
              <a:buNone/>
            </a:pPr>
            <a:r>
              <a:rPr lang="pt-PT" sz="2000" dirty="0"/>
              <a:t>	</a:t>
            </a:r>
            <a:r>
              <a:rPr lang="pt-PT" sz="1600" dirty="0"/>
              <a:t>- evita procedimentos adicionais e </a:t>
            </a:r>
            <a:r>
              <a:rPr lang="pt-PT" sz="1600" dirty="0" err="1"/>
              <a:t>respectivos</a:t>
            </a:r>
            <a:r>
              <a:rPr lang="pt-PT" sz="1600" dirty="0"/>
              <a:t> custos</a:t>
            </a:r>
          </a:p>
          <a:p>
            <a:pPr marL="0" indent="0">
              <a:buNone/>
            </a:pPr>
            <a:r>
              <a:rPr lang="pt-PT" sz="1800" dirty="0"/>
              <a:t>	</a:t>
            </a:r>
            <a:r>
              <a:rPr lang="pt-PT" sz="1600" dirty="0"/>
              <a:t>- superioridade estética, opção preferencial dos doentes</a:t>
            </a:r>
          </a:p>
          <a:p>
            <a:pPr marL="0" indent="0">
              <a:buNone/>
            </a:pPr>
            <a:r>
              <a:rPr lang="pt-PT" sz="1800" dirty="0"/>
              <a:t>	</a:t>
            </a:r>
            <a:r>
              <a:rPr lang="pt-PT" sz="1600" dirty="0"/>
              <a:t>- encurtamento peniano e </a:t>
            </a:r>
            <a:r>
              <a:rPr lang="pt-PT" sz="1600" dirty="0" err="1"/>
              <a:t>infecção</a:t>
            </a:r>
            <a:r>
              <a:rPr lang="pt-PT" sz="1600" dirty="0"/>
              <a:t> podem ser combatidos com manobras      </a:t>
            </a:r>
          </a:p>
          <a:p>
            <a:pPr marL="0" indent="0">
              <a:buNone/>
            </a:pPr>
            <a:r>
              <a:rPr lang="pt-PT" sz="1600" dirty="0"/>
              <a:t>                    apropriadas  </a:t>
            </a:r>
            <a:r>
              <a:rPr lang="pt-PT" sz="1800" dirty="0"/>
              <a:t>                         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9E62206-00FD-4298-9229-E4EAB00B0AC5}"/>
              </a:ext>
            </a:extLst>
          </p:cNvPr>
          <p:cNvSpPr txBox="1">
            <a:spLocks/>
          </p:cNvSpPr>
          <p:nvPr/>
        </p:nvSpPr>
        <p:spPr>
          <a:xfrm>
            <a:off x="215516" y="-149517"/>
            <a:ext cx="8712968" cy="702078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pt-PT" sz="28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Prótese Peniana – Maleável ou Insuflável?</a:t>
            </a:r>
          </a:p>
        </p:txBody>
      </p:sp>
    </p:spTree>
    <p:extLst>
      <p:ext uri="{BB962C8B-B14F-4D97-AF65-F5344CB8AC3E}">
        <p14:creationId xmlns:p14="http://schemas.microsoft.com/office/powerpoint/2010/main" val="448420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20E5812-8AA7-477C-8F71-2446B5A0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17</a:t>
            </a:fld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37A179-5F67-47FE-AF58-E768EAD665A1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89ABC2-B4F5-4508-86B8-0288022311BE}"/>
              </a:ext>
            </a:extLst>
          </p:cNvPr>
          <p:cNvSpPr txBox="1"/>
          <p:nvPr/>
        </p:nvSpPr>
        <p:spPr>
          <a:xfrm>
            <a:off x="6444208" y="4568020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58A1238-C16C-4258-99CD-4735E6BD9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33" t="15001" r="31334" b="8000"/>
          <a:stretch/>
        </p:blipFill>
        <p:spPr>
          <a:xfrm rot="5400000">
            <a:off x="1998839" y="-984430"/>
            <a:ext cx="5146322" cy="7076193"/>
          </a:xfrm>
          <a:prstGeom prst="rect">
            <a:avLst/>
          </a:prstGeom>
        </p:spPr>
      </p:pic>
      <p:cxnSp>
        <p:nvCxnSpPr>
          <p:cNvPr id="3" name="Conexão reta 2">
            <a:extLst>
              <a:ext uri="{FF2B5EF4-FFF2-40B4-BE49-F238E27FC236}">
                <a16:creationId xmlns:a16="http://schemas.microsoft.com/office/drawing/2014/main" id="{725929F1-9A07-4494-83BC-028E3E1F3AE9}"/>
              </a:ext>
            </a:extLst>
          </p:cNvPr>
          <p:cNvCxnSpPr>
            <a:cxnSpLocks/>
          </p:cNvCxnSpPr>
          <p:nvPr/>
        </p:nvCxnSpPr>
        <p:spPr>
          <a:xfrm>
            <a:off x="3707904" y="771550"/>
            <a:ext cx="720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95393952-BAE4-452E-9022-7777B3BBECF8}"/>
              </a:ext>
            </a:extLst>
          </p:cNvPr>
          <p:cNvCxnSpPr>
            <a:cxnSpLocks/>
          </p:cNvCxnSpPr>
          <p:nvPr/>
        </p:nvCxnSpPr>
        <p:spPr>
          <a:xfrm>
            <a:off x="3707904" y="1381150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02E160EB-071A-434F-AAE2-E774A9F6258F}"/>
              </a:ext>
            </a:extLst>
          </p:cNvPr>
          <p:cNvCxnSpPr>
            <a:cxnSpLocks/>
          </p:cNvCxnSpPr>
          <p:nvPr/>
        </p:nvCxnSpPr>
        <p:spPr>
          <a:xfrm>
            <a:off x="3749824" y="2787774"/>
            <a:ext cx="2101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5BCFFBEF-B6D3-4F9E-B7F3-2ACCB5582B4E}"/>
              </a:ext>
            </a:extLst>
          </p:cNvPr>
          <p:cNvCxnSpPr>
            <a:cxnSpLocks/>
          </p:cNvCxnSpPr>
          <p:nvPr/>
        </p:nvCxnSpPr>
        <p:spPr>
          <a:xfrm>
            <a:off x="3729973" y="3507854"/>
            <a:ext cx="22995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85C741E5-078D-45B5-82A0-C6A017393F4C}"/>
              </a:ext>
            </a:extLst>
          </p:cNvPr>
          <p:cNvCxnSpPr>
            <a:cxnSpLocks/>
          </p:cNvCxnSpPr>
          <p:nvPr/>
        </p:nvCxnSpPr>
        <p:spPr>
          <a:xfrm>
            <a:off x="3707904" y="1491630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001A6BD3-8AE8-4E75-8CAF-5EB68F641544}"/>
              </a:ext>
            </a:extLst>
          </p:cNvPr>
          <p:cNvCxnSpPr>
            <a:cxnSpLocks/>
          </p:cNvCxnSpPr>
          <p:nvPr/>
        </p:nvCxnSpPr>
        <p:spPr>
          <a:xfrm>
            <a:off x="3710797" y="4371950"/>
            <a:ext cx="3571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4FF9A679-C573-44EF-951C-F6EDE33B3F3A}"/>
              </a:ext>
            </a:extLst>
          </p:cNvPr>
          <p:cNvSpPr/>
          <p:nvPr/>
        </p:nvSpPr>
        <p:spPr>
          <a:xfrm>
            <a:off x="6660232" y="254232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DD3254-9A77-4B57-A113-03C40C98436A}"/>
              </a:ext>
            </a:extLst>
          </p:cNvPr>
          <p:cNvSpPr/>
          <p:nvPr/>
        </p:nvSpPr>
        <p:spPr>
          <a:xfrm>
            <a:off x="6732240" y="614272"/>
            <a:ext cx="432048" cy="2737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C52F055-24E2-4883-BED9-32859918168D}"/>
              </a:ext>
            </a:extLst>
          </p:cNvPr>
          <p:cNvSpPr/>
          <p:nvPr/>
        </p:nvSpPr>
        <p:spPr>
          <a:xfrm>
            <a:off x="6732240" y="3320910"/>
            <a:ext cx="432048" cy="2737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CE6FD95-C9A5-4571-A16A-1E434EC655B4}"/>
              </a:ext>
            </a:extLst>
          </p:cNvPr>
          <p:cNvSpPr/>
          <p:nvPr/>
        </p:nvSpPr>
        <p:spPr>
          <a:xfrm>
            <a:off x="6732240" y="2571750"/>
            <a:ext cx="432048" cy="2737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754CF4-2C73-41B6-B027-224C520D607A}"/>
              </a:ext>
            </a:extLst>
          </p:cNvPr>
          <p:cNvSpPr/>
          <p:nvPr/>
        </p:nvSpPr>
        <p:spPr>
          <a:xfrm>
            <a:off x="6732240" y="4157434"/>
            <a:ext cx="432048" cy="2737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07F219-5E2A-4D4E-86A7-F80EBAEBAA89}"/>
              </a:ext>
            </a:extLst>
          </p:cNvPr>
          <p:cNvSpPr/>
          <p:nvPr/>
        </p:nvSpPr>
        <p:spPr>
          <a:xfrm>
            <a:off x="6688484" y="1159889"/>
            <a:ext cx="576064" cy="6912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13663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20E5812-8AA7-477C-8F71-2446B5A0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18</a:t>
            </a:fld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37A179-5F67-47FE-AF58-E768EAD665A1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89ABC2-B4F5-4508-86B8-0288022311BE}"/>
              </a:ext>
            </a:extLst>
          </p:cNvPr>
          <p:cNvSpPr txBox="1"/>
          <p:nvPr/>
        </p:nvSpPr>
        <p:spPr>
          <a:xfrm>
            <a:off x="6444208" y="4568020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3FDC899-C9B6-4E81-94AE-2C04D5CF8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12791" r="22933" b="55600"/>
          <a:stretch/>
        </p:blipFill>
        <p:spPr>
          <a:xfrm>
            <a:off x="2393267" y="250565"/>
            <a:ext cx="4357465" cy="17569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2241485-DB44-4894-ADC1-600C5CEED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7" t="77999" r="64466" b="18802"/>
          <a:stretch/>
        </p:blipFill>
        <p:spPr>
          <a:xfrm>
            <a:off x="807591" y="1707654"/>
            <a:ext cx="1130973" cy="23495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D80E7FB-9E3F-4C69-9BCF-B5189BC183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0400" r="24800" b="40200"/>
          <a:stretch/>
        </p:blipFill>
        <p:spPr>
          <a:xfrm>
            <a:off x="3950625" y="3112784"/>
            <a:ext cx="2190828" cy="170397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C9A6D7B-2090-47A6-867F-6D36A3A3B6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67" t="38800" r="33200" b="51400"/>
          <a:stretch/>
        </p:blipFill>
        <p:spPr>
          <a:xfrm>
            <a:off x="35496" y="2860752"/>
            <a:ext cx="3806137" cy="72008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D59DEA2-9530-4A55-90E7-B52AA91C7E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21" t="49999" r="50479" b="37049"/>
          <a:stretch/>
        </p:blipFill>
        <p:spPr>
          <a:xfrm>
            <a:off x="169225" y="3680367"/>
            <a:ext cx="3384376" cy="115963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FF58A2F-D360-47EC-8659-8AC6BAF3F8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59432" r="25734" b="30381"/>
          <a:stretch/>
        </p:blipFill>
        <p:spPr>
          <a:xfrm>
            <a:off x="6227038" y="3545159"/>
            <a:ext cx="2833759" cy="79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8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20E5812-8AA7-477C-8F71-2446B5A0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19</a:t>
            </a:fld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37A179-5F67-47FE-AF58-E768EAD665A1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89ABC2-B4F5-4508-86B8-0288022311BE}"/>
              </a:ext>
            </a:extLst>
          </p:cNvPr>
          <p:cNvSpPr txBox="1"/>
          <p:nvPr/>
        </p:nvSpPr>
        <p:spPr>
          <a:xfrm>
            <a:off x="6444208" y="4568020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F881F9A-0A48-4D97-A13C-8E6E79D231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7" t="23400" r="27409" b="40200"/>
          <a:stretch/>
        </p:blipFill>
        <p:spPr>
          <a:xfrm>
            <a:off x="2255331" y="123478"/>
            <a:ext cx="4633338" cy="244827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A513718-51ED-4B7D-BBA9-A0FD0E1CABCF}"/>
              </a:ext>
            </a:extLst>
          </p:cNvPr>
          <p:cNvSpPr txBox="1"/>
          <p:nvPr/>
        </p:nvSpPr>
        <p:spPr>
          <a:xfrm>
            <a:off x="827584" y="2931790"/>
            <a:ext cx="77048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 dirty="0"/>
              <a:t>Implantação precoce </a:t>
            </a:r>
            <a:r>
              <a:rPr lang="pt-PT" sz="1500"/>
              <a:t>ou tardia </a:t>
            </a:r>
            <a:r>
              <a:rPr lang="pt-PT" sz="1500" dirty="0"/>
              <a:t>de PP no priapismo isquémico: &gt; taxa de complicações.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 dirty="0"/>
              <a:t>Implantação precoce: tecnicamente menos complexa, &lt; perda do comprimento do pénis, </a:t>
            </a:r>
          </a:p>
          <a:p>
            <a:r>
              <a:rPr lang="pt-PT" sz="1500" dirty="0"/>
              <a:t>      &lt; taxa de complicações.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 dirty="0"/>
              <a:t>Avaliação deve ser individual.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 dirty="0"/>
              <a:t>Embora não haja evidência definitiva relativamente ao tipo de prótese ideal e </a:t>
            </a:r>
            <a:r>
              <a:rPr lang="pt-PT" sz="1500" i="1" dirty="0"/>
              <a:t>timing</a:t>
            </a:r>
            <a:r>
              <a:rPr lang="pt-PT" sz="1500" dirty="0"/>
              <a:t> da implantação, existem prós e contras bem estabelecidos sobre:</a:t>
            </a:r>
          </a:p>
          <a:p>
            <a:r>
              <a:rPr lang="pt-PT" sz="1500" dirty="0"/>
              <a:t>	</a:t>
            </a:r>
            <a:r>
              <a:rPr lang="pt-PT" sz="1400" dirty="0"/>
              <a:t>- próteses maleáveis VS insufláveis</a:t>
            </a:r>
          </a:p>
          <a:p>
            <a:r>
              <a:rPr lang="pt-PT" sz="1400" dirty="0"/>
              <a:t>	- implantação precoce VS retardada  </a:t>
            </a:r>
          </a:p>
        </p:txBody>
      </p:sp>
    </p:spTree>
    <p:extLst>
      <p:ext uri="{BB962C8B-B14F-4D97-AF65-F5344CB8AC3E}">
        <p14:creationId xmlns:p14="http://schemas.microsoft.com/office/powerpoint/2010/main" val="122491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4743512" y="2726799"/>
            <a:ext cx="1218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i="1" dirty="0" err="1"/>
              <a:t>Montague</a:t>
            </a:r>
            <a:r>
              <a:rPr lang="pt-PT" sz="1200" i="1" dirty="0"/>
              <a:t>, 2003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400529" y="311785"/>
            <a:ext cx="6269310" cy="702078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pt-PT" sz="45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Priapismo</a:t>
            </a:r>
          </a:p>
          <a:p>
            <a:pPr algn="ctr" defTabSz="685800">
              <a:spcBef>
                <a:spcPct val="0"/>
              </a:spcBef>
              <a:defRPr/>
            </a:pPr>
            <a:r>
              <a:rPr lang="pt-PT" sz="24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DEFINIÇÃO</a:t>
            </a:r>
          </a:p>
        </p:txBody>
      </p:sp>
      <p:sp>
        <p:nvSpPr>
          <p:cNvPr id="8" name="Rectângulo 7"/>
          <p:cNvSpPr/>
          <p:nvPr/>
        </p:nvSpPr>
        <p:spPr>
          <a:xfrm>
            <a:off x="6894258" y="4910123"/>
            <a:ext cx="10401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i="1" dirty="0" err="1"/>
              <a:t>Burnett</a:t>
            </a:r>
            <a:r>
              <a:rPr lang="pt-PT" sz="1200" i="1" dirty="0"/>
              <a:t>, 2007</a:t>
            </a:r>
          </a:p>
        </p:txBody>
      </p:sp>
      <p:pic>
        <p:nvPicPr>
          <p:cNvPr id="4098" name="Picture 2" descr="http://www.theoi.com/image/F39.1Priap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83" y="1289972"/>
            <a:ext cx="1664715" cy="256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ângulo arredondado 11"/>
          <p:cNvSpPr/>
          <p:nvPr/>
        </p:nvSpPr>
        <p:spPr>
          <a:xfrm>
            <a:off x="1601670" y="1435384"/>
            <a:ext cx="3672408" cy="132930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3" name="CaixaDeTexto 12"/>
          <p:cNvSpPr txBox="1"/>
          <p:nvPr/>
        </p:nvSpPr>
        <p:spPr>
          <a:xfrm>
            <a:off x="1709682" y="1522552"/>
            <a:ext cx="345638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/>
              <a:t>Ereção peniana persistente e prolongada, não associada a interesse ou estimulação sexual , com duração superior a 4 horas.</a:t>
            </a:r>
          </a:p>
          <a:p>
            <a:pPr algn="just"/>
            <a:endParaRPr lang="pt-PT" sz="15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9592DBA-8E29-4484-B96E-8B6EFBFC76B0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29A3B661-8283-474B-8220-E2072BAE5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634" y="2841733"/>
            <a:ext cx="6515100" cy="2538329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pt-PT" sz="1800" dirty="0"/>
              <a:t>		</a:t>
            </a:r>
          </a:p>
          <a:p>
            <a:r>
              <a:rPr lang="pt-PT" sz="1800" dirty="0"/>
              <a:t>Primeira descrição em 1845.</a:t>
            </a:r>
          </a:p>
          <a:p>
            <a:endParaRPr lang="pt-PT" sz="1050" dirty="0"/>
          </a:p>
          <a:p>
            <a:r>
              <a:rPr lang="pt-PT" sz="1800" dirty="0"/>
              <a:t>Morbilidade significativa: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PT" sz="1500" dirty="0"/>
              <a:t> Psicológica e socioeconómica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PT" sz="1500" dirty="0"/>
              <a:t> Física: dor e compromisso potencialmente irreversível da função eréctil</a:t>
            </a:r>
          </a:p>
          <a:p>
            <a:pPr>
              <a:buFont typeface="Wingdings" panose="05000000000000000000" pitchFamily="2" charset="2"/>
              <a:buChar char="Ø"/>
            </a:pPr>
            <a:endParaRPr lang="pt-PT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PT" sz="1800" dirty="0"/>
              <a:t>Baixo reconhecimento por muitos profissionais de saúde.</a:t>
            </a:r>
          </a:p>
          <a:p>
            <a:pPr marL="82296" indent="0">
              <a:buNone/>
            </a:pPr>
            <a:r>
              <a:rPr lang="pt-PT" sz="1800" dirty="0"/>
              <a:t>		</a:t>
            </a:r>
            <a:endParaRPr lang="pt-PT" sz="1050" i="1" dirty="0"/>
          </a:p>
        </p:txBody>
      </p:sp>
    </p:spTree>
    <p:extLst>
      <p:ext uri="{BB962C8B-B14F-4D97-AF65-F5344CB8AC3E}">
        <p14:creationId xmlns:p14="http://schemas.microsoft.com/office/powerpoint/2010/main" val="2481442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20E5812-8AA7-477C-8F71-2446B5A0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20</a:t>
            </a:fld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37A179-5F67-47FE-AF58-E768EAD665A1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89ABC2-B4F5-4508-86B8-0288022311BE}"/>
              </a:ext>
            </a:extLst>
          </p:cNvPr>
          <p:cNvSpPr txBox="1"/>
          <p:nvPr/>
        </p:nvSpPr>
        <p:spPr>
          <a:xfrm>
            <a:off x="6444208" y="4568020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3FAA393-D472-4E2D-A1B4-C976B2EA7E11}"/>
              </a:ext>
            </a:extLst>
          </p:cNvPr>
          <p:cNvSpPr/>
          <p:nvPr/>
        </p:nvSpPr>
        <p:spPr>
          <a:xfrm>
            <a:off x="2267744" y="195486"/>
            <a:ext cx="5040560" cy="29523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6AC58EA-C5A7-4C77-B2C9-9AF2FBC00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23400" r="27409" b="36000"/>
          <a:stretch/>
        </p:blipFill>
        <p:spPr>
          <a:xfrm>
            <a:off x="2555776" y="411510"/>
            <a:ext cx="4486304" cy="254083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DBCC67E-C996-40A2-8FEF-8AEA4126E8E1}"/>
              </a:ext>
            </a:extLst>
          </p:cNvPr>
          <p:cNvSpPr txBox="1"/>
          <p:nvPr/>
        </p:nvSpPr>
        <p:spPr>
          <a:xfrm>
            <a:off x="7562079" y="3363838"/>
            <a:ext cx="1528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/>
              <a:t>6 </a:t>
            </a:r>
            <a:r>
              <a:rPr lang="pt-PT" sz="1000" dirty="0" err="1"/>
              <a:t>retrospective</a:t>
            </a:r>
            <a:r>
              <a:rPr lang="pt-PT" sz="1000" dirty="0"/>
              <a:t> </a:t>
            </a:r>
            <a:r>
              <a:rPr lang="pt-PT" sz="1000" dirty="0" err="1"/>
              <a:t>analyses</a:t>
            </a:r>
            <a:endParaRPr lang="pt-PT" sz="1000" dirty="0"/>
          </a:p>
          <a:p>
            <a:r>
              <a:rPr lang="pt-PT" sz="1000" dirty="0"/>
              <a:t>3 case </a:t>
            </a:r>
            <a:r>
              <a:rPr lang="pt-PT" sz="1000" dirty="0" err="1"/>
              <a:t>reports</a:t>
            </a:r>
            <a:r>
              <a:rPr lang="pt-PT" sz="1000" dirty="0"/>
              <a:t> 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14B0E4AB-3E91-45DB-8843-9B278A96B793}"/>
              </a:ext>
            </a:extLst>
          </p:cNvPr>
          <p:cNvSpPr/>
          <p:nvPr/>
        </p:nvSpPr>
        <p:spPr>
          <a:xfrm>
            <a:off x="2592046" y="3411486"/>
            <a:ext cx="4524586" cy="1647743"/>
          </a:xfrm>
          <a:prstGeom prst="round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C1F4B80-6C01-4CE6-B96D-DF226DA20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34" t="54818" r="27600" b="24800"/>
          <a:stretch/>
        </p:blipFill>
        <p:spPr>
          <a:xfrm>
            <a:off x="2814069" y="3651870"/>
            <a:ext cx="4080539" cy="11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20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20E5812-8AA7-477C-8F71-2446B5A0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21</a:t>
            </a:fld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37A179-5F67-47FE-AF58-E768EAD665A1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89ABC2-B4F5-4508-86B8-0288022311BE}"/>
              </a:ext>
            </a:extLst>
          </p:cNvPr>
          <p:cNvSpPr txBox="1"/>
          <p:nvPr/>
        </p:nvSpPr>
        <p:spPr>
          <a:xfrm>
            <a:off x="6444208" y="4568020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AE3C107-3446-4D07-9DC6-FC9121547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34" t="16401" r="25733" b="47200"/>
          <a:stretch/>
        </p:blipFill>
        <p:spPr>
          <a:xfrm>
            <a:off x="2123729" y="178327"/>
            <a:ext cx="4896541" cy="244827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6C5ABC3-8A3B-48FE-9E99-0C8DDDD2B9DE}"/>
              </a:ext>
            </a:extLst>
          </p:cNvPr>
          <p:cNvSpPr txBox="1"/>
          <p:nvPr/>
        </p:nvSpPr>
        <p:spPr>
          <a:xfrm>
            <a:off x="755576" y="3019474"/>
            <a:ext cx="799288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 dirty="0"/>
              <a:t>Não existem métodos preditivos de recuperação da função eréctil nos doentes com priapismo com 48 horas de evolução.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 dirty="0"/>
              <a:t>Horário da entrada num SU muitas vezes não coincidente com recursos necessários: RMN, próteses penianas, cirurgião especializado.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 dirty="0"/>
              <a:t>Minoria dos doentes (hospitais altamente diferenciados): colocação imediata de prótese é uma opção.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 dirty="0"/>
              <a:t>Maioria dos doentes (hospitais sem recursos necessários): seguir algoritmo EAU.</a:t>
            </a:r>
          </a:p>
        </p:txBody>
      </p: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6E6ED0D1-D6DB-4B3B-9112-553FF8D99CE4}"/>
              </a:ext>
            </a:extLst>
          </p:cNvPr>
          <p:cNvCxnSpPr/>
          <p:nvPr/>
        </p:nvCxnSpPr>
        <p:spPr>
          <a:xfrm>
            <a:off x="2123729" y="178327"/>
            <a:ext cx="0" cy="23934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E97EEAC1-197E-463F-AD61-3623C751D130}"/>
              </a:ext>
            </a:extLst>
          </p:cNvPr>
          <p:cNvCxnSpPr/>
          <p:nvPr/>
        </p:nvCxnSpPr>
        <p:spPr>
          <a:xfrm>
            <a:off x="7020272" y="178327"/>
            <a:ext cx="0" cy="23934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7AEF55B3-7916-425F-8694-ACEFCB1C86E2}"/>
              </a:ext>
            </a:extLst>
          </p:cNvPr>
          <p:cNvCxnSpPr/>
          <p:nvPr/>
        </p:nvCxnSpPr>
        <p:spPr>
          <a:xfrm>
            <a:off x="2123729" y="178327"/>
            <a:ext cx="48965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89C244BA-B2FF-4A3B-B5A0-ECDCBB539BA0}"/>
              </a:ext>
            </a:extLst>
          </p:cNvPr>
          <p:cNvCxnSpPr/>
          <p:nvPr/>
        </p:nvCxnSpPr>
        <p:spPr>
          <a:xfrm>
            <a:off x="2123728" y="2571750"/>
            <a:ext cx="48965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046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20E5812-8AA7-477C-8F71-2446B5A0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22</a:t>
            </a:fld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37A179-5F67-47FE-AF58-E768EAD665A1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89ABC2-B4F5-4508-86B8-0288022311BE}"/>
              </a:ext>
            </a:extLst>
          </p:cNvPr>
          <p:cNvSpPr txBox="1"/>
          <p:nvPr/>
        </p:nvSpPr>
        <p:spPr>
          <a:xfrm>
            <a:off x="6444208" y="4568020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7E2656B-0AF3-4936-84CF-F8AEE01A6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34" t="25585" r="28956" b="55599"/>
          <a:stretch/>
        </p:blipFill>
        <p:spPr>
          <a:xfrm>
            <a:off x="323528" y="1179687"/>
            <a:ext cx="4500082" cy="132786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99A1A8E-91FF-4733-A802-F2176C06C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34" t="60144" r="29467" b="26201"/>
          <a:stretch/>
        </p:blipFill>
        <p:spPr>
          <a:xfrm>
            <a:off x="201329" y="3806881"/>
            <a:ext cx="5212531" cy="11298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69F42EA-7D92-4D31-BF48-8132D8B248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00" t="20601" r="32267" b="24800"/>
          <a:stretch/>
        </p:blipFill>
        <p:spPr>
          <a:xfrm>
            <a:off x="5597958" y="1200017"/>
            <a:ext cx="3548109" cy="3218051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9ED02FCF-AF92-47A7-AA51-ACE89440AEBA}"/>
              </a:ext>
            </a:extLst>
          </p:cNvPr>
          <p:cNvSpPr txBox="1">
            <a:spLocks/>
          </p:cNvSpPr>
          <p:nvPr/>
        </p:nvSpPr>
        <p:spPr>
          <a:xfrm>
            <a:off x="251520" y="-74544"/>
            <a:ext cx="8673540" cy="702078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pt-PT" sz="34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Priapismo Recorrente – </a:t>
            </a:r>
            <a:r>
              <a:rPr lang="pt-PT" sz="3400" b="1" i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Timing</a:t>
            </a:r>
            <a:r>
              <a:rPr lang="pt-PT" sz="34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 para Prótese?</a:t>
            </a:r>
          </a:p>
        </p:txBody>
      </p:sp>
    </p:spTree>
    <p:extLst>
      <p:ext uri="{BB962C8B-B14F-4D97-AF65-F5344CB8AC3E}">
        <p14:creationId xmlns:p14="http://schemas.microsoft.com/office/powerpoint/2010/main" val="1870148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20E5812-8AA7-477C-8F71-2446B5A0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23</a:t>
            </a:fld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37A179-5F67-47FE-AF58-E768EAD665A1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89ABC2-B4F5-4508-86B8-0288022311BE}"/>
              </a:ext>
            </a:extLst>
          </p:cNvPr>
          <p:cNvSpPr txBox="1"/>
          <p:nvPr/>
        </p:nvSpPr>
        <p:spPr>
          <a:xfrm>
            <a:off x="6444208" y="4568020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1026" name="Picture 2" descr="Resultado de imagem para international journal impotence research&quot;">
            <a:extLst>
              <a:ext uri="{FF2B5EF4-FFF2-40B4-BE49-F238E27FC236}">
                <a16:creationId xmlns:a16="http://schemas.microsoft.com/office/drawing/2014/main" id="{FB932EF5-82B0-446E-B9B5-997F3E645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062" y="699542"/>
            <a:ext cx="889909" cy="118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74E8F88-3366-4BD1-82A4-837B80BC46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56" t="19201" r="29467" b="58267"/>
          <a:stretch/>
        </p:blipFill>
        <p:spPr>
          <a:xfrm>
            <a:off x="2080655" y="267494"/>
            <a:ext cx="4982690" cy="18002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7A9D749-8864-4DA9-B5C6-D836A3888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34" t="31800" r="28533" b="32076"/>
          <a:stretch/>
        </p:blipFill>
        <p:spPr>
          <a:xfrm>
            <a:off x="467544" y="2787774"/>
            <a:ext cx="3581957" cy="231062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DCDCA75-A434-4ADF-A4E5-74EEEE94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34" t="17801" r="25734" b="41285"/>
          <a:stretch/>
        </p:blipFill>
        <p:spPr>
          <a:xfrm>
            <a:off x="5004048" y="2786517"/>
            <a:ext cx="3636923" cy="231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20E5812-8AA7-477C-8F71-2446B5A0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CB337-0DE2-4CA4-A3D7-BB576B7850AE}" type="slidenum">
              <a:rPr lang="pt-PT" smtClean="0"/>
              <a:t>24</a:t>
            </a:fld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37A179-5F67-47FE-AF58-E768EAD665A1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89ABC2-B4F5-4508-86B8-0288022311BE}"/>
              </a:ext>
            </a:extLst>
          </p:cNvPr>
          <p:cNvSpPr txBox="1"/>
          <p:nvPr/>
        </p:nvSpPr>
        <p:spPr>
          <a:xfrm>
            <a:off x="6444208" y="4568020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8F2762D-013B-4421-8A40-DCCDC4400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34" t="62600" r="27409" b="19200"/>
          <a:stretch/>
        </p:blipFill>
        <p:spPr>
          <a:xfrm>
            <a:off x="1977030" y="3591775"/>
            <a:ext cx="5229424" cy="14401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BB025D9-3F9D-4F28-A46C-61A6ACA48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34" t="40200" r="28533" b="22000"/>
          <a:stretch/>
        </p:blipFill>
        <p:spPr>
          <a:xfrm>
            <a:off x="251519" y="411510"/>
            <a:ext cx="3811091" cy="25724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FFBF0E-A845-4D4E-97A5-4F3CFC70C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34" t="38800" r="25734" b="19200"/>
          <a:stretch/>
        </p:blipFill>
        <p:spPr>
          <a:xfrm>
            <a:off x="4932040" y="411510"/>
            <a:ext cx="3944477" cy="257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9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A9817BE-2AA4-49E3-B0D8-8BAECEC033BF}"/>
              </a:ext>
            </a:extLst>
          </p:cNvPr>
          <p:cNvSpPr txBox="1"/>
          <p:nvPr/>
        </p:nvSpPr>
        <p:spPr>
          <a:xfrm>
            <a:off x="395536" y="46204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F65FC0A-FA25-449E-A209-A6A0103B6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CONCLUSÕES</a:t>
            </a:r>
          </a:p>
        </p:txBody>
      </p:sp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69894F6-4399-4A2B-AC59-90FA44580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040" y="1563638"/>
            <a:ext cx="8640960" cy="3672408"/>
          </a:xfrm>
        </p:spPr>
        <p:txBody>
          <a:bodyPr>
            <a:normAutofit/>
          </a:bodyPr>
          <a:lstStyle/>
          <a:p>
            <a:r>
              <a:rPr lang="pt-PT" sz="2000" dirty="0"/>
              <a:t>Prótese peniana no priapismo isquémico refratário: utilização crescente.</a:t>
            </a:r>
          </a:p>
          <a:p>
            <a:endParaRPr lang="pt-PT" sz="900" dirty="0"/>
          </a:p>
          <a:p>
            <a:r>
              <a:rPr lang="pt-PT" sz="2000" dirty="0"/>
              <a:t>Implementação precoce (1-3 semanas): preferencial.</a:t>
            </a:r>
          </a:p>
          <a:p>
            <a:endParaRPr lang="pt-PT" sz="800" dirty="0"/>
          </a:p>
          <a:p>
            <a:r>
              <a:rPr lang="pt-PT" sz="2000" dirty="0"/>
              <a:t>Variabilidade de recursos nos diferentes hospitais.</a:t>
            </a:r>
          </a:p>
          <a:p>
            <a:endParaRPr lang="pt-PT" sz="800" dirty="0"/>
          </a:p>
          <a:p>
            <a:r>
              <a:rPr lang="pt-PT" sz="2000" dirty="0"/>
              <a:t>Realidade portuguesa.</a:t>
            </a:r>
          </a:p>
          <a:p>
            <a:endParaRPr lang="pt-PT" sz="800" dirty="0"/>
          </a:p>
          <a:p>
            <a:r>
              <a:rPr lang="pt-PT" sz="2000" dirty="0"/>
              <a:t> Referenciação?</a:t>
            </a:r>
          </a:p>
          <a:p>
            <a:endParaRPr lang="pt-PT" sz="800" dirty="0"/>
          </a:p>
          <a:p>
            <a:r>
              <a:rPr lang="pt-PT" sz="2000" dirty="0"/>
              <a:t>Ter em mente esta possibilidade na abordagem aguda.</a:t>
            </a:r>
          </a:p>
          <a:p>
            <a:endParaRPr lang="pt-PT" sz="2000" dirty="0"/>
          </a:p>
          <a:p>
            <a:endParaRPr lang="pt-PT" sz="800" dirty="0"/>
          </a:p>
          <a:p>
            <a:pPr marL="0" indent="0">
              <a:buNone/>
            </a:pPr>
            <a:endParaRPr lang="pt-PT" sz="2400" i="1" dirty="0"/>
          </a:p>
          <a:p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566271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relist.com/wp-content/uploads/2013/12/blog-priapi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81540"/>
            <a:ext cx="6102678" cy="426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6520285-52D0-43E6-89A0-7133BFBEF74C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91654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1437345" y="339502"/>
            <a:ext cx="6269310" cy="702078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pt-PT" sz="45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Priapismo</a:t>
            </a:r>
          </a:p>
          <a:p>
            <a:pPr algn="ctr" defTabSz="685800">
              <a:spcBef>
                <a:spcPct val="0"/>
              </a:spcBef>
              <a:defRPr/>
            </a:pPr>
            <a:r>
              <a:rPr lang="pt-PT" sz="24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CLASSIFICAÇÃO</a:t>
            </a: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825909646"/>
              </p:ext>
            </p:extLst>
          </p:nvPr>
        </p:nvGraphicFramePr>
        <p:xfrm>
          <a:off x="2076542" y="1059582"/>
          <a:ext cx="5879834" cy="4386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5D81115F-ECDD-40E7-8AF4-83F2E75C6DE8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7461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437345" y="339502"/>
            <a:ext cx="6269310" cy="702078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pt-PT" sz="45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Priapismo</a:t>
            </a:r>
          </a:p>
          <a:p>
            <a:pPr algn="ctr" defTabSz="685800">
              <a:spcBef>
                <a:spcPct val="0"/>
              </a:spcBef>
              <a:defRPr/>
            </a:pPr>
            <a:r>
              <a:rPr lang="pt-PT" sz="24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EPIDEMIOLOGIA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FB989AB-1C6E-4C1C-9631-295F2DED5EDA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graphicFrame>
        <p:nvGraphicFramePr>
          <p:cNvPr id="6" name="Marcador de Posição de Conteúdo 3">
            <a:extLst>
              <a:ext uri="{FF2B5EF4-FFF2-40B4-BE49-F238E27FC236}">
                <a16:creationId xmlns:a16="http://schemas.microsoft.com/office/drawing/2014/main" id="{2BB73E6C-F3D2-40CD-9093-804031AD4F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8598547"/>
              </p:ext>
            </p:extLst>
          </p:nvPr>
        </p:nvGraphicFramePr>
        <p:xfrm>
          <a:off x="1236880" y="1707654"/>
          <a:ext cx="6670239" cy="3274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34720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1510192" y="195486"/>
            <a:ext cx="6172200" cy="800100"/>
          </a:xfrm>
          <a:prstGeom prst="rect">
            <a:avLst/>
          </a:prstGeom>
        </p:spPr>
        <p:txBody>
          <a:bodyPr vert="horz" lIns="0" tIns="45720" rIns="0" bIns="0" rtlCol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pt-PT" sz="4500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</a:rPr>
              <a:t>Priapismo Isquémico</a:t>
            </a:r>
          </a:p>
          <a:p>
            <a:pPr algn="ctr" defTabSz="685800">
              <a:defRPr/>
            </a:pPr>
            <a:r>
              <a:rPr lang="pt-PT" sz="2400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</a:rPr>
              <a:t>FISIOPATOLOGIA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6" t="41978" r="23495" b="28088"/>
          <a:stretch/>
        </p:blipFill>
        <p:spPr bwMode="auto">
          <a:xfrm>
            <a:off x="2028297" y="1635646"/>
            <a:ext cx="5135991" cy="19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4409982" y="1777718"/>
            <a:ext cx="135015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sz="135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554199-19DE-4326-9F8C-8D55DAFD3973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1" name="Rectângulo arredondado 11">
            <a:extLst>
              <a:ext uri="{FF2B5EF4-FFF2-40B4-BE49-F238E27FC236}">
                <a16:creationId xmlns:a16="http://schemas.microsoft.com/office/drawing/2014/main" id="{D1A2DCC9-146B-4A31-93AB-F16103BFF0A4}"/>
              </a:ext>
            </a:extLst>
          </p:cNvPr>
          <p:cNvSpPr/>
          <p:nvPr/>
        </p:nvSpPr>
        <p:spPr>
          <a:xfrm>
            <a:off x="1691680" y="4047914"/>
            <a:ext cx="5940660" cy="9721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5E1C618-020B-43A7-9409-A609DA807C09}"/>
              </a:ext>
            </a:extLst>
          </p:cNvPr>
          <p:cNvSpPr txBox="1"/>
          <p:nvPr/>
        </p:nvSpPr>
        <p:spPr>
          <a:xfrm>
            <a:off x="1924427" y="4111937"/>
            <a:ext cx="549188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500" dirty="0">
                <a:solidFill>
                  <a:schemeClr val="bg1"/>
                </a:solidFill>
              </a:rPr>
              <a:t>Priapismo com &lt; 24 horas: recuperação da função eréctil em 50% dos casos.</a:t>
            </a:r>
          </a:p>
          <a:p>
            <a:pPr algn="just"/>
            <a:endParaRPr lang="pt-PT" sz="600" dirty="0">
              <a:solidFill>
                <a:schemeClr val="bg1"/>
              </a:solidFill>
            </a:endParaRPr>
          </a:p>
          <a:p>
            <a:pPr algn="just"/>
            <a:r>
              <a:rPr lang="pt-PT" sz="1500" dirty="0">
                <a:solidFill>
                  <a:schemeClr val="bg1"/>
                </a:solidFill>
              </a:rPr>
              <a:t>Priapismo  com &gt; 24 horas: DE em &gt; 90% dos casos.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19CD1A1-9B0E-4D44-B03B-E3DE494F34CD}"/>
              </a:ext>
            </a:extLst>
          </p:cNvPr>
          <p:cNvSpPr txBox="1"/>
          <p:nvPr/>
        </p:nvSpPr>
        <p:spPr>
          <a:xfrm>
            <a:off x="2789802" y="4398081"/>
            <a:ext cx="10527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Pohl</a:t>
            </a:r>
            <a:r>
              <a:rPr lang="pt-PT" sz="105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J., 1986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262A475-328D-4611-B72E-72856D38B78F}"/>
              </a:ext>
            </a:extLst>
          </p:cNvPr>
          <p:cNvSpPr txBox="1"/>
          <p:nvPr/>
        </p:nvSpPr>
        <p:spPr>
          <a:xfrm>
            <a:off x="6012160" y="4689346"/>
            <a:ext cx="10527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Pryor</a:t>
            </a:r>
            <a:r>
              <a:rPr lang="pt-PT" sz="105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1982</a:t>
            </a:r>
          </a:p>
        </p:txBody>
      </p:sp>
    </p:spTree>
    <p:extLst>
      <p:ext uri="{BB962C8B-B14F-4D97-AF65-F5344CB8AC3E}">
        <p14:creationId xmlns:p14="http://schemas.microsoft.com/office/powerpoint/2010/main" val="953314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437345" y="339502"/>
            <a:ext cx="6269310" cy="702078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pt-PT" sz="45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Priapismo Isquémico</a:t>
            </a:r>
          </a:p>
          <a:p>
            <a:pPr algn="ctr" defTabSz="685800">
              <a:spcBef>
                <a:spcPct val="0"/>
              </a:spcBef>
              <a:defRPr/>
            </a:pPr>
            <a:r>
              <a:rPr lang="pt-PT" sz="24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Etiologia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292080" y="1923678"/>
            <a:ext cx="3591018" cy="190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/>
              <a:buChar char="à"/>
            </a:pPr>
            <a:r>
              <a:rPr lang="pt-PT" sz="1600" dirty="0">
                <a:sym typeface="Wingdings" panose="05000000000000000000" pitchFamily="2" charset="2"/>
              </a:rPr>
              <a:t>Idiopático (50%)</a:t>
            </a:r>
          </a:p>
          <a:p>
            <a:pPr marL="214313" indent="-214313">
              <a:lnSpc>
                <a:spcPct val="150000"/>
              </a:lnSpc>
              <a:buFont typeface="Wingdings"/>
              <a:buChar char="à"/>
            </a:pPr>
            <a:r>
              <a:rPr lang="pt-PT" sz="1600" dirty="0">
                <a:sym typeface="Wingdings" panose="05000000000000000000" pitchFamily="2" charset="2"/>
              </a:rPr>
              <a:t>Psicotrópicos</a:t>
            </a:r>
          </a:p>
          <a:p>
            <a:pPr marL="214313" indent="-214313">
              <a:lnSpc>
                <a:spcPct val="150000"/>
              </a:lnSpc>
              <a:buFont typeface="Wingdings"/>
              <a:buChar char="à"/>
            </a:pPr>
            <a:r>
              <a:rPr lang="pt-PT" sz="1600" dirty="0"/>
              <a:t>Injeção </a:t>
            </a:r>
            <a:r>
              <a:rPr lang="pt-PT" sz="1600" dirty="0" err="1"/>
              <a:t>intracavernosa</a:t>
            </a:r>
            <a:r>
              <a:rPr lang="pt-PT" sz="1600" dirty="0"/>
              <a:t> </a:t>
            </a:r>
          </a:p>
          <a:p>
            <a:pPr marL="214313" indent="-214313">
              <a:lnSpc>
                <a:spcPct val="150000"/>
              </a:lnSpc>
              <a:buFont typeface="Wingdings"/>
              <a:buChar char="à"/>
            </a:pPr>
            <a:r>
              <a:rPr lang="pt-PT" sz="1600" dirty="0"/>
              <a:t>Doenças Hematológicas</a:t>
            </a:r>
          </a:p>
          <a:p>
            <a:pPr marL="214313" indent="-214313">
              <a:lnSpc>
                <a:spcPct val="150000"/>
              </a:lnSpc>
              <a:buFont typeface="Wingdings"/>
              <a:buChar char="à"/>
            </a:pPr>
            <a:r>
              <a:rPr lang="pt-PT" sz="1600" dirty="0"/>
              <a:t>Drogas ilícitas</a:t>
            </a:r>
            <a:endParaRPr lang="pt-PT" sz="135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F9C45AC-07F5-46AE-9ED9-307C75CB5491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6A3A29A-8E80-40DB-95B1-3A175FABB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4020" r="50839" b="25047"/>
          <a:stretch/>
        </p:blipFill>
        <p:spPr bwMode="auto">
          <a:xfrm>
            <a:off x="436919" y="1131590"/>
            <a:ext cx="3791516" cy="396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410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urologyannals.com/articles/2015/7/3/images/UrolAnn_2015_7_3_391_152030_f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635" y="2211006"/>
            <a:ext cx="2277252" cy="180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83668" y="241336"/>
            <a:ext cx="2808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/>
              <a:t>PRIAPISMO ISQUÉMICO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508104" y="1635645"/>
            <a:ext cx="2808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/>
              <a:t>PRIAPISMO ARTERIAL</a:t>
            </a:r>
          </a:p>
        </p:txBody>
      </p:sp>
      <p:pic>
        <p:nvPicPr>
          <p:cNvPr id="8" name="Picture 2" descr="http://www.journal-ina.com/articles/2016/3/2/images/JIntegrNephrolAndrol_2016_3_2_65_181222_f2.jpg">
            <a:extLst>
              <a:ext uri="{FF2B5EF4-FFF2-40B4-BE49-F238E27FC236}">
                <a16:creationId xmlns:a16="http://schemas.microsoft.com/office/drawing/2014/main" id="{87708C2B-5497-4112-8BBA-B50DC31D7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6"/>
          <a:stretch/>
        </p:blipFill>
        <p:spPr bwMode="auto">
          <a:xfrm>
            <a:off x="1484658" y="820278"/>
            <a:ext cx="3006334" cy="196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igure 1: (a) On examination, the penis was rigid and firm in consistency (b) immediate aspiration from cavernosa using 16G needle showed minimal deoxygenated blood">
            <a:extLst>
              <a:ext uri="{FF2B5EF4-FFF2-40B4-BE49-F238E27FC236}">
                <a16:creationId xmlns:a16="http://schemas.microsoft.com/office/drawing/2014/main" id="{C01F85E8-9D89-4420-9BD3-9F59126DB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53"/>
          <a:stretch/>
        </p:blipFill>
        <p:spPr bwMode="auto">
          <a:xfrm>
            <a:off x="1475657" y="2931790"/>
            <a:ext cx="302433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F18FE86-AF38-4007-B198-4F4AA5E01E5E}"/>
              </a:ext>
            </a:extLst>
          </p:cNvPr>
          <p:cNvSpPr txBox="1"/>
          <p:nvPr/>
        </p:nvSpPr>
        <p:spPr>
          <a:xfrm>
            <a:off x="467544" y="4659982"/>
            <a:ext cx="4320480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78433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437345" y="339502"/>
            <a:ext cx="6269310" cy="702078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pt-PT" sz="45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Priapismo</a:t>
            </a:r>
          </a:p>
          <a:p>
            <a:pPr algn="ctr" defTabSz="685800">
              <a:spcBef>
                <a:spcPct val="0"/>
              </a:spcBef>
              <a:defRPr/>
            </a:pPr>
            <a:r>
              <a:rPr lang="pt-PT" sz="2400" b="1" dirty="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+mj-cs"/>
              </a:rPr>
              <a:t>DIAGNÓSTICO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139952" y="1869672"/>
            <a:ext cx="37804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sz="1350" dirty="0"/>
          </a:p>
        </p:txBody>
      </p:sp>
      <p:pic>
        <p:nvPicPr>
          <p:cNvPr id="3074" name="Picture 2" descr="https://static-content.springer.com/image/art%3A10.1186%2Fs40064-016-2069-9/MediaObjects/40064_2016_2069_Fig1_HTM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918338" y="3205471"/>
            <a:ext cx="1800200" cy="181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efsumb.org/asp/thumbdispz.asp?xy=600&amp;fi=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91630"/>
            <a:ext cx="2172397" cy="145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rr.sagepub.com/content/1/4/17/F2.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23" y="3188963"/>
            <a:ext cx="1800200" cy="182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radiopaedia.org/images/9662571/f158df67e56b697da7e1d2906ecd67_galler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90" y="1491631"/>
            <a:ext cx="2172396" cy="145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D9D3780-1A3F-45E3-8897-165E299FD044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9DFFAA84-E6CE-4790-B12C-12B6041EC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237" y="1562652"/>
            <a:ext cx="3191805" cy="3243834"/>
          </a:xfrm>
        </p:spPr>
        <p:txBody>
          <a:bodyPr>
            <a:normAutofit/>
          </a:bodyPr>
          <a:lstStyle/>
          <a:p>
            <a:r>
              <a:rPr lang="pt-PT" sz="1800" dirty="0"/>
              <a:t>Análises sanguíneas.</a:t>
            </a:r>
          </a:p>
          <a:p>
            <a:endParaRPr lang="pt-PT" sz="1050" dirty="0"/>
          </a:p>
          <a:p>
            <a:r>
              <a:rPr lang="pt-PT" sz="1800" dirty="0"/>
              <a:t>Gasometria dos corpos cavernosos.</a:t>
            </a:r>
          </a:p>
          <a:p>
            <a:endParaRPr lang="pt-PT" sz="1050" dirty="0"/>
          </a:p>
          <a:p>
            <a:r>
              <a:rPr lang="pt-PT" sz="1800" dirty="0" err="1"/>
              <a:t>Eco-doppler</a:t>
            </a:r>
            <a:r>
              <a:rPr lang="pt-PT" sz="1800" dirty="0"/>
              <a:t> peniano.</a:t>
            </a:r>
          </a:p>
          <a:p>
            <a:endParaRPr lang="pt-PT" sz="1050" dirty="0"/>
          </a:p>
          <a:p>
            <a:r>
              <a:rPr lang="pt-PT" sz="1800" dirty="0"/>
              <a:t>RMN peniana.</a:t>
            </a:r>
          </a:p>
          <a:p>
            <a:endParaRPr lang="pt-PT" sz="1050" dirty="0"/>
          </a:p>
          <a:p>
            <a:r>
              <a:rPr lang="pt-PT" sz="1800" dirty="0"/>
              <a:t>Arteriografia seletiva .</a:t>
            </a:r>
          </a:p>
        </p:txBody>
      </p:sp>
    </p:spTree>
    <p:extLst>
      <p:ext uri="{BB962C8B-B14F-4D97-AF65-F5344CB8AC3E}">
        <p14:creationId xmlns:p14="http://schemas.microsoft.com/office/powerpoint/2010/main" val="4111551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7" t="34701" r="25567" b="29825"/>
          <a:stretch/>
        </p:blipFill>
        <p:spPr bwMode="auto">
          <a:xfrm>
            <a:off x="323528" y="637190"/>
            <a:ext cx="2101350" cy="98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4" t="61320" r="25140" b="22808"/>
          <a:stretch/>
        </p:blipFill>
        <p:spPr bwMode="auto">
          <a:xfrm>
            <a:off x="8171776" y="843558"/>
            <a:ext cx="576688" cy="57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CEF5D3B-6F3C-4EF7-BBF7-7B7F53A7D8BE}"/>
              </a:ext>
            </a:extLst>
          </p:cNvPr>
          <p:cNvSpPr txBox="1"/>
          <p:nvPr/>
        </p:nvSpPr>
        <p:spPr>
          <a:xfrm>
            <a:off x="467544" y="4587974"/>
            <a:ext cx="2480852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0A4D187-95CE-4288-B8BF-78CAAE675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9" t="30597" r="25973" b="29317"/>
          <a:stretch/>
        </p:blipFill>
        <p:spPr bwMode="auto">
          <a:xfrm>
            <a:off x="1385646" y="1491630"/>
            <a:ext cx="6404966" cy="329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D774CAE-8748-4460-83B8-FE6D72C757CC}"/>
              </a:ext>
            </a:extLst>
          </p:cNvPr>
          <p:cNvSpPr/>
          <p:nvPr/>
        </p:nvSpPr>
        <p:spPr>
          <a:xfrm>
            <a:off x="1385646" y="2283718"/>
            <a:ext cx="3258362" cy="26642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56110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9.3|9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4.4|15.7|2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836</Words>
  <Application>Microsoft Office PowerPoint</Application>
  <PresentationFormat>Apresentação no Ecrã (16:9)</PresentationFormat>
  <Paragraphs>166</Paragraphs>
  <Slides>26</Slides>
  <Notes>4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Priapismo Isquémico FISIOPATOLOGIA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CONCLUSÕES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Marisa Morais</dc:creator>
  <cp:lastModifiedBy>pedro antunes</cp:lastModifiedBy>
  <cp:revision>1325</cp:revision>
  <cp:lastPrinted>2016-05-20T10:50:47Z</cp:lastPrinted>
  <dcterms:created xsi:type="dcterms:W3CDTF">2016-05-19T16:04:24Z</dcterms:created>
  <dcterms:modified xsi:type="dcterms:W3CDTF">2019-11-15T01:21:02Z</dcterms:modified>
</cp:coreProperties>
</file>