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65" r:id="rId2"/>
    <p:sldId id="297" r:id="rId3"/>
    <p:sldId id="293" r:id="rId4"/>
    <p:sldId id="296" r:id="rId5"/>
    <p:sldId id="298" r:id="rId6"/>
    <p:sldId id="289" r:id="rId7"/>
    <p:sldId id="299" r:id="rId8"/>
    <p:sldId id="300" r:id="rId9"/>
    <p:sldId id="301" r:id="rId10"/>
    <p:sldId id="302" r:id="rId11"/>
    <p:sldId id="307" r:id="rId12"/>
    <p:sldId id="308" r:id="rId13"/>
    <p:sldId id="309" r:id="rId14"/>
    <p:sldId id="310" r:id="rId15"/>
    <p:sldId id="311" r:id="rId16"/>
    <p:sldId id="314" r:id="rId17"/>
    <p:sldId id="312" r:id="rId18"/>
    <p:sldId id="313" r:id="rId19"/>
    <p:sldId id="315" r:id="rId20"/>
    <p:sldId id="316" r:id="rId21"/>
    <p:sldId id="317" r:id="rId22"/>
    <p:sldId id="319" r:id="rId23"/>
    <p:sldId id="318" r:id="rId24"/>
    <p:sldId id="320" r:id="rId25"/>
    <p:sldId id="329" r:id="rId26"/>
    <p:sldId id="321" r:id="rId27"/>
    <p:sldId id="327" r:id="rId28"/>
    <p:sldId id="326" r:id="rId29"/>
    <p:sldId id="323" r:id="rId30"/>
    <p:sldId id="324" r:id="rId31"/>
    <p:sldId id="32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CA9"/>
    <a:srgbClr val="99C7C4"/>
    <a:srgbClr val="2D2421"/>
    <a:srgbClr val="463334"/>
    <a:srgbClr val="715253"/>
    <a:srgbClr val="6B3F4B"/>
    <a:srgbClr val="A577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62" autoAdjust="0"/>
    <p:restoredTop sz="88753" autoAdjust="0"/>
  </p:normalViewPr>
  <p:slideViewPr>
    <p:cSldViewPr snapToGrid="0" snapToObjects="1">
      <p:cViewPr>
        <p:scale>
          <a:sx n="76" d="100"/>
          <a:sy n="76" d="100"/>
        </p:scale>
        <p:origin x="-166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8D766F-0D1A-E140-AE58-B7A5969B704F}" type="doc">
      <dgm:prSet loTypeId="urn:microsoft.com/office/officeart/2005/8/layout/radial1" loCatId="" qsTypeId="urn:microsoft.com/office/officeart/2005/8/quickstyle/simple4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0F774456-E963-8E4A-BBEB-2066FC4D6B11}">
      <dgm:prSet phldrT="[Text]" custT="1"/>
      <dgm:spPr>
        <a:solidFill>
          <a:srgbClr val="6B3F4B"/>
        </a:solidFill>
      </dgm:spPr>
      <dgm:t>
        <a:bodyPr/>
        <a:lstStyle/>
        <a:p>
          <a:r>
            <a:rPr lang="pt-PT" sz="2800" b="1" u="none" noProof="0" dirty="0" err="1" smtClean="0">
              <a:solidFill>
                <a:schemeClr val="bg1"/>
              </a:solidFill>
              <a:latin typeface="Abadi MT Condensed Light"/>
              <a:cs typeface="Abadi MT Condensed Light"/>
            </a:rPr>
            <a:t>Vulvodinia</a:t>
          </a:r>
          <a:endParaRPr lang="pt-PT" sz="2400" b="1" u="none" noProof="0" dirty="0">
            <a:solidFill>
              <a:schemeClr val="bg1"/>
            </a:solidFill>
            <a:latin typeface="Abadi MT Condensed Light"/>
            <a:cs typeface="Abadi MT Condensed Light"/>
          </a:endParaRPr>
        </a:p>
      </dgm:t>
    </dgm:pt>
    <dgm:pt modelId="{47C3BFC3-6007-D44E-9855-F62C96A8718C}" type="parTrans" cxnId="{A3B6694C-6AEB-F14A-AAA1-EFF7D4969CF8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94D44D22-47E9-BF46-B760-475FAD5B6317}" type="sibTrans" cxnId="{A3B6694C-6AEB-F14A-AAA1-EFF7D4969CF8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FB8BC4B9-A078-F94A-AA69-C56E63592050}">
      <dgm:prSet phldrT="[Text]" custT="1"/>
      <dgm:spPr>
        <a:solidFill>
          <a:srgbClr val="F2ACA9"/>
        </a:solidFill>
      </dgm:spPr>
      <dgm:t>
        <a:bodyPr/>
        <a:lstStyle/>
        <a:p>
          <a:r>
            <a:rPr lang="pt-PT" sz="1600" b="1" noProof="0" dirty="0" err="1" smtClean="0">
              <a:solidFill>
                <a:schemeClr val="tx1"/>
              </a:solidFill>
              <a:latin typeface="Abadi MT Condensed Light"/>
              <a:cs typeface="Abadi MT Condensed Light"/>
            </a:rPr>
            <a:t>Desenv</a:t>
          </a:r>
          <a:r>
            <a:rPr lang="pt-PT" sz="1600" b="1" noProof="0" dirty="0" smtClean="0">
              <a:solidFill>
                <a:schemeClr val="tx1"/>
              </a:solidFill>
              <a:latin typeface="Abadi MT Condensed Light"/>
              <a:cs typeface="Abadi MT Condensed Light"/>
            </a:rPr>
            <a:t>. embrionário</a:t>
          </a:r>
          <a:endParaRPr lang="pt-PT" sz="1600" b="1" noProof="0" dirty="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A26BD8D7-F903-CD48-A251-3EF3E2E11334}" type="parTrans" cxnId="{B8FAA60C-C775-0249-B492-ED26A6BC68A8}">
      <dgm:prSet custT="1"/>
      <dgm:spPr/>
      <dgm:t>
        <a:bodyPr/>
        <a:lstStyle/>
        <a:p>
          <a:endParaRPr lang="en-US" sz="50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CB82EE8B-74E1-4245-8B61-FEBBADE47AA6}" type="sibTrans" cxnId="{B8FAA60C-C775-0249-B492-ED26A6BC68A8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B8772FB1-4473-C248-836A-052A46ED8711}">
      <dgm:prSet custT="1"/>
      <dgm:spPr>
        <a:solidFill>
          <a:srgbClr val="F2ACA9"/>
        </a:solidFill>
      </dgm:spPr>
      <dgm:t>
        <a:bodyPr/>
        <a:lstStyle/>
        <a:p>
          <a:r>
            <a:rPr lang="pt-PT" sz="1600" b="1" noProof="0" dirty="0" smtClean="0">
              <a:solidFill>
                <a:schemeClr val="tx1"/>
              </a:solidFill>
              <a:latin typeface="Abadi MT Condensed Light"/>
              <a:cs typeface="Abadi MT Condensed Light"/>
            </a:rPr>
            <a:t>Factores genéticos</a:t>
          </a:r>
          <a:endParaRPr lang="pt-PT" sz="1600" b="1" noProof="0" dirty="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75BCFBA1-37E2-D24A-B25D-3B1C0C9DAB0B}" type="parTrans" cxnId="{74554C72-5623-4249-92BB-C3D760E91511}">
      <dgm:prSet custT="1"/>
      <dgm:spPr/>
      <dgm:t>
        <a:bodyPr/>
        <a:lstStyle/>
        <a:p>
          <a:endParaRPr lang="en-US" sz="50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3989EC30-27E9-2349-BFEF-FD9D35673870}" type="sibTrans" cxnId="{74554C72-5623-4249-92BB-C3D760E91511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70C058AF-6938-5048-8AA6-413942353270}">
      <dgm:prSet custT="1"/>
      <dgm:spPr>
        <a:solidFill>
          <a:srgbClr val="F2ACA9"/>
        </a:solidFill>
      </dgm:spPr>
      <dgm:t>
        <a:bodyPr/>
        <a:lstStyle/>
        <a:p>
          <a:r>
            <a:rPr lang="pt-PT" sz="1600" b="1" noProof="0" smtClean="0">
              <a:solidFill>
                <a:schemeClr val="tx1"/>
              </a:solidFill>
              <a:latin typeface="Abadi MT Condensed Light"/>
              <a:cs typeface="Abadi MT Condensed Light"/>
            </a:rPr>
            <a:t>Factores imunes</a:t>
          </a:r>
          <a:endParaRPr lang="pt-PT" sz="1600" b="1" noProof="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231C8825-3573-4044-9384-A37E8E8E8378}" type="parTrans" cxnId="{99B64495-B33B-444E-AEF6-6A17E7A758DC}">
      <dgm:prSet custT="1"/>
      <dgm:spPr/>
      <dgm:t>
        <a:bodyPr/>
        <a:lstStyle/>
        <a:p>
          <a:endParaRPr lang="en-US" sz="50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81075F2C-D9D7-564D-8F07-1E579D24332D}" type="sibTrans" cxnId="{99B64495-B33B-444E-AEF6-6A17E7A758DC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953EDDBB-48D4-BD4F-BAFF-ED65687FAD7D}">
      <dgm:prSet custT="1"/>
      <dgm:spPr>
        <a:solidFill>
          <a:srgbClr val="F2ACA9"/>
        </a:solidFill>
      </dgm:spPr>
      <dgm:t>
        <a:bodyPr/>
        <a:lstStyle/>
        <a:p>
          <a:r>
            <a:rPr lang="pt-PT" sz="1600" b="1" noProof="0" dirty="0" smtClean="0">
              <a:solidFill>
                <a:schemeClr val="tx1"/>
              </a:solidFill>
              <a:latin typeface="Abadi MT Condensed Light"/>
              <a:cs typeface="Abadi MT Condensed Light"/>
            </a:rPr>
            <a:t>Factores hormonais</a:t>
          </a:r>
          <a:endParaRPr lang="pt-PT" sz="1600" b="1" noProof="0" dirty="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0761A795-D596-1A4E-99D7-700C097E4290}" type="parTrans" cxnId="{08F91522-F9D8-1440-9B35-C58EBFA3127B}">
      <dgm:prSet custT="1"/>
      <dgm:spPr/>
      <dgm:t>
        <a:bodyPr/>
        <a:lstStyle/>
        <a:p>
          <a:endParaRPr lang="en-US" sz="50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0D74FA44-4810-7D4D-A129-F716E21B46D2}" type="sibTrans" cxnId="{08F91522-F9D8-1440-9B35-C58EBFA3127B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3BBA9F7C-33C1-3D41-9838-2EB007638A3D}">
      <dgm:prSet custT="1"/>
      <dgm:spPr>
        <a:solidFill>
          <a:srgbClr val="F2ACA9"/>
        </a:solidFill>
      </dgm:spPr>
      <dgm:t>
        <a:bodyPr/>
        <a:lstStyle/>
        <a:p>
          <a:r>
            <a:rPr lang="pt-PT" sz="1600" b="1" noProof="0" smtClean="0">
              <a:solidFill>
                <a:schemeClr val="tx1"/>
              </a:solidFill>
              <a:latin typeface="Abadi MT Condensed Light"/>
              <a:cs typeface="Abadi MT Condensed Light"/>
            </a:rPr>
            <a:t>Factores infecciosos</a:t>
          </a:r>
          <a:endParaRPr lang="pt-PT" sz="1600" b="1" noProof="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9DFA85B0-7E1B-864E-BD5B-84A8DC994E08}" type="parTrans" cxnId="{B21C0B03-E5FF-AB42-96E2-57B164981E02}">
      <dgm:prSet custT="1"/>
      <dgm:spPr/>
      <dgm:t>
        <a:bodyPr/>
        <a:lstStyle/>
        <a:p>
          <a:endParaRPr lang="en-US" sz="50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D8F6BD70-784D-164A-B425-F8C5CCAC2E73}" type="sibTrans" cxnId="{B21C0B03-E5FF-AB42-96E2-57B164981E02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26F2C777-911F-7F44-8C2C-B30E1B6BC86B}">
      <dgm:prSet custT="1"/>
      <dgm:spPr>
        <a:solidFill>
          <a:srgbClr val="F2ACA9"/>
        </a:solidFill>
      </dgm:spPr>
      <dgm:t>
        <a:bodyPr/>
        <a:lstStyle/>
        <a:p>
          <a:r>
            <a:rPr lang="pt-PT" sz="1600" b="1" noProof="0" dirty="0" smtClean="0">
              <a:solidFill>
                <a:schemeClr val="tx1"/>
              </a:solidFill>
              <a:latin typeface="Abadi MT Condensed Light"/>
              <a:cs typeface="Abadi MT Condensed Light"/>
            </a:rPr>
            <a:t>Factores alimentares</a:t>
          </a:r>
          <a:endParaRPr lang="pt-PT" sz="1600" b="1" noProof="0" dirty="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BB78917A-71CA-AA46-92AD-4DEE3F0044BC}" type="parTrans" cxnId="{1A6DF1E9-B8F9-4243-9070-B9112DDA2FC0}">
      <dgm:prSet custT="1"/>
      <dgm:spPr/>
      <dgm:t>
        <a:bodyPr/>
        <a:lstStyle/>
        <a:p>
          <a:endParaRPr lang="en-US" sz="50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61569A5F-8135-8546-83F2-9A486E69E07F}" type="sibTrans" cxnId="{1A6DF1E9-B8F9-4243-9070-B9112DDA2FC0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D02B7EDF-77DB-3249-9C5A-E9298B10F70F}">
      <dgm:prSet custT="1"/>
      <dgm:spPr>
        <a:solidFill>
          <a:srgbClr val="F2ACA9"/>
        </a:solidFill>
      </dgm:spPr>
      <dgm:t>
        <a:bodyPr/>
        <a:lstStyle/>
        <a:p>
          <a:r>
            <a:rPr lang="en-US" sz="1400" b="1" dirty="0" err="1" smtClean="0">
              <a:solidFill>
                <a:schemeClr val="tx1"/>
              </a:solidFill>
              <a:latin typeface="Abadi MT Condensed Light"/>
              <a:cs typeface="Abadi MT Condensed Light"/>
            </a:rPr>
            <a:t>Alterações</a:t>
          </a:r>
          <a:r>
            <a:rPr lang="en-US" sz="1400" b="1" dirty="0" smtClean="0">
              <a:solidFill>
                <a:schemeClr val="tx1"/>
              </a:solidFill>
              <a:latin typeface="Abadi MT Condensed Light"/>
              <a:cs typeface="Abadi MT Condensed Light"/>
            </a:rPr>
            <a:t> </a:t>
          </a:r>
          <a:r>
            <a:rPr lang="en-US" sz="1400" b="1" dirty="0" err="1" smtClean="0">
              <a:solidFill>
                <a:schemeClr val="tx1"/>
              </a:solidFill>
              <a:latin typeface="Abadi MT Condensed Light"/>
              <a:cs typeface="Abadi MT Condensed Light"/>
            </a:rPr>
            <a:t>neuropáticas</a:t>
          </a:r>
          <a:endParaRPr lang="en-US" sz="1400" b="1" dirty="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B955CF9C-E08A-A54D-BA32-E2663934C6EE}" type="parTrans" cxnId="{EF0E3F1F-1C49-044B-9780-F36B02373922}">
      <dgm:prSet custT="1"/>
      <dgm:spPr/>
      <dgm:t>
        <a:bodyPr/>
        <a:lstStyle/>
        <a:p>
          <a:endParaRPr lang="en-US" sz="50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ACF8BC9E-41D8-3542-B23D-C1293DE9BF0F}" type="sibTrans" cxnId="{EF0E3F1F-1C49-044B-9780-F36B02373922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5ED99A64-6733-3E46-9A7B-DCECB0A51E3F}">
      <dgm:prSet custT="1"/>
      <dgm:spPr>
        <a:solidFill>
          <a:srgbClr val="F2ACA9"/>
        </a:solidFill>
      </dgm:spPr>
      <dgm:t>
        <a:bodyPr/>
        <a:lstStyle/>
        <a:p>
          <a:r>
            <a:rPr lang="en-US" sz="1800" b="1" dirty="0" err="1" smtClean="0">
              <a:solidFill>
                <a:schemeClr val="tx1"/>
              </a:solidFill>
              <a:latin typeface="Abadi MT Condensed Light"/>
              <a:cs typeface="Abadi MT Condensed Light"/>
            </a:rPr>
            <a:t>Factores</a:t>
          </a:r>
          <a:r>
            <a:rPr lang="en-US" sz="1800" b="1" dirty="0" smtClean="0">
              <a:solidFill>
                <a:schemeClr val="tx1"/>
              </a:solidFill>
              <a:latin typeface="Abadi MT Condensed Light"/>
              <a:cs typeface="Abadi MT Condensed Light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Abadi MT Condensed Light"/>
              <a:cs typeface="Abadi MT Condensed Light"/>
            </a:rPr>
            <a:t>locais</a:t>
          </a:r>
          <a:endParaRPr lang="en-US" sz="1800" b="1" dirty="0">
            <a:solidFill>
              <a:schemeClr val="tx1"/>
            </a:solidFill>
            <a:latin typeface="Abadi MT Condensed Light"/>
            <a:cs typeface="Abadi MT Condensed Light"/>
          </a:endParaRPr>
        </a:p>
      </dgm:t>
    </dgm:pt>
    <dgm:pt modelId="{49F700E5-3102-FD4F-8049-532CB15624D4}" type="parTrans" cxnId="{D3E6B507-CB40-7646-BF43-EBF0E440CB8E}">
      <dgm:prSet custT="1"/>
      <dgm:spPr/>
      <dgm:t>
        <a:bodyPr/>
        <a:lstStyle/>
        <a:p>
          <a:endParaRPr lang="en-US" sz="500">
            <a:latin typeface="Abadi MT Condensed Light"/>
            <a:cs typeface="Abadi MT Condensed Light"/>
          </a:endParaRPr>
        </a:p>
      </dgm:t>
    </dgm:pt>
    <dgm:pt modelId="{7927BFD8-A98A-DE47-AE54-AB654BE666D8}" type="sibTrans" cxnId="{D3E6B507-CB40-7646-BF43-EBF0E440CB8E}">
      <dgm:prSet/>
      <dgm:spPr/>
      <dgm:t>
        <a:bodyPr/>
        <a:lstStyle/>
        <a:p>
          <a:endParaRPr lang="en-US" sz="1800">
            <a:latin typeface="Abadi MT Condensed Light"/>
            <a:cs typeface="Abadi MT Condensed Light"/>
          </a:endParaRPr>
        </a:p>
      </dgm:t>
    </dgm:pt>
    <dgm:pt modelId="{AB0AE5A2-1CFD-9846-B341-78543CDD55DD}" type="pres">
      <dgm:prSet presAssocID="{EE8D766F-0D1A-E140-AE58-B7A5969B704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4066A7-74AD-EE41-9525-64F8BC901F72}" type="pres">
      <dgm:prSet presAssocID="{0F774456-E963-8E4A-BBEB-2066FC4D6B11}" presName="centerShape" presStyleLbl="node0" presStyleIdx="0" presStyleCnt="1" custScaleX="153970"/>
      <dgm:spPr/>
      <dgm:t>
        <a:bodyPr/>
        <a:lstStyle/>
        <a:p>
          <a:endParaRPr lang="en-US"/>
        </a:p>
      </dgm:t>
    </dgm:pt>
    <dgm:pt modelId="{8F082271-637D-F245-A303-F3FC300842F0}" type="pres">
      <dgm:prSet presAssocID="{A26BD8D7-F903-CD48-A251-3EF3E2E11334}" presName="Name9" presStyleLbl="parChTrans1D2" presStyleIdx="0" presStyleCnt="8"/>
      <dgm:spPr/>
      <dgm:t>
        <a:bodyPr/>
        <a:lstStyle/>
        <a:p>
          <a:endParaRPr lang="en-US"/>
        </a:p>
      </dgm:t>
    </dgm:pt>
    <dgm:pt modelId="{AB188A80-FF52-BC45-B6F9-E95FEAF7FD29}" type="pres">
      <dgm:prSet presAssocID="{A26BD8D7-F903-CD48-A251-3EF3E2E11334}" presName="connTx" presStyleLbl="parChTrans1D2" presStyleIdx="0" presStyleCnt="8"/>
      <dgm:spPr/>
      <dgm:t>
        <a:bodyPr/>
        <a:lstStyle/>
        <a:p>
          <a:endParaRPr lang="en-US"/>
        </a:p>
      </dgm:t>
    </dgm:pt>
    <dgm:pt modelId="{6BAFF4A3-7924-8245-B878-2E8B70F372C5}" type="pres">
      <dgm:prSet presAssocID="{FB8BC4B9-A078-F94A-AA69-C56E63592050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0EA2A6-DA32-C94B-BE18-57EE8D33E3AB}" type="pres">
      <dgm:prSet presAssocID="{49F700E5-3102-FD4F-8049-532CB15624D4}" presName="Name9" presStyleLbl="parChTrans1D2" presStyleIdx="1" presStyleCnt="8"/>
      <dgm:spPr/>
      <dgm:t>
        <a:bodyPr/>
        <a:lstStyle/>
        <a:p>
          <a:endParaRPr lang="en-US"/>
        </a:p>
      </dgm:t>
    </dgm:pt>
    <dgm:pt modelId="{BDAF1B86-6157-7745-9E09-05766F5BFE9C}" type="pres">
      <dgm:prSet presAssocID="{49F700E5-3102-FD4F-8049-532CB15624D4}" presName="connTx" presStyleLbl="parChTrans1D2" presStyleIdx="1" presStyleCnt="8"/>
      <dgm:spPr/>
      <dgm:t>
        <a:bodyPr/>
        <a:lstStyle/>
        <a:p>
          <a:endParaRPr lang="en-US"/>
        </a:p>
      </dgm:t>
    </dgm:pt>
    <dgm:pt modelId="{8C4E4F24-0FD9-1C43-A5BB-956F83AE3F1C}" type="pres">
      <dgm:prSet presAssocID="{5ED99A64-6733-3E46-9A7B-DCECB0A51E3F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81BDD7-B1BC-CB44-B6C5-A3DF2868833A}" type="pres">
      <dgm:prSet presAssocID="{75BCFBA1-37E2-D24A-B25D-3B1C0C9DAB0B}" presName="Name9" presStyleLbl="parChTrans1D2" presStyleIdx="2" presStyleCnt="8"/>
      <dgm:spPr/>
      <dgm:t>
        <a:bodyPr/>
        <a:lstStyle/>
        <a:p>
          <a:endParaRPr lang="en-US"/>
        </a:p>
      </dgm:t>
    </dgm:pt>
    <dgm:pt modelId="{8E1DEDBA-9C85-994A-A8C2-E843E09911B5}" type="pres">
      <dgm:prSet presAssocID="{75BCFBA1-37E2-D24A-B25D-3B1C0C9DAB0B}" presName="connTx" presStyleLbl="parChTrans1D2" presStyleIdx="2" presStyleCnt="8"/>
      <dgm:spPr/>
      <dgm:t>
        <a:bodyPr/>
        <a:lstStyle/>
        <a:p>
          <a:endParaRPr lang="en-US"/>
        </a:p>
      </dgm:t>
    </dgm:pt>
    <dgm:pt modelId="{306EF6A4-BBEB-594B-9DCA-2BB3AA2FBA18}" type="pres">
      <dgm:prSet presAssocID="{B8772FB1-4473-C248-836A-052A46ED871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3726EC-94F1-CD4D-BA1B-D8CED9A2A358}" type="pres">
      <dgm:prSet presAssocID="{231C8825-3573-4044-9384-A37E8E8E8378}" presName="Name9" presStyleLbl="parChTrans1D2" presStyleIdx="3" presStyleCnt="8"/>
      <dgm:spPr/>
      <dgm:t>
        <a:bodyPr/>
        <a:lstStyle/>
        <a:p>
          <a:endParaRPr lang="en-US"/>
        </a:p>
      </dgm:t>
    </dgm:pt>
    <dgm:pt modelId="{B4071D8C-4E0C-0C46-BC54-9389D4824270}" type="pres">
      <dgm:prSet presAssocID="{231C8825-3573-4044-9384-A37E8E8E8378}" presName="connTx" presStyleLbl="parChTrans1D2" presStyleIdx="3" presStyleCnt="8"/>
      <dgm:spPr/>
      <dgm:t>
        <a:bodyPr/>
        <a:lstStyle/>
        <a:p>
          <a:endParaRPr lang="en-US"/>
        </a:p>
      </dgm:t>
    </dgm:pt>
    <dgm:pt modelId="{57440776-2AFB-2248-856A-29E3FBFF6A85}" type="pres">
      <dgm:prSet presAssocID="{70C058AF-6938-5048-8AA6-413942353270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E41BC3-898F-8044-BE14-0E211C290B75}" type="pres">
      <dgm:prSet presAssocID="{0761A795-D596-1A4E-99D7-700C097E4290}" presName="Name9" presStyleLbl="parChTrans1D2" presStyleIdx="4" presStyleCnt="8"/>
      <dgm:spPr/>
      <dgm:t>
        <a:bodyPr/>
        <a:lstStyle/>
        <a:p>
          <a:endParaRPr lang="en-US"/>
        </a:p>
      </dgm:t>
    </dgm:pt>
    <dgm:pt modelId="{2B78D674-4A47-3749-BB72-BEF3416CD46A}" type="pres">
      <dgm:prSet presAssocID="{0761A795-D596-1A4E-99D7-700C097E4290}" presName="connTx" presStyleLbl="parChTrans1D2" presStyleIdx="4" presStyleCnt="8"/>
      <dgm:spPr/>
      <dgm:t>
        <a:bodyPr/>
        <a:lstStyle/>
        <a:p>
          <a:endParaRPr lang="en-US"/>
        </a:p>
      </dgm:t>
    </dgm:pt>
    <dgm:pt modelId="{4C750C9F-CB6A-1B45-93F1-27387E6344CC}" type="pres">
      <dgm:prSet presAssocID="{953EDDBB-48D4-BD4F-BAFF-ED65687FAD7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42DED0-7CC7-9649-B131-3D8EE76BF615}" type="pres">
      <dgm:prSet presAssocID="{9DFA85B0-7E1B-864E-BD5B-84A8DC994E08}" presName="Name9" presStyleLbl="parChTrans1D2" presStyleIdx="5" presStyleCnt="8"/>
      <dgm:spPr/>
      <dgm:t>
        <a:bodyPr/>
        <a:lstStyle/>
        <a:p>
          <a:endParaRPr lang="en-US"/>
        </a:p>
      </dgm:t>
    </dgm:pt>
    <dgm:pt modelId="{9767063B-63AE-5949-8D09-8B302244AFA7}" type="pres">
      <dgm:prSet presAssocID="{9DFA85B0-7E1B-864E-BD5B-84A8DC994E08}" presName="connTx" presStyleLbl="parChTrans1D2" presStyleIdx="5" presStyleCnt="8"/>
      <dgm:spPr/>
      <dgm:t>
        <a:bodyPr/>
        <a:lstStyle/>
        <a:p>
          <a:endParaRPr lang="en-US"/>
        </a:p>
      </dgm:t>
    </dgm:pt>
    <dgm:pt modelId="{93B6A362-8E7B-544E-AC08-DDB9A1A0C7F7}" type="pres">
      <dgm:prSet presAssocID="{3BBA9F7C-33C1-3D41-9838-2EB007638A3D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E1C370-5706-A949-A82A-AEC5F1EA4F0B}" type="pres">
      <dgm:prSet presAssocID="{BB78917A-71CA-AA46-92AD-4DEE3F0044BC}" presName="Name9" presStyleLbl="parChTrans1D2" presStyleIdx="6" presStyleCnt="8"/>
      <dgm:spPr/>
      <dgm:t>
        <a:bodyPr/>
        <a:lstStyle/>
        <a:p>
          <a:endParaRPr lang="en-US"/>
        </a:p>
      </dgm:t>
    </dgm:pt>
    <dgm:pt modelId="{32E8CD80-37A6-7E49-AB61-2D5FE92EA10F}" type="pres">
      <dgm:prSet presAssocID="{BB78917A-71CA-AA46-92AD-4DEE3F0044BC}" presName="connTx" presStyleLbl="parChTrans1D2" presStyleIdx="6" presStyleCnt="8"/>
      <dgm:spPr/>
      <dgm:t>
        <a:bodyPr/>
        <a:lstStyle/>
        <a:p>
          <a:endParaRPr lang="en-US"/>
        </a:p>
      </dgm:t>
    </dgm:pt>
    <dgm:pt modelId="{42D143E8-455F-1D4F-9706-BAD5D62F7656}" type="pres">
      <dgm:prSet presAssocID="{26F2C777-911F-7F44-8C2C-B30E1B6BC86B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4D465-B004-7142-B870-4A7916A50C00}" type="pres">
      <dgm:prSet presAssocID="{B955CF9C-E08A-A54D-BA32-E2663934C6EE}" presName="Name9" presStyleLbl="parChTrans1D2" presStyleIdx="7" presStyleCnt="8"/>
      <dgm:spPr/>
      <dgm:t>
        <a:bodyPr/>
        <a:lstStyle/>
        <a:p>
          <a:endParaRPr lang="en-US"/>
        </a:p>
      </dgm:t>
    </dgm:pt>
    <dgm:pt modelId="{B674641C-4713-F446-B6D9-7092E7F6078E}" type="pres">
      <dgm:prSet presAssocID="{B955CF9C-E08A-A54D-BA32-E2663934C6EE}" presName="connTx" presStyleLbl="parChTrans1D2" presStyleIdx="7" presStyleCnt="8"/>
      <dgm:spPr/>
      <dgm:t>
        <a:bodyPr/>
        <a:lstStyle/>
        <a:p>
          <a:endParaRPr lang="en-US"/>
        </a:p>
      </dgm:t>
    </dgm:pt>
    <dgm:pt modelId="{9D31C0F2-AAF0-A24C-BE7A-69A142D035D8}" type="pres">
      <dgm:prSet presAssocID="{D02B7EDF-77DB-3249-9C5A-E9298B10F70F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015085-BE9A-C14B-820D-596A9DF35CBA}" type="presOf" srcId="{26F2C777-911F-7F44-8C2C-B30E1B6BC86B}" destId="{42D143E8-455F-1D4F-9706-BAD5D62F7656}" srcOrd="0" destOrd="0" presId="urn:microsoft.com/office/officeart/2005/8/layout/radial1"/>
    <dgm:cxn modelId="{1A6DF1E9-B8F9-4243-9070-B9112DDA2FC0}" srcId="{0F774456-E963-8E4A-BBEB-2066FC4D6B11}" destId="{26F2C777-911F-7F44-8C2C-B30E1B6BC86B}" srcOrd="6" destOrd="0" parTransId="{BB78917A-71CA-AA46-92AD-4DEE3F0044BC}" sibTransId="{61569A5F-8135-8546-83F2-9A486E69E07F}"/>
    <dgm:cxn modelId="{854BDC03-40B5-E742-9845-15B30B91EAB2}" type="presOf" srcId="{BB78917A-71CA-AA46-92AD-4DEE3F0044BC}" destId="{32E8CD80-37A6-7E49-AB61-2D5FE92EA10F}" srcOrd="1" destOrd="0" presId="urn:microsoft.com/office/officeart/2005/8/layout/radial1"/>
    <dgm:cxn modelId="{4DD86E6A-C633-0B44-854C-F398E07DEBF7}" type="presOf" srcId="{EE8D766F-0D1A-E140-AE58-B7A5969B704F}" destId="{AB0AE5A2-1CFD-9846-B341-78543CDD55DD}" srcOrd="0" destOrd="0" presId="urn:microsoft.com/office/officeart/2005/8/layout/radial1"/>
    <dgm:cxn modelId="{A2904044-5B0D-5641-A193-FC0AF4344E39}" type="presOf" srcId="{5ED99A64-6733-3E46-9A7B-DCECB0A51E3F}" destId="{8C4E4F24-0FD9-1C43-A5BB-956F83AE3F1C}" srcOrd="0" destOrd="0" presId="urn:microsoft.com/office/officeart/2005/8/layout/radial1"/>
    <dgm:cxn modelId="{E8D408CB-1D74-7B4D-A8F3-75A7737A53CA}" type="presOf" srcId="{B955CF9C-E08A-A54D-BA32-E2663934C6EE}" destId="{B674641C-4713-F446-B6D9-7092E7F6078E}" srcOrd="1" destOrd="0" presId="urn:microsoft.com/office/officeart/2005/8/layout/radial1"/>
    <dgm:cxn modelId="{60B7C842-CD57-4A4D-8B61-C1A753EA0650}" type="presOf" srcId="{9DFA85B0-7E1B-864E-BD5B-84A8DC994E08}" destId="{9767063B-63AE-5949-8D09-8B302244AFA7}" srcOrd="1" destOrd="0" presId="urn:microsoft.com/office/officeart/2005/8/layout/radial1"/>
    <dgm:cxn modelId="{55A5DE1A-D286-1640-A2C9-C8EC8296BE70}" type="presOf" srcId="{49F700E5-3102-FD4F-8049-532CB15624D4}" destId="{260EA2A6-DA32-C94B-BE18-57EE8D33E3AB}" srcOrd="0" destOrd="0" presId="urn:microsoft.com/office/officeart/2005/8/layout/radial1"/>
    <dgm:cxn modelId="{08F91522-F9D8-1440-9B35-C58EBFA3127B}" srcId="{0F774456-E963-8E4A-BBEB-2066FC4D6B11}" destId="{953EDDBB-48D4-BD4F-BAFF-ED65687FAD7D}" srcOrd="4" destOrd="0" parTransId="{0761A795-D596-1A4E-99D7-700C097E4290}" sibTransId="{0D74FA44-4810-7D4D-A129-F716E21B46D2}"/>
    <dgm:cxn modelId="{E55CDFE8-CFCC-1441-B178-C1D555325DDF}" type="presOf" srcId="{BB78917A-71CA-AA46-92AD-4DEE3F0044BC}" destId="{26E1C370-5706-A949-A82A-AEC5F1EA4F0B}" srcOrd="0" destOrd="0" presId="urn:microsoft.com/office/officeart/2005/8/layout/radial1"/>
    <dgm:cxn modelId="{B21C0B03-E5FF-AB42-96E2-57B164981E02}" srcId="{0F774456-E963-8E4A-BBEB-2066FC4D6B11}" destId="{3BBA9F7C-33C1-3D41-9838-2EB007638A3D}" srcOrd="5" destOrd="0" parTransId="{9DFA85B0-7E1B-864E-BD5B-84A8DC994E08}" sibTransId="{D8F6BD70-784D-164A-B425-F8C5CCAC2E73}"/>
    <dgm:cxn modelId="{49637C68-A003-0D40-9D9D-55BBC5F7CA15}" type="presOf" srcId="{0F774456-E963-8E4A-BBEB-2066FC4D6B11}" destId="{724066A7-74AD-EE41-9525-64F8BC901F72}" srcOrd="0" destOrd="0" presId="urn:microsoft.com/office/officeart/2005/8/layout/radial1"/>
    <dgm:cxn modelId="{7ECBB24C-FCC9-3C45-A0D3-B9927E7CA416}" type="presOf" srcId="{9DFA85B0-7E1B-864E-BD5B-84A8DC994E08}" destId="{0B42DED0-7CC7-9649-B131-3D8EE76BF615}" srcOrd="0" destOrd="0" presId="urn:microsoft.com/office/officeart/2005/8/layout/radial1"/>
    <dgm:cxn modelId="{D45B2AD1-EBD9-274B-97AB-64C4CBD6ED56}" type="presOf" srcId="{75BCFBA1-37E2-D24A-B25D-3B1C0C9DAB0B}" destId="{8E1DEDBA-9C85-994A-A8C2-E843E09911B5}" srcOrd="1" destOrd="0" presId="urn:microsoft.com/office/officeart/2005/8/layout/radial1"/>
    <dgm:cxn modelId="{EF0E3F1F-1C49-044B-9780-F36B02373922}" srcId="{0F774456-E963-8E4A-BBEB-2066FC4D6B11}" destId="{D02B7EDF-77DB-3249-9C5A-E9298B10F70F}" srcOrd="7" destOrd="0" parTransId="{B955CF9C-E08A-A54D-BA32-E2663934C6EE}" sibTransId="{ACF8BC9E-41D8-3542-B23D-C1293DE9BF0F}"/>
    <dgm:cxn modelId="{72420C13-AC79-7741-A64F-A7F70E573E7D}" type="presOf" srcId="{B8772FB1-4473-C248-836A-052A46ED8711}" destId="{306EF6A4-BBEB-594B-9DCA-2BB3AA2FBA18}" srcOrd="0" destOrd="0" presId="urn:microsoft.com/office/officeart/2005/8/layout/radial1"/>
    <dgm:cxn modelId="{2F093410-97D8-5441-9E05-6241CBA00AD6}" type="presOf" srcId="{A26BD8D7-F903-CD48-A251-3EF3E2E11334}" destId="{8F082271-637D-F245-A303-F3FC300842F0}" srcOrd="0" destOrd="0" presId="urn:microsoft.com/office/officeart/2005/8/layout/radial1"/>
    <dgm:cxn modelId="{A3B6694C-6AEB-F14A-AAA1-EFF7D4969CF8}" srcId="{EE8D766F-0D1A-E140-AE58-B7A5969B704F}" destId="{0F774456-E963-8E4A-BBEB-2066FC4D6B11}" srcOrd="0" destOrd="0" parTransId="{47C3BFC3-6007-D44E-9855-F62C96A8718C}" sibTransId="{94D44D22-47E9-BF46-B760-475FAD5B6317}"/>
    <dgm:cxn modelId="{E9896980-4FFA-2542-9991-49B093068C0B}" type="presOf" srcId="{231C8825-3573-4044-9384-A37E8E8E8378}" destId="{773726EC-94F1-CD4D-BA1B-D8CED9A2A358}" srcOrd="0" destOrd="0" presId="urn:microsoft.com/office/officeart/2005/8/layout/radial1"/>
    <dgm:cxn modelId="{4A8B9851-525A-E648-94C6-D8B1B56F502C}" type="presOf" srcId="{B955CF9C-E08A-A54D-BA32-E2663934C6EE}" destId="{8B44D465-B004-7142-B870-4A7916A50C00}" srcOrd="0" destOrd="0" presId="urn:microsoft.com/office/officeart/2005/8/layout/radial1"/>
    <dgm:cxn modelId="{327DB539-8BBE-734C-8D99-57F5578F6AE4}" type="presOf" srcId="{0761A795-D596-1A4E-99D7-700C097E4290}" destId="{D9E41BC3-898F-8044-BE14-0E211C290B75}" srcOrd="0" destOrd="0" presId="urn:microsoft.com/office/officeart/2005/8/layout/radial1"/>
    <dgm:cxn modelId="{28EC7504-C6B3-6642-B5D5-FEF617F9C9BB}" type="presOf" srcId="{D02B7EDF-77DB-3249-9C5A-E9298B10F70F}" destId="{9D31C0F2-AAF0-A24C-BE7A-69A142D035D8}" srcOrd="0" destOrd="0" presId="urn:microsoft.com/office/officeart/2005/8/layout/radial1"/>
    <dgm:cxn modelId="{B8FAA60C-C775-0249-B492-ED26A6BC68A8}" srcId="{0F774456-E963-8E4A-BBEB-2066FC4D6B11}" destId="{FB8BC4B9-A078-F94A-AA69-C56E63592050}" srcOrd="0" destOrd="0" parTransId="{A26BD8D7-F903-CD48-A251-3EF3E2E11334}" sibTransId="{CB82EE8B-74E1-4245-8B61-FEBBADE47AA6}"/>
    <dgm:cxn modelId="{78D5B6A5-ABB6-8147-A864-CF720FFF096E}" type="presOf" srcId="{231C8825-3573-4044-9384-A37E8E8E8378}" destId="{B4071D8C-4E0C-0C46-BC54-9389D4824270}" srcOrd="1" destOrd="0" presId="urn:microsoft.com/office/officeart/2005/8/layout/radial1"/>
    <dgm:cxn modelId="{FC97AFA9-0A5C-664A-AA10-05432B61BBFA}" type="presOf" srcId="{70C058AF-6938-5048-8AA6-413942353270}" destId="{57440776-2AFB-2248-856A-29E3FBFF6A85}" srcOrd="0" destOrd="0" presId="urn:microsoft.com/office/officeart/2005/8/layout/radial1"/>
    <dgm:cxn modelId="{04E0B5A1-E310-DC42-8F95-05E1E8A9998A}" type="presOf" srcId="{0761A795-D596-1A4E-99D7-700C097E4290}" destId="{2B78D674-4A47-3749-BB72-BEF3416CD46A}" srcOrd="1" destOrd="0" presId="urn:microsoft.com/office/officeart/2005/8/layout/radial1"/>
    <dgm:cxn modelId="{8E38F9F7-7252-264F-A06A-611A9C2DF3CB}" type="presOf" srcId="{953EDDBB-48D4-BD4F-BAFF-ED65687FAD7D}" destId="{4C750C9F-CB6A-1B45-93F1-27387E6344CC}" srcOrd="0" destOrd="0" presId="urn:microsoft.com/office/officeart/2005/8/layout/radial1"/>
    <dgm:cxn modelId="{BC93DBED-B94E-BF4B-9747-6F6B6ED5EF77}" type="presOf" srcId="{75BCFBA1-37E2-D24A-B25D-3B1C0C9DAB0B}" destId="{1C81BDD7-B1BC-CB44-B6C5-A3DF2868833A}" srcOrd="0" destOrd="0" presId="urn:microsoft.com/office/officeart/2005/8/layout/radial1"/>
    <dgm:cxn modelId="{0FF577DE-B22A-8040-9CFA-9A9E37B506AC}" type="presOf" srcId="{A26BD8D7-F903-CD48-A251-3EF3E2E11334}" destId="{AB188A80-FF52-BC45-B6F9-E95FEAF7FD29}" srcOrd="1" destOrd="0" presId="urn:microsoft.com/office/officeart/2005/8/layout/radial1"/>
    <dgm:cxn modelId="{D3E6B507-CB40-7646-BF43-EBF0E440CB8E}" srcId="{0F774456-E963-8E4A-BBEB-2066FC4D6B11}" destId="{5ED99A64-6733-3E46-9A7B-DCECB0A51E3F}" srcOrd="1" destOrd="0" parTransId="{49F700E5-3102-FD4F-8049-532CB15624D4}" sibTransId="{7927BFD8-A98A-DE47-AE54-AB654BE666D8}"/>
    <dgm:cxn modelId="{916A0D90-0461-2149-88EF-1613F25B0C38}" type="presOf" srcId="{FB8BC4B9-A078-F94A-AA69-C56E63592050}" destId="{6BAFF4A3-7924-8245-B878-2E8B70F372C5}" srcOrd="0" destOrd="0" presId="urn:microsoft.com/office/officeart/2005/8/layout/radial1"/>
    <dgm:cxn modelId="{62FAB6D6-945F-5E4F-93C7-DDCB16E5B5F3}" type="presOf" srcId="{49F700E5-3102-FD4F-8049-532CB15624D4}" destId="{BDAF1B86-6157-7745-9E09-05766F5BFE9C}" srcOrd="1" destOrd="0" presId="urn:microsoft.com/office/officeart/2005/8/layout/radial1"/>
    <dgm:cxn modelId="{99B64495-B33B-444E-AEF6-6A17E7A758DC}" srcId="{0F774456-E963-8E4A-BBEB-2066FC4D6B11}" destId="{70C058AF-6938-5048-8AA6-413942353270}" srcOrd="3" destOrd="0" parTransId="{231C8825-3573-4044-9384-A37E8E8E8378}" sibTransId="{81075F2C-D9D7-564D-8F07-1E579D24332D}"/>
    <dgm:cxn modelId="{57FB7AF3-E08F-B946-8989-583414102CEB}" type="presOf" srcId="{3BBA9F7C-33C1-3D41-9838-2EB007638A3D}" destId="{93B6A362-8E7B-544E-AC08-DDB9A1A0C7F7}" srcOrd="0" destOrd="0" presId="urn:microsoft.com/office/officeart/2005/8/layout/radial1"/>
    <dgm:cxn modelId="{74554C72-5623-4249-92BB-C3D760E91511}" srcId="{0F774456-E963-8E4A-BBEB-2066FC4D6B11}" destId="{B8772FB1-4473-C248-836A-052A46ED8711}" srcOrd="2" destOrd="0" parTransId="{75BCFBA1-37E2-D24A-B25D-3B1C0C9DAB0B}" sibTransId="{3989EC30-27E9-2349-BFEF-FD9D35673870}"/>
    <dgm:cxn modelId="{4BA2780D-921B-4F4F-B7B7-A1CE93895DA6}" type="presParOf" srcId="{AB0AE5A2-1CFD-9846-B341-78543CDD55DD}" destId="{724066A7-74AD-EE41-9525-64F8BC901F72}" srcOrd="0" destOrd="0" presId="urn:microsoft.com/office/officeart/2005/8/layout/radial1"/>
    <dgm:cxn modelId="{F73F99AF-6456-6948-95BC-3BB277F04E71}" type="presParOf" srcId="{AB0AE5A2-1CFD-9846-B341-78543CDD55DD}" destId="{8F082271-637D-F245-A303-F3FC300842F0}" srcOrd="1" destOrd="0" presId="urn:microsoft.com/office/officeart/2005/8/layout/radial1"/>
    <dgm:cxn modelId="{FAD11185-E781-0D4B-9F4C-B742B628D6ED}" type="presParOf" srcId="{8F082271-637D-F245-A303-F3FC300842F0}" destId="{AB188A80-FF52-BC45-B6F9-E95FEAF7FD29}" srcOrd="0" destOrd="0" presId="urn:microsoft.com/office/officeart/2005/8/layout/radial1"/>
    <dgm:cxn modelId="{B52834A9-050A-3746-8567-32A3566221EE}" type="presParOf" srcId="{AB0AE5A2-1CFD-9846-B341-78543CDD55DD}" destId="{6BAFF4A3-7924-8245-B878-2E8B70F372C5}" srcOrd="2" destOrd="0" presId="urn:microsoft.com/office/officeart/2005/8/layout/radial1"/>
    <dgm:cxn modelId="{51779866-8ED5-2844-A978-9B63024B184D}" type="presParOf" srcId="{AB0AE5A2-1CFD-9846-B341-78543CDD55DD}" destId="{260EA2A6-DA32-C94B-BE18-57EE8D33E3AB}" srcOrd="3" destOrd="0" presId="urn:microsoft.com/office/officeart/2005/8/layout/radial1"/>
    <dgm:cxn modelId="{63D718CA-1E77-7C41-817A-BD133EA6609A}" type="presParOf" srcId="{260EA2A6-DA32-C94B-BE18-57EE8D33E3AB}" destId="{BDAF1B86-6157-7745-9E09-05766F5BFE9C}" srcOrd="0" destOrd="0" presId="urn:microsoft.com/office/officeart/2005/8/layout/radial1"/>
    <dgm:cxn modelId="{65A02FFC-6243-EA48-96E1-FDF98F1D39D9}" type="presParOf" srcId="{AB0AE5A2-1CFD-9846-B341-78543CDD55DD}" destId="{8C4E4F24-0FD9-1C43-A5BB-956F83AE3F1C}" srcOrd="4" destOrd="0" presId="urn:microsoft.com/office/officeart/2005/8/layout/radial1"/>
    <dgm:cxn modelId="{3182F736-11E9-D045-8CC5-7F7BF9340261}" type="presParOf" srcId="{AB0AE5A2-1CFD-9846-B341-78543CDD55DD}" destId="{1C81BDD7-B1BC-CB44-B6C5-A3DF2868833A}" srcOrd="5" destOrd="0" presId="urn:microsoft.com/office/officeart/2005/8/layout/radial1"/>
    <dgm:cxn modelId="{EF7DEA4B-C8FA-9542-80E8-1465375257BB}" type="presParOf" srcId="{1C81BDD7-B1BC-CB44-B6C5-A3DF2868833A}" destId="{8E1DEDBA-9C85-994A-A8C2-E843E09911B5}" srcOrd="0" destOrd="0" presId="urn:microsoft.com/office/officeart/2005/8/layout/radial1"/>
    <dgm:cxn modelId="{050EAFF2-8BEC-B641-96D8-8AA712F3B4A0}" type="presParOf" srcId="{AB0AE5A2-1CFD-9846-B341-78543CDD55DD}" destId="{306EF6A4-BBEB-594B-9DCA-2BB3AA2FBA18}" srcOrd="6" destOrd="0" presId="urn:microsoft.com/office/officeart/2005/8/layout/radial1"/>
    <dgm:cxn modelId="{72A3431E-6C93-6B42-AD3A-8D2EE9FF8C52}" type="presParOf" srcId="{AB0AE5A2-1CFD-9846-B341-78543CDD55DD}" destId="{773726EC-94F1-CD4D-BA1B-D8CED9A2A358}" srcOrd="7" destOrd="0" presId="urn:microsoft.com/office/officeart/2005/8/layout/radial1"/>
    <dgm:cxn modelId="{1E62D13F-7C5B-FF4C-B78D-F1EA12D2F63D}" type="presParOf" srcId="{773726EC-94F1-CD4D-BA1B-D8CED9A2A358}" destId="{B4071D8C-4E0C-0C46-BC54-9389D4824270}" srcOrd="0" destOrd="0" presId="urn:microsoft.com/office/officeart/2005/8/layout/radial1"/>
    <dgm:cxn modelId="{1DDF25EA-86E6-AB48-91C0-BF72EC3494D9}" type="presParOf" srcId="{AB0AE5A2-1CFD-9846-B341-78543CDD55DD}" destId="{57440776-2AFB-2248-856A-29E3FBFF6A85}" srcOrd="8" destOrd="0" presId="urn:microsoft.com/office/officeart/2005/8/layout/radial1"/>
    <dgm:cxn modelId="{327B491D-90C4-B84D-8643-9DE941616A66}" type="presParOf" srcId="{AB0AE5A2-1CFD-9846-B341-78543CDD55DD}" destId="{D9E41BC3-898F-8044-BE14-0E211C290B75}" srcOrd="9" destOrd="0" presId="urn:microsoft.com/office/officeart/2005/8/layout/radial1"/>
    <dgm:cxn modelId="{032E290F-559F-E441-9A63-92AFB070E5EC}" type="presParOf" srcId="{D9E41BC3-898F-8044-BE14-0E211C290B75}" destId="{2B78D674-4A47-3749-BB72-BEF3416CD46A}" srcOrd="0" destOrd="0" presId="urn:microsoft.com/office/officeart/2005/8/layout/radial1"/>
    <dgm:cxn modelId="{74B8A6BE-B919-1F47-AF7D-4C0237E3E61D}" type="presParOf" srcId="{AB0AE5A2-1CFD-9846-B341-78543CDD55DD}" destId="{4C750C9F-CB6A-1B45-93F1-27387E6344CC}" srcOrd="10" destOrd="0" presId="urn:microsoft.com/office/officeart/2005/8/layout/radial1"/>
    <dgm:cxn modelId="{709B59B0-CB8C-EA4F-BF9F-DD7C1A597CBB}" type="presParOf" srcId="{AB0AE5A2-1CFD-9846-B341-78543CDD55DD}" destId="{0B42DED0-7CC7-9649-B131-3D8EE76BF615}" srcOrd="11" destOrd="0" presId="urn:microsoft.com/office/officeart/2005/8/layout/radial1"/>
    <dgm:cxn modelId="{1C3135A7-9626-6942-AD13-CCAF67196D81}" type="presParOf" srcId="{0B42DED0-7CC7-9649-B131-3D8EE76BF615}" destId="{9767063B-63AE-5949-8D09-8B302244AFA7}" srcOrd="0" destOrd="0" presId="urn:microsoft.com/office/officeart/2005/8/layout/radial1"/>
    <dgm:cxn modelId="{38D8CEE7-9C38-AC41-9835-9CDA18EA57DD}" type="presParOf" srcId="{AB0AE5A2-1CFD-9846-B341-78543CDD55DD}" destId="{93B6A362-8E7B-544E-AC08-DDB9A1A0C7F7}" srcOrd="12" destOrd="0" presId="urn:microsoft.com/office/officeart/2005/8/layout/radial1"/>
    <dgm:cxn modelId="{C0B8380A-C619-B842-9343-86EBA140CD03}" type="presParOf" srcId="{AB0AE5A2-1CFD-9846-B341-78543CDD55DD}" destId="{26E1C370-5706-A949-A82A-AEC5F1EA4F0B}" srcOrd="13" destOrd="0" presId="urn:microsoft.com/office/officeart/2005/8/layout/radial1"/>
    <dgm:cxn modelId="{581A5865-3193-A04E-BC9B-65E344976653}" type="presParOf" srcId="{26E1C370-5706-A949-A82A-AEC5F1EA4F0B}" destId="{32E8CD80-37A6-7E49-AB61-2D5FE92EA10F}" srcOrd="0" destOrd="0" presId="urn:microsoft.com/office/officeart/2005/8/layout/radial1"/>
    <dgm:cxn modelId="{D7993FC9-5F07-CD4A-92AA-189D14C3D68E}" type="presParOf" srcId="{AB0AE5A2-1CFD-9846-B341-78543CDD55DD}" destId="{42D143E8-455F-1D4F-9706-BAD5D62F7656}" srcOrd="14" destOrd="0" presId="urn:microsoft.com/office/officeart/2005/8/layout/radial1"/>
    <dgm:cxn modelId="{A03A3815-04B9-974A-BF9F-C729E1101CFB}" type="presParOf" srcId="{AB0AE5A2-1CFD-9846-B341-78543CDD55DD}" destId="{8B44D465-B004-7142-B870-4A7916A50C00}" srcOrd="15" destOrd="0" presId="urn:microsoft.com/office/officeart/2005/8/layout/radial1"/>
    <dgm:cxn modelId="{7CE7E8F2-372F-DF49-BDAA-B5A6CA4C9852}" type="presParOf" srcId="{8B44D465-B004-7142-B870-4A7916A50C00}" destId="{B674641C-4713-F446-B6D9-7092E7F6078E}" srcOrd="0" destOrd="0" presId="urn:microsoft.com/office/officeart/2005/8/layout/radial1"/>
    <dgm:cxn modelId="{D5890EF5-817E-9143-8E84-900B2273356A}" type="presParOf" srcId="{AB0AE5A2-1CFD-9846-B341-78543CDD55DD}" destId="{9D31C0F2-AAF0-A24C-BE7A-69A142D035D8}" srcOrd="16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31C345-FA20-4D4D-BC9F-E4697040EB93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832531-5BFC-DC49-ADB4-B9035FEC78FD}">
      <dgm:prSet phldrT="[Text]"/>
      <dgm:spPr/>
      <dgm:t>
        <a:bodyPr/>
        <a:lstStyle/>
        <a:p>
          <a:r>
            <a:rPr lang="pt-PT" b="1" noProof="0" dirty="0" smtClean="0">
              <a:solidFill>
                <a:schemeClr val="tx1"/>
              </a:solidFill>
            </a:rPr>
            <a:t>Exame vulvar minucioso</a:t>
          </a:r>
          <a:endParaRPr lang="pt-PT" b="1" noProof="0" dirty="0">
            <a:solidFill>
              <a:schemeClr val="tx1"/>
            </a:solidFill>
          </a:endParaRPr>
        </a:p>
      </dgm:t>
    </dgm:pt>
    <dgm:pt modelId="{BAFE5190-E88E-5F4E-B9ED-BFC9F18F6666}" type="parTrans" cxnId="{D85E1163-7B2A-804D-83FD-A3729AC2002C}">
      <dgm:prSet/>
      <dgm:spPr/>
      <dgm:t>
        <a:bodyPr/>
        <a:lstStyle/>
        <a:p>
          <a:endParaRPr lang="pt-PT" noProof="0"/>
        </a:p>
      </dgm:t>
    </dgm:pt>
    <dgm:pt modelId="{5F777363-81EB-5E4B-AEC3-D065C2AFB67E}" type="sibTrans" cxnId="{D85E1163-7B2A-804D-83FD-A3729AC2002C}">
      <dgm:prSet/>
      <dgm:spPr/>
      <dgm:t>
        <a:bodyPr/>
        <a:lstStyle/>
        <a:p>
          <a:endParaRPr lang="pt-PT" noProof="0"/>
        </a:p>
      </dgm:t>
    </dgm:pt>
    <dgm:pt modelId="{6533635F-24A8-B743-9EF2-FB38AD250513}">
      <dgm:prSet phldrT="[Text]"/>
      <dgm:spPr/>
      <dgm:t>
        <a:bodyPr/>
        <a:lstStyle/>
        <a:p>
          <a:r>
            <a:rPr lang="pt-PT" noProof="0" smtClean="0"/>
            <a:t>Dermatoses</a:t>
          </a:r>
          <a:endParaRPr lang="pt-PT" noProof="0"/>
        </a:p>
      </dgm:t>
    </dgm:pt>
    <dgm:pt modelId="{D06E6A95-7B5F-8C41-912F-2FD9E27BD217}" type="parTrans" cxnId="{2F3993D0-2571-724B-B885-638BC4ECB269}">
      <dgm:prSet/>
      <dgm:spPr/>
      <dgm:t>
        <a:bodyPr/>
        <a:lstStyle/>
        <a:p>
          <a:endParaRPr lang="pt-PT" noProof="0"/>
        </a:p>
      </dgm:t>
    </dgm:pt>
    <dgm:pt modelId="{16A62812-FB6A-8249-9A80-2448E25D95D1}" type="sibTrans" cxnId="{2F3993D0-2571-724B-B885-638BC4ECB269}">
      <dgm:prSet/>
      <dgm:spPr/>
      <dgm:t>
        <a:bodyPr/>
        <a:lstStyle/>
        <a:p>
          <a:endParaRPr lang="pt-PT" noProof="0"/>
        </a:p>
      </dgm:t>
    </dgm:pt>
    <dgm:pt modelId="{5C86BCB5-9FAA-9943-ADD6-8FE7B1380598}">
      <dgm:prSet phldrT="[Text]"/>
      <dgm:spPr/>
      <dgm:t>
        <a:bodyPr/>
        <a:lstStyle/>
        <a:p>
          <a:r>
            <a:rPr lang="pt-PT" noProof="0" dirty="0" smtClean="0"/>
            <a:t>Malformações</a:t>
          </a:r>
          <a:endParaRPr lang="pt-PT" noProof="0" dirty="0"/>
        </a:p>
      </dgm:t>
    </dgm:pt>
    <dgm:pt modelId="{85A953CD-5341-7342-8B9D-50677CF7F547}" type="parTrans" cxnId="{26485150-7E64-6C4C-A2C0-A043B5C8A09C}">
      <dgm:prSet/>
      <dgm:spPr/>
      <dgm:t>
        <a:bodyPr/>
        <a:lstStyle/>
        <a:p>
          <a:endParaRPr lang="pt-PT" noProof="0"/>
        </a:p>
      </dgm:t>
    </dgm:pt>
    <dgm:pt modelId="{D9C6696C-16D7-1B48-AD03-D407D8CF34CE}" type="sibTrans" cxnId="{26485150-7E64-6C4C-A2C0-A043B5C8A09C}">
      <dgm:prSet/>
      <dgm:spPr/>
      <dgm:t>
        <a:bodyPr/>
        <a:lstStyle/>
        <a:p>
          <a:endParaRPr lang="pt-PT" noProof="0"/>
        </a:p>
      </dgm:t>
    </dgm:pt>
    <dgm:pt modelId="{CFB4BB80-CD49-1748-8AD1-1AD5ABD45B25}">
      <dgm:prSet phldrT="[Text]"/>
      <dgm:spPr/>
      <dgm:t>
        <a:bodyPr/>
        <a:lstStyle/>
        <a:p>
          <a:r>
            <a:rPr lang="pt-PT" b="1" noProof="0" smtClean="0">
              <a:solidFill>
                <a:schemeClr val="tx1"/>
              </a:solidFill>
            </a:rPr>
            <a:t>Exames culturais</a:t>
          </a:r>
          <a:endParaRPr lang="pt-PT" b="1" noProof="0">
            <a:solidFill>
              <a:schemeClr val="tx1"/>
            </a:solidFill>
          </a:endParaRPr>
        </a:p>
      </dgm:t>
    </dgm:pt>
    <dgm:pt modelId="{42406F11-348B-4143-AC79-FFF580BA2260}" type="parTrans" cxnId="{1D643544-B31C-6446-97EF-A3B24F88ED6B}">
      <dgm:prSet/>
      <dgm:spPr/>
      <dgm:t>
        <a:bodyPr/>
        <a:lstStyle/>
        <a:p>
          <a:endParaRPr lang="pt-PT" noProof="0"/>
        </a:p>
      </dgm:t>
    </dgm:pt>
    <dgm:pt modelId="{678E0DC0-4DD6-B343-921E-FCBD55A37A74}" type="sibTrans" cxnId="{1D643544-B31C-6446-97EF-A3B24F88ED6B}">
      <dgm:prSet/>
      <dgm:spPr/>
      <dgm:t>
        <a:bodyPr/>
        <a:lstStyle/>
        <a:p>
          <a:endParaRPr lang="pt-PT" noProof="0"/>
        </a:p>
      </dgm:t>
    </dgm:pt>
    <dgm:pt modelId="{2DC68AF2-DB49-2C4D-B3FF-41E4E655DD8C}">
      <dgm:prSet phldrT="[Text]"/>
      <dgm:spPr/>
      <dgm:t>
        <a:bodyPr/>
        <a:lstStyle/>
        <a:p>
          <a:r>
            <a:rPr lang="pt-PT" noProof="0" smtClean="0"/>
            <a:t>Candidoses</a:t>
          </a:r>
          <a:endParaRPr lang="pt-PT" noProof="0"/>
        </a:p>
      </dgm:t>
    </dgm:pt>
    <dgm:pt modelId="{97FF85EE-91A5-084A-87B3-A35CE96076B2}" type="parTrans" cxnId="{1E566E92-5651-3A44-8E90-B9C12E4B0724}">
      <dgm:prSet/>
      <dgm:spPr/>
      <dgm:t>
        <a:bodyPr/>
        <a:lstStyle/>
        <a:p>
          <a:endParaRPr lang="pt-PT" noProof="0"/>
        </a:p>
      </dgm:t>
    </dgm:pt>
    <dgm:pt modelId="{BC0644A8-02AC-FE4D-95EB-3E904722CAF8}" type="sibTrans" cxnId="{1E566E92-5651-3A44-8E90-B9C12E4B0724}">
      <dgm:prSet/>
      <dgm:spPr/>
      <dgm:t>
        <a:bodyPr/>
        <a:lstStyle/>
        <a:p>
          <a:endParaRPr lang="pt-PT" noProof="0"/>
        </a:p>
      </dgm:t>
    </dgm:pt>
    <dgm:pt modelId="{7A97E0E4-4191-D149-AADB-20CAA9F290A1}">
      <dgm:prSet/>
      <dgm:spPr/>
      <dgm:t>
        <a:bodyPr/>
        <a:lstStyle/>
        <a:p>
          <a:r>
            <a:rPr lang="pt-PT" b="1" noProof="0" smtClean="0">
              <a:solidFill>
                <a:schemeClr val="tx1"/>
              </a:solidFill>
            </a:rPr>
            <a:t>Exame a fresco</a:t>
          </a:r>
          <a:endParaRPr lang="pt-PT" b="1" noProof="0">
            <a:solidFill>
              <a:schemeClr val="tx1"/>
            </a:solidFill>
          </a:endParaRPr>
        </a:p>
      </dgm:t>
    </dgm:pt>
    <dgm:pt modelId="{1D7F0719-D79C-B44E-B191-0011CF0A2A72}" type="parTrans" cxnId="{19CDA22E-2724-0249-A62E-5A82AE554F6A}">
      <dgm:prSet/>
      <dgm:spPr/>
      <dgm:t>
        <a:bodyPr/>
        <a:lstStyle/>
        <a:p>
          <a:endParaRPr lang="pt-PT" noProof="0"/>
        </a:p>
      </dgm:t>
    </dgm:pt>
    <dgm:pt modelId="{DC228314-586B-F545-9E24-CB760004A96C}" type="sibTrans" cxnId="{19CDA22E-2724-0249-A62E-5A82AE554F6A}">
      <dgm:prSet/>
      <dgm:spPr/>
      <dgm:t>
        <a:bodyPr/>
        <a:lstStyle/>
        <a:p>
          <a:endParaRPr lang="pt-PT" noProof="0"/>
        </a:p>
      </dgm:t>
    </dgm:pt>
    <dgm:pt modelId="{E739BAAB-B3E9-D44F-8753-D0B478DF668A}">
      <dgm:prSet/>
      <dgm:spPr/>
      <dgm:t>
        <a:bodyPr/>
        <a:lstStyle/>
        <a:p>
          <a:r>
            <a:rPr lang="pt-PT" b="1" noProof="0" dirty="0" smtClean="0">
              <a:solidFill>
                <a:schemeClr val="tx1"/>
              </a:solidFill>
            </a:rPr>
            <a:t>“Q-tip” test</a:t>
          </a:r>
          <a:endParaRPr lang="pt-PT" b="1" noProof="0" dirty="0">
            <a:solidFill>
              <a:schemeClr val="tx1"/>
            </a:solidFill>
          </a:endParaRPr>
        </a:p>
      </dgm:t>
    </dgm:pt>
    <dgm:pt modelId="{15307081-F338-004B-A61C-B7BC6A585BE2}" type="parTrans" cxnId="{DE144A4A-FA5F-7349-99BA-20D14FC6AEC6}">
      <dgm:prSet/>
      <dgm:spPr/>
      <dgm:t>
        <a:bodyPr/>
        <a:lstStyle/>
        <a:p>
          <a:endParaRPr lang="pt-PT" noProof="0"/>
        </a:p>
      </dgm:t>
    </dgm:pt>
    <dgm:pt modelId="{F5D52B1E-642D-AB4F-B463-6137412563C8}" type="sibTrans" cxnId="{DE144A4A-FA5F-7349-99BA-20D14FC6AEC6}">
      <dgm:prSet/>
      <dgm:spPr/>
      <dgm:t>
        <a:bodyPr/>
        <a:lstStyle/>
        <a:p>
          <a:endParaRPr lang="pt-PT" noProof="0"/>
        </a:p>
      </dgm:t>
    </dgm:pt>
    <dgm:pt modelId="{E321955A-978D-AB40-A0C9-E8820680585B}">
      <dgm:prSet/>
      <dgm:spPr/>
      <dgm:t>
        <a:bodyPr/>
        <a:lstStyle/>
        <a:p>
          <a:r>
            <a:rPr lang="pt-PT" b="1" noProof="0" smtClean="0">
              <a:solidFill>
                <a:schemeClr val="tx1"/>
              </a:solidFill>
            </a:rPr>
            <a:t>Palpação músculos pavimento pélvico</a:t>
          </a:r>
          <a:endParaRPr lang="pt-PT" b="1" noProof="0">
            <a:solidFill>
              <a:schemeClr val="tx1"/>
            </a:solidFill>
          </a:endParaRPr>
        </a:p>
      </dgm:t>
    </dgm:pt>
    <dgm:pt modelId="{E8CFE91D-E579-AD44-BFCB-04A936E0B623}" type="parTrans" cxnId="{96D781E4-6EBE-7846-A32A-07FFE5776F5E}">
      <dgm:prSet/>
      <dgm:spPr/>
      <dgm:t>
        <a:bodyPr/>
        <a:lstStyle/>
        <a:p>
          <a:endParaRPr lang="pt-PT" noProof="0"/>
        </a:p>
      </dgm:t>
    </dgm:pt>
    <dgm:pt modelId="{63530777-34CC-AE47-949E-7C380E1807C8}" type="sibTrans" cxnId="{96D781E4-6EBE-7846-A32A-07FFE5776F5E}">
      <dgm:prSet/>
      <dgm:spPr/>
      <dgm:t>
        <a:bodyPr/>
        <a:lstStyle/>
        <a:p>
          <a:endParaRPr lang="pt-PT" noProof="0"/>
        </a:p>
      </dgm:t>
    </dgm:pt>
    <dgm:pt modelId="{E305E3AE-A50D-AD4C-94C4-8086B6B8864C}">
      <dgm:prSet phldrT="[Text]"/>
      <dgm:spPr/>
      <dgm:t>
        <a:bodyPr/>
        <a:lstStyle/>
        <a:p>
          <a:r>
            <a:rPr lang="pt-PT" noProof="0" smtClean="0"/>
            <a:t>Cicatrizes</a:t>
          </a:r>
          <a:endParaRPr lang="pt-PT" noProof="0"/>
        </a:p>
      </dgm:t>
    </dgm:pt>
    <dgm:pt modelId="{D29FC6A2-5C50-DA4B-A559-80A3418F8D1D}" type="parTrans" cxnId="{AC5B43BD-7D6C-0B4E-8882-964F483BFE1C}">
      <dgm:prSet/>
      <dgm:spPr/>
      <dgm:t>
        <a:bodyPr/>
        <a:lstStyle/>
        <a:p>
          <a:endParaRPr lang="pt-PT" noProof="0"/>
        </a:p>
      </dgm:t>
    </dgm:pt>
    <dgm:pt modelId="{5A35003A-7BEB-6E44-B071-C2FED76F8A2E}" type="sibTrans" cxnId="{AC5B43BD-7D6C-0B4E-8882-964F483BFE1C}">
      <dgm:prSet/>
      <dgm:spPr/>
      <dgm:t>
        <a:bodyPr/>
        <a:lstStyle/>
        <a:p>
          <a:endParaRPr lang="pt-PT" noProof="0"/>
        </a:p>
      </dgm:t>
    </dgm:pt>
    <dgm:pt modelId="{F6AC2F68-FE72-4144-BC23-A373420546D4}">
      <dgm:prSet phldrT="[Text]"/>
      <dgm:spPr/>
      <dgm:t>
        <a:bodyPr/>
        <a:lstStyle/>
        <a:p>
          <a:r>
            <a:rPr lang="pt-PT" noProof="0" smtClean="0"/>
            <a:t>Fissuras</a:t>
          </a:r>
          <a:endParaRPr lang="pt-PT" noProof="0"/>
        </a:p>
      </dgm:t>
    </dgm:pt>
    <dgm:pt modelId="{DAFCA864-9323-294E-A3C7-8718EACEE847}" type="parTrans" cxnId="{80D83CD0-7A03-3040-A0B0-77C276DCA00D}">
      <dgm:prSet/>
      <dgm:spPr/>
      <dgm:t>
        <a:bodyPr/>
        <a:lstStyle/>
        <a:p>
          <a:endParaRPr lang="pt-PT" noProof="0"/>
        </a:p>
      </dgm:t>
    </dgm:pt>
    <dgm:pt modelId="{03DBF14A-BD97-E443-B7CC-560AFA1E43FD}" type="sibTrans" cxnId="{80D83CD0-7A03-3040-A0B0-77C276DCA00D}">
      <dgm:prSet/>
      <dgm:spPr/>
      <dgm:t>
        <a:bodyPr/>
        <a:lstStyle/>
        <a:p>
          <a:endParaRPr lang="pt-PT" noProof="0"/>
        </a:p>
      </dgm:t>
    </dgm:pt>
    <dgm:pt modelId="{E0984551-C994-1943-8582-BD6FDB4610DC}">
      <dgm:prSet/>
      <dgm:spPr/>
      <dgm:t>
        <a:bodyPr/>
        <a:lstStyle/>
        <a:p>
          <a:r>
            <a:rPr lang="pt-PT" noProof="0" smtClean="0"/>
            <a:t>Candidose</a:t>
          </a:r>
          <a:endParaRPr lang="pt-PT" noProof="0"/>
        </a:p>
      </dgm:t>
    </dgm:pt>
    <dgm:pt modelId="{C9BA10B1-0D76-EE41-96C8-4AEDC7EB1B36}" type="parTrans" cxnId="{CAF174C1-FB85-8F4F-8F1F-23EB5CEE93CC}">
      <dgm:prSet/>
      <dgm:spPr/>
      <dgm:t>
        <a:bodyPr/>
        <a:lstStyle/>
        <a:p>
          <a:endParaRPr lang="pt-PT" noProof="0"/>
        </a:p>
      </dgm:t>
    </dgm:pt>
    <dgm:pt modelId="{02E6EC48-E5CC-BE42-96FE-15668B8E0984}" type="sibTrans" cxnId="{CAF174C1-FB85-8F4F-8F1F-23EB5CEE93CC}">
      <dgm:prSet/>
      <dgm:spPr/>
      <dgm:t>
        <a:bodyPr/>
        <a:lstStyle/>
        <a:p>
          <a:endParaRPr lang="pt-PT" noProof="0"/>
        </a:p>
      </dgm:t>
    </dgm:pt>
    <dgm:pt modelId="{6D32802C-8E1A-7847-BE09-2AF8513D3D87}">
      <dgm:prSet/>
      <dgm:spPr/>
      <dgm:t>
        <a:bodyPr/>
        <a:lstStyle/>
        <a:p>
          <a:r>
            <a:rPr lang="pt-PT" noProof="0" smtClean="0"/>
            <a:t>Vaginite aeróbica</a:t>
          </a:r>
          <a:endParaRPr lang="pt-PT" noProof="0"/>
        </a:p>
      </dgm:t>
    </dgm:pt>
    <dgm:pt modelId="{AF387BE8-8753-0243-B68B-E5398B3BABE2}" type="parTrans" cxnId="{29FCAB59-752B-E243-A54C-888FC3ED17AF}">
      <dgm:prSet/>
      <dgm:spPr/>
      <dgm:t>
        <a:bodyPr/>
        <a:lstStyle/>
        <a:p>
          <a:endParaRPr lang="pt-PT" noProof="0"/>
        </a:p>
      </dgm:t>
    </dgm:pt>
    <dgm:pt modelId="{0EAE2E1E-A99A-364B-ACB0-4F735C82AF74}" type="sibTrans" cxnId="{29FCAB59-752B-E243-A54C-888FC3ED17AF}">
      <dgm:prSet/>
      <dgm:spPr/>
      <dgm:t>
        <a:bodyPr/>
        <a:lstStyle/>
        <a:p>
          <a:endParaRPr lang="pt-PT" noProof="0"/>
        </a:p>
      </dgm:t>
    </dgm:pt>
    <dgm:pt modelId="{70415190-007D-D948-A72B-EB43E871DC2A}">
      <dgm:prSet/>
      <dgm:spPr/>
      <dgm:t>
        <a:bodyPr/>
        <a:lstStyle/>
        <a:p>
          <a:r>
            <a:rPr lang="pt-PT" noProof="0" smtClean="0"/>
            <a:t>Tricomoníase</a:t>
          </a:r>
          <a:endParaRPr lang="pt-PT" noProof="0"/>
        </a:p>
      </dgm:t>
    </dgm:pt>
    <dgm:pt modelId="{4448929E-DF14-7646-8D94-052797265741}" type="parTrans" cxnId="{E6EEE199-B54C-D545-AE6B-134526CF26AD}">
      <dgm:prSet/>
      <dgm:spPr/>
      <dgm:t>
        <a:bodyPr/>
        <a:lstStyle/>
        <a:p>
          <a:endParaRPr lang="pt-PT" noProof="0"/>
        </a:p>
      </dgm:t>
    </dgm:pt>
    <dgm:pt modelId="{FEF8A0EE-49CF-3543-8D14-821D16ED82B7}" type="sibTrans" cxnId="{E6EEE199-B54C-D545-AE6B-134526CF26AD}">
      <dgm:prSet/>
      <dgm:spPr/>
      <dgm:t>
        <a:bodyPr/>
        <a:lstStyle/>
        <a:p>
          <a:endParaRPr lang="pt-PT" noProof="0"/>
        </a:p>
      </dgm:t>
    </dgm:pt>
    <dgm:pt modelId="{E26FCBF8-05F8-5849-9C84-C175DE3BFD43}">
      <dgm:prSet/>
      <dgm:spPr/>
      <dgm:t>
        <a:bodyPr/>
        <a:lstStyle/>
        <a:p>
          <a:r>
            <a:rPr lang="pt-PT" noProof="0" dirty="0" smtClean="0"/>
            <a:t>BV</a:t>
          </a:r>
          <a:endParaRPr lang="pt-PT" noProof="0" dirty="0"/>
        </a:p>
      </dgm:t>
    </dgm:pt>
    <dgm:pt modelId="{0F7440DA-8737-A14F-9BB1-332DCF1990F7}" type="parTrans" cxnId="{6D934CB9-56AA-E248-9F48-1C27D278F768}">
      <dgm:prSet/>
      <dgm:spPr/>
      <dgm:t>
        <a:bodyPr/>
        <a:lstStyle/>
        <a:p>
          <a:endParaRPr lang="pt-PT" noProof="0"/>
        </a:p>
      </dgm:t>
    </dgm:pt>
    <dgm:pt modelId="{B273B566-2BA4-864F-980F-5C2194B0DCDC}" type="sibTrans" cxnId="{6D934CB9-56AA-E248-9F48-1C27D278F768}">
      <dgm:prSet/>
      <dgm:spPr/>
      <dgm:t>
        <a:bodyPr/>
        <a:lstStyle/>
        <a:p>
          <a:endParaRPr lang="pt-PT" noProof="0"/>
        </a:p>
      </dgm:t>
    </dgm:pt>
    <dgm:pt modelId="{F58D5E70-B476-EE48-BA6A-976B38967374}">
      <dgm:prSet/>
      <dgm:spPr/>
      <dgm:t>
        <a:bodyPr/>
        <a:lstStyle/>
        <a:p>
          <a:r>
            <a:rPr lang="pt-PT" noProof="0" smtClean="0"/>
            <a:t>Atrofia vaginal</a:t>
          </a:r>
          <a:endParaRPr lang="pt-PT" noProof="0"/>
        </a:p>
      </dgm:t>
    </dgm:pt>
    <dgm:pt modelId="{C72C8F3C-B438-264F-A21B-532587670C5A}" type="parTrans" cxnId="{DA45B19D-B9C2-6749-B435-60416207C5BE}">
      <dgm:prSet/>
      <dgm:spPr/>
      <dgm:t>
        <a:bodyPr/>
        <a:lstStyle/>
        <a:p>
          <a:endParaRPr lang="pt-PT" noProof="0"/>
        </a:p>
      </dgm:t>
    </dgm:pt>
    <dgm:pt modelId="{15808439-4178-7D4E-BF0A-9C4956892110}" type="sibTrans" cxnId="{DA45B19D-B9C2-6749-B435-60416207C5BE}">
      <dgm:prSet/>
      <dgm:spPr/>
      <dgm:t>
        <a:bodyPr/>
        <a:lstStyle/>
        <a:p>
          <a:endParaRPr lang="pt-PT" noProof="0"/>
        </a:p>
      </dgm:t>
    </dgm:pt>
    <dgm:pt modelId="{6ACF85FF-F9CC-8944-BB0A-09347C70AF5A}">
      <dgm:prSet/>
      <dgm:spPr/>
      <dgm:t>
        <a:bodyPr/>
        <a:lstStyle/>
        <a:p>
          <a:r>
            <a:rPr lang="pt-PT" noProof="0" dirty="0" err="1" smtClean="0"/>
            <a:t>Vaginose</a:t>
          </a:r>
          <a:r>
            <a:rPr lang="pt-PT" noProof="0" dirty="0" smtClean="0"/>
            <a:t> </a:t>
          </a:r>
          <a:r>
            <a:rPr lang="pt-PT" noProof="0" dirty="0" err="1" smtClean="0"/>
            <a:t>citolítica</a:t>
          </a:r>
          <a:endParaRPr lang="pt-PT" noProof="0" dirty="0"/>
        </a:p>
      </dgm:t>
    </dgm:pt>
    <dgm:pt modelId="{1299C0B6-03C9-034D-AD47-0EE6EDDFE8C3}" type="parTrans" cxnId="{F307EF96-977E-3040-821F-12CDD69D718B}">
      <dgm:prSet/>
      <dgm:spPr/>
      <dgm:t>
        <a:bodyPr/>
        <a:lstStyle/>
        <a:p>
          <a:endParaRPr lang="pt-PT" noProof="0"/>
        </a:p>
      </dgm:t>
    </dgm:pt>
    <dgm:pt modelId="{CE34F740-861A-514C-8343-4794C38A7295}" type="sibTrans" cxnId="{F307EF96-977E-3040-821F-12CDD69D718B}">
      <dgm:prSet/>
      <dgm:spPr/>
      <dgm:t>
        <a:bodyPr/>
        <a:lstStyle/>
        <a:p>
          <a:endParaRPr lang="pt-PT" noProof="0"/>
        </a:p>
      </dgm:t>
    </dgm:pt>
    <dgm:pt modelId="{3F57E4BC-D3C0-CF49-8769-736049C708D9}">
      <dgm:prSet/>
      <dgm:spPr/>
      <dgm:t>
        <a:bodyPr/>
        <a:lstStyle/>
        <a:p>
          <a:r>
            <a:rPr lang="pt-PT" noProof="0" dirty="0" smtClean="0"/>
            <a:t>Vulvodinia</a:t>
          </a:r>
          <a:endParaRPr lang="pt-PT" noProof="0" dirty="0"/>
        </a:p>
      </dgm:t>
    </dgm:pt>
    <dgm:pt modelId="{49EF9789-19BD-D24C-9310-3FA17529D2AA}" type="parTrans" cxnId="{1009B463-2F91-C442-A044-26CA536E79CD}">
      <dgm:prSet/>
      <dgm:spPr/>
      <dgm:t>
        <a:bodyPr/>
        <a:lstStyle/>
        <a:p>
          <a:endParaRPr lang="pt-PT" noProof="0"/>
        </a:p>
      </dgm:t>
    </dgm:pt>
    <dgm:pt modelId="{030B6606-1767-2346-8076-499C55A2CED5}" type="sibTrans" cxnId="{1009B463-2F91-C442-A044-26CA536E79CD}">
      <dgm:prSet/>
      <dgm:spPr/>
      <dgm:t>
        <a:bodyPr/>
        <a:lstStyle/>
        <a:p>
          <a:endParaRPr lang="pt-PT" noProof="0"/>
        </a:p>
      </dgm:t>
    </dgm:pt>
    <dgm:pt modelId="{A458158A-6178-234C-9B6C-5408D1E2D4AE}">
      <dgm:prSet/>
      <dgm:spPr/>
      <dgm:t>
        <a:bodyPr/>
        <a:lstStyle/>
        <a:p>
          <a:r>
            <a:rPr lang="pt-PT" noProof="0" smtClean="0"/>
            <a:t>Vaginismo</a:t>
          </a:r>
          <a:endParaRPr lang="pt-PT" noProof="0"/>
        </a:p>
      </dgm:t>
    </dgm:pt>
    <dgm:pt modelId="{7ADE4CEA-CCB3-8546-952D-57297F0F42D4}" type="parTrans" cxnId="{9079E4D3-3661-B444-B66B-EA26CB1C2948}">
      <dgm:prSet/>
      <dgm:spPr/>
      <dgm:t>
        <a:bodyPr/>
        <a:lstStyle/>
        <a:p>
          <a:endParaRPr lang="pt-PT" noProof="0"/>
        </a:p>
      </dgm:t>
    </dgm:pt>
    <dgm:pt modelId="{86CC588F-82DF-4244-A868-345D1F7D4F9C}" type="sibTrans" cxnId="{9079E4D3-3661-B444-B66B-EA26CB1C2948}">
      <dgm:prSet/>
      <dgm:spPr/>
      <dgm:t>
        <a:bodyPr/>
        <a:lstStyle/>
        <a:p>
          <a:endParaRPr lang="pt-PT" noProof="0"/>
        </a:p>
      </dgm:t>
    </dgm:pt>
    <dgm:pt modelId="{517BA851-6DC4-4643-9B01-0528CC340D4B}">
      <dgm:prSet/>
      <dgm:spPr/>
      <dgm:t>
        <a:bodyPr/>
        <a:lstStyle/>
        <a:p>
          <a:endParaRPr lang="pt-PT" noProof="0"/>
        </a:p>
      </dgm:t>
    </dgm:pt>
    <dgm:pt modelId="{70992B9E-E670-4C42-BDB1-E480A27F7136}" type="parTrans" cxnId="{63A99D91-E17B-0947-844E-A76DA60AC541}">
      <dgm:prSet/>
      <dgm:spPr/>
      <dgm:t>
        <a:bodyPr/>
        <a:lstStyle/>
        <a:p>
          <a:endParaRPr lang="pt-PT" noProof="0"/>
        </a:p>
      </dgm:t>
    </dgm:pt>
    <dgm:pt modelId="{AF8F02A1-95FE-314D-B6E9-11E39416CFA3}" type="sibTrans" cxnId="{63A99D91-E17B-0947-844E-A76DA60AC541}">
      <dgm:prSet/>
      <dgm:spPr/>
      <dgm:t>
        <a:bodyPr/>
        <a:lstStyle/>
        <a:p>
          <a:endParaRPr lang="pt-PT" noProof="0"/>
        </a:p>
      </dgm:t>
    </dgm:pt>
    <dgm:pt modelId="{2D0F8CFB-3E32-2442-ABA5-394A753748A5}">
      <dgm:prSet/>
      <dgm:spPr/>
      <dgm:t>
        <a:bodyPr/>
        <a:lstStyle/>
        <a:p>
          <a:r>
            <a:rPr lang="pt-PT" noProof="0" dirty="0" smtClean="0"/>
            <a:t>Hipertonicidade</a:t>
          </a:r>
          <a:endParaRPr lang="pt-PT" noProof="0" dirty="0"/>
        </a:p>
      </dgm:t>
    </dgm:pt>
    <dgm:pt modelId="{A9C16A66-E1FA-AB4D-A00F-13293C0D5499}" type="parTrans" cxnId="{0747BC7C-0030-A445-AB3D-C8F64CD80C69}">
      <dgm:prSet/>
      <dgm:spPr/>
      <dgm:t>
        <a:bodyPr/>
        <a:lstStyle/>
        <a:p>
          <a:endParaRPr lang="pt-PT" noProof="0"/>
        </a:p>
      </dgm:t>
    </dgm:pt>
    <dgm:pt modelId="{5B34CBD3-EC82-2148-8E9F-2E1DA665AFE3}" type="sibTrans" cxnId="{0747BC7C-0030-A445-AB3D-C8F64CD80C69}">
      <dgm:prSet/>
      <dgm:spPr/>
      <dgm:t>
        <a:bodyPr/>
        <a:lstStyle/>
        <a:p>
          <a:endParaRPr lang="pt-PT" noProof="0"/>
        </a:p>
      </dgm:t>
    </dgm:pt>
    <dgm:pt modelId="{7D5507A2-4235-A145-B660-828D46243858}">
      <dgm:prSet/>
      <dgm:spPr/>
      <dgm:t>
        <a:bodyPr/>
        <a:lstStyle/>
        <a:p>
          <a:r>
            <a:rPr lang="pt-PT" noProof="0" smtClean="0"/>
            <a:t>Pudendalgia</a:t>
          </a:r>
          <a:endParaRPr lang="pt-PT" noProof="0"/>
        </a:p>
      </dgm:t>
    </dgm:pt>
    <dgm:pt modelId="{E2E85FED-9BC2-0945-9BD3-30312DC04D52}" type="parTrans" cxnId="{349688A9-58A6-754E-818D-375C09E1A7D4}">
      <dgm:prSet/>
      <dgm:spPr/>
      <dgm:t>
        <a:bodyPr/>
        <a:lstStyle/>
        <a:p>
          <a:endParaRPr lang="pt-PT" noProof="0"/>
        </a:p>
      </dgm:t>
    </dgm:pt>
    <dgm:pt modelId="{09A3EA2B-8422-0A4D-9BC6-43FDF73FFE4B}" type="sibTrans" cxnId="{349688A9-58A6-754E-818D-375C09E1A7D4}">
      <dgm:prSet/>
      <dgm:spPr/>
      <dgm:t>
        <a:bodyPr/>
        <a:lstStyle/>
        <a:p>
          <a:endParaRPr lang="pt-PT" noProof="0"/>
        </a:p>
      </dgm:t>
    </dgm:pt>
    <dgm:pt modelId="{FF62B9D1-8604-A64E-98F6-94F264E30A70}">
      <dgm:prSet phldrT="[Text]"/>
      <dgm:spPr/>
      <dgm:t>
        <a:bodyPr/>
        <a:lstStyle/>
        <a:p>
          <a:r>
            <a:rPr lang="pt-PT" noProof="0" dirty="0" smtClean="0"/>
            <a:t>Neoplasias</a:t>
          </a:r>
          <a:endParaRPr lang="pt-PT" noProof="0" dirty="0"/>
        </a:p>
      </dgm:t>
    </dgm:pt>
    <dgm:pt modelId="{AACA729C-2BCF-C243-A481-09576A748B96}" type="parTrans" cxnId="{5337C361-1DBC-0E49-8AA3-B64264AA17ED}">
      <dgm:prSet/>
      <dgm:spPr/>
      <dgm:t>
        <a:bodyPr/>
        <a:lstStyle/>
        <a:p>
          <a:endParaRPr lang="pt-PT" noProof="0"/>
        </a:p>
      </dgm:t>
    </dgm:pt>
    <dgm:pt modelId="{C9FC8FD7-C71C-CF40-A181-414ECA827BCE}" type="sibTrans" cxnId="{5337C361-1DBC-0E49-8AA3-B64264AA17ED}">
      <dgm:prSet/>
      <dgm:spPr/>
      <dgm:t>
        <a:bodyPr/>
        <a:lstStyle/>
        <a:p>
          <a:endParaRPr lang="pt-PT" noProof="0"/>
        </a:p>
      </dgm:t>
    </dgm:pt>
    <dgm:pt modelId="{3B98E5EA-3E93-2E40-88F8-55F5427153A3}">
      <dgm:prSet phldrT="[Text]"/>
      <dgm:spPr/>
      <dgm:t>
        <a:bodyPr/>
        <a:lstStyle/>
        <a:p>
          <a:r>
            <a:rPr lang="pt-PT" noProof="0" dirty="0" smtClean="0"/>
            <a:t>Herpes</a:t>
          </a:r>
          <a:endParaRPr lang="pt-PT" noProof="0" dirty="0"/>
        </a:p>
      </dgm:t>
    </dgm:pt>
    <dgm:pt modelId="{CC637528-8CE9-214C-A549-F47DF11F2DE5}" type="parTrans" cxnId="{818F46C8-4740-4046-99C2-2CF45DD238EF}">
      <dgm:prSet/>
      <dgm:spPr/>
      <dgm:t>
        <a:bodyPr/>
        <a:lstStyle/>
        <a:p>
          <a:endParaRPr lang="en-US"/>
        </a:p>
      </dgm:t>
    </dgm:pt>
    <dgm:pt modelId="{E784A4AE-BB71-6144-B658-60E37CCE470B}" type="sibTrans" cxnId="{818F46C8-4740-4046-99C2-2CF45DD238EF}">
      <dgm:prSet/>
      <dgm:spPr/>
      <dgm:t>
        <a:bodyPr/>
        <a:lstStyle/>
        <a:p>
          <a:endParaRPr lang="en-US"/>
        </a:p>
      </dgm:t>
    </dgm:pt>
    <dgm:pt modelId="{6F3EDAD7-7AD9-334D-9979-4224C54838B6}">
      <dgm:prSet phldrT="[Text]"/>
      <dgm:spPr/>
      <dgm:t>
        <a:bodyPr/>
        <a:lstStyle/>
        <a:p>
          <a:r>
            <a:rPr lang="pt-PT" noProof="0" dirty="0" err="1" smtClean="0"/>
            <a:t>Chlamydia</a:t>
          </a:r>
          <a:endParaRPr lang="pt-PT" noProof="0" dirty="0"/>
        </a:p>
      </dgm:t>
    </dgm:pt>
    <dgm:pt modelId="{A98BD908-753B-6246-99BD-865B7E077A60}" type="sibTrans" cxnId="{4346EC0F-098E-7D41-BCBC-0A96C1FEEBE3}">
      <dgm:prSet/>
      <dgm:spPr/>
      <dgm:t>
        <a:bodyPr/>
        <a:lstStyle/>
        <a:p>
          <a:endParaRPr lang="pt-PT" noProof="0"/>
        </a:p>
      </dgm:t>
    </dgm:pt>
    <dgm:pt modelId="{61C785AC-7135-A44B-9BB3-6324FE639ECC}" type="parTrans" cxnId="{4346EC0F-098E-7D41-BCBC-0A96C1FEEBE3}">
      <dgm:prSet/>
      <dgm:spPr/>
      <dgm:t>
        <a:bodyPr/>
        <a:lstStyle/>
        <a:p>
          <a:endParaRPr lang="pt-PT" noProof="0"/>
        </a:p>
      </dgm:t>
    </dgm:pt>
    <dgm:pt modelId="{1E7EB41C-3CC1-7749-AA57-9E5A5C04358B}">
      <dgm:prSet phldrT="[Text]"/>
      <dgm:spPr/>
      <dgm:t>
        <a:bodyPr/>
        <a:lstStyle/>
        <a:p>
          <a:r>
            <a:rPr lang="pt-PT" noProof="0" smtClean="0"/>
            <a:t>Trichomonas</a:t>
          </a:r>
          <a:endParaRPr lang="pt-PT" noProof="0"/>
        </a:p>
      </dgm:t>
    </dgm:pt>
    <dgm:pt modelId="{D95F4E22-A38F-4C47-AA15-B38F2A4D4E94}" type="sibTrans" cxnId="{03CA37D7-63BE-594C-83FA-F07915AB5907}">
      <dgm:prSet/>
      <dgm:spPr/>
      <dgm:t>
        <a:bodyPr/>
        <a:lstStyle/>
        <a:p>
          <a:endParaRPr lang="pt-PT" noProof="0"/>
        </a:p>
      </dgm:t>
    </dgm:pt>
    <dgm:pt modelId="{231F05A2-2635-AE4B-971E-98B28F1E19C2}" type="parTrans" cxnId="{03CA37D7-63BE-594C-83FA-F07915AB5907}">
      <dgm:prSet/>
      <dgm:spPr/>
      <dgm:t>
        <a:bodyPr/>
        <a:lstStyle/>
        <a:p>
          <a:endParaRPr lang="pt-PT" noProof="0"/>
        </a:p>
      </dgm:t>
    </dgm:pt>
    <dgm:pt modelId="{34A82FBB-DB14-9C43-BC22-40812288AC31}">
      <dgm:prSet phldrT="[Text]"/>
      <dgm:spPr/>
      <dgm:t>
        <a:bodyPr/>
        <a:lstStyle/>
        <a:p>
          <a:r>
            <a:rPr lang="pt-PT" noProof="0" smtClean="0"/>
            <a:t>Neisseria</a:t>
          </a:r>
          <a:endParaRPr lang="pt-PT" noProof="0"/>
        </a:p>
      </dgm:t>
    </dgm:pt>
    <dgm:pt modelId="{30C57D22-1923-5046-8CE6-8EB7BC91C1D8}" type="sibTrans" cxnId="{6E0F9670-3E9E-A24A-A2B2-8D76789309FE}">
      <dgm:prSet/>
      <dgm:spPr/>
      <dgm:t>
        <a:bodyPr/>
        <a:lstStyle/>
        <a:p>
          <a:endParaRPr lang="pt-PT" noProof="0"/>
        </a:p>
      </dgm:t>
    </dgm:pt>
    <dgm:pt modelId="{CC90AA76-B15C-AD48-B349-8D80DD8A649F}" type="parTrans" cxnId="{6E0F9670-3E9E-A24A-A2B2-8D76789309FE}">
      <dgm:prSet/>
      <dgm:spPr/>
      <dgm:t>
        <a:bodyPr/>
        <a:lstStyle/>
        <a:p>
          <a:endParaRPr lang="pt-PT" noProof="0"/>
        </a:p>
      </dgm:t>
    </dgm:pt>
    <dgm:pt modelId="{71AFEE3D-E752-154D-AC12-F2CBE3AEBE8F}" type="pres">
      <dgm:prSet presAssocID="{6931C345-FA20-4D4D-BC9F-E4697040EB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B34599-A7C2-734E-BBBF-02D97F03F529}" type="pres">
      <dgm:prSet presAssocID="{8A832531-5BFC-DC49-ADB4-B9035FEC78FD}" presName="composite" presStyleCnt="0"/>
      <dgm:spPr/>
    </dgm:pt>
    <dgm:pt modelId="{171E53FC-49D3-2541-90CA-595E821A9EC3}" type="pres">
      <dgm:prSet presAssocID="{8A832531-5BFC-DC49-ADB4-B9035FEC78FD}" presName="parTx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FB320A-07F5-7D49-805D-A519D7AC3C02}" type="pres">
      <dgm:prSet presAssocID="{8A832531-5BFC-DC49-ADB4-B9035FEC78FD}" presName="desTx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C1C68F-6022-B544-B39E-917F5C38D1A7}" type="pres">
      <dgm:prSet presAssocID="{5F777363-81EB-5E4B-AEC3-D065C2AFB67E}" presName="space" presStyleCnt="0"/>
      <dgm:spPr/>
    </dgm:pt>
    <dgm:pt modelId="{AAECD815-7627-EE4E-9E4C-DCAD139A6C3D}" type="pres">
      <dgm:prSet presAssocID="{CFB4BB80-CD49-1748-8AD1-1AD5ABD45B25}" presName="composite" presStyleCnt="0"/>
      <dgm:spPr/>
    </dgm:pt>
    <dgm:pt modelId="{56D6C0DE-65C6-494F-B0BF-6ED0EAA4F7AC}" type="pres">
      <dgm:prSet presAssocID="{CFB4BB80-CD49-1748-8AD1-1AD5ABD45B25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38543C-52A8-6941-AA24-AB53103465B4}" type="pres">
      <dgm:prSet presAssocID="{CFB4BB80-CD49-1748-8AD1-1AD5ABD45B25}" presName="desTx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A88881-7478-CE4D-969F-B101D6175C34}" type="pres">
      <dgm:prSet presAssocID="{678E0DC0-4DD6-B343-921E-FCBD55A37A74}" presName="space" presStyleCnt="0"/>
      <dgm:spPr/>
    </dgm:pt>
    <dgm:pt modelId="{9898A10C-6F8D-D944-8C09-18808F0C556B}" type="pres">
      <dgm:prSet presAssocID="{7A97E0E4-4191-D149-AADB-20CAA9F290A1}" presName="composite" presStyleCnt="0"/>
      <dgm:spPr/>
    </dgm:pt>
    <dgm:pt modelId="{04EF8107-D18D-2F48-9A8D-EEB84B014418}" type="pres">
      <dgm:prSet presAssocID="{7A97E0E4-4191-D149-AADB-20CAA9F290A1}" presName="parTx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1371-858A-E246-A4C7-D2B1DB530175}" type="pres">
      <dgm:prSet presAssocID="{7A97E0E4-4191-D149-AADB-20CAA9F290A1}" presName="desTx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5AF54-24EF-434C-9F90-94A7CFDDC2A1}" type="pres">
      <dgm:prSet presAssocID="{DC228314-586B-F545-9E24-CB760004A96C}" presName="space" presStyleCnt="0"/>
      <dgm:spPr/>
    </dgm:pt>
    <dgm:pt modelId="{24F0D318-A8C3-4946-9F6E-B1B09AA412A1}" type="pres">
      <dgm:prSet presAssocID="{E739BAAB-B3E9-D44F-8753-D0B478DF668A}" presName="composite" presStyleCnt="0"/>
      <dgm:spPr/>
    </dgm:pt>
    <dgm:pt modelId="{63D0C23D-844E-0A44-99EC-62B151B57790}" type="pres">
      <dgm:prSet presAssocID="{E739BAAB-B3E9-D44F-8753-D0B478DF668A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8CEB72-29CE-AE41-A4B3-785A00299776}" type="pres">
      <dgm:prSet presAssocID="{E739BAAB-B3E9-D44F-8753-D0B478DF668A}" presName="desTx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E8B1BE-194E-C84F-ABB6-807B73D05B7D}" type="pres">
      <dgm:prSet presAssocID="{F5D52B1E-642D-AB4F-B463-6137412563C8}" presName="space" presStyleCnt="0"/>
      <dgm:spPr/>
    </dgm:pt>
    <dgm:pt modelId="{881C8354-D174-8646-B54F-D73A0D0EB5CF}" type="pres">
      <dgm:prSet presAssocID="{E321955A-978D-AB40-A0C9-E8820680585B}" presName="composite" presStyleCnt="0"/>
      <dgm:spPr/>
    </dgm:pt>
    <dgm:pt modelId="{B0B0A5D1-B187-A547-AF21-DF1E008634DC}" type="pres">
      <dgm:prSet presAssocID="{E321955A-978D-AB40-A0C9-E8820680585B}" presName="parTx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AD8B29-CBE2-2F4E-92A1-A4168145E2FC}" type="pres">
      <dgm:prSet presAssocID="{E321955A-978D-AB40-A0C9-E8820680585B}" presName="desTx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CBA084-A978-ED45-ADD3-AC06CA86EB92}" type="pres">
      <dgm:prSet presAssocID="{63530777-34CC-AE47-949E-7C380E1807C8}" presName="space" presStyleCnt="0"/>
      <dgm:spPr/>
    </dgm:pt>
    <dgm:pt modelId="{A05E06A1-6125-7841-9E0D-66229E6345B2}" type="pres">
      <dgm:prSet presAssocID="{6F3EDAD7-7AD9-334D-9979-4224C54838B6}" presName="composite" presStyleCnt="0"/>
      <dgm:spPr/>
    </dgm:pt>
    <dgm:pt modelId="{056E0979-5833-6548-9FA8-CFAEE61406A5}" type="pres">
      <dgm:prSet presAssocID="{6F3EDAD7-7AD9-334D-9979-4224C54838B6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FF67E-F239-9F43-9AFF-F87E53C434A1}" type="pres">
      <dgm:prSet presAssocID="{6F3EDAD7-7AD9-334D-9979-4224C54838B6}" presName="desTx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CA37D7-63BE-594C-83FA-F07915AB5907}" srcId="{6F3EDAD7-7AD9-334D-9979-4224C54838B6}" destId="{1E7EB41C-3CC1-7749-AA57-9E5A5C04358B}" srcOrd="1" destOrd="0" parTransId="{231F05A2-2635-AE4B-971E-98B28F1E19C2}" sibTransId="{D95F4E22-A38F-4C47-AA15-B38F2A4D4E94}"/>
    <dgm:cxn modelId="{AC5B43BD-7D6C-0B4E-8882-964F483BFE1C}" srcId="{8A832531-5BFC-DC49-ADB4-B9035FEC78FD}" destId="{E305E3AE-A50D-AD4C-94C4-8086B6B8864C}" srcOrd="2" destOrd="0" parTransId="{D29FC6A2-5C50-DA4B-A559-80A3418F8D1D}" sibTransId="{5A35003A-7BEB-6E44-B071-C2FED76F8A2E}"/>
    <dgm:cxn modelId="{F12D8F68-5BC0-C541-92EA-EC8E7D53D7FA}" type="presOf" srcId="{3B98E5EA-3E93-2E40-88F8-55F5427153A3}" destId="{6AFB320A-07F5-7D49-805D-A519D7AC3C02}" srcOrd="0" destOrd="5" presId="urn:microsoft.com/office/officeart/2005/8/layout/hList1"/>
    <dgm:cxn modelId="{D85E1163-7B2A-804D-83FD-A3729AC2002C}" srcId="{6931C345-FA20-4D4D-BC9F-E4697040EB93}" destId="{8A832531-5BFC-DC49-ADB4-B9035FEC78FD}" srcOrd="0" destOrd="0" parTransId="{BAFE5190-E88E-5F4E-B9ED-BFC9F18F6666}" sibTransId="{5F777363-81EB-5E4B-AEC3-D065C2AFB67E}"/>
    <dgm:cxn modelId="{80D83CD0-7A03-3040-A0B0-77C276DCA00D}" srcId="{8A832531-5BFC-DC49-ADB4-B9035FEC78FD}" destId="{F6AC2F68-FE72-4144-BC23-A373420546D4}" srcOrd="3" destOrd="0" parTransId="{DAFCA864-9323-294E-A3C7-8718EACEE847}" sibTransId="{03DBF14A-BD97-E443-B7CC-560AFA1E43FD}"/>
    <dgm:cxn modelId="{DA45B19D-B9C2-6749-B435-60416207C5BE}" srcId="{7A97E0E4-4191-D149-AADB-20CAA9F290A1}" destId="{F58D5E70-B476-EE48-BA6A-976B38967374}" srcOrd="4" destOrd="0" parTransId="{C72C8F3C-B438-264F-A21B-532587670C5A}" sibTransId="{15808439-4178-7D4E-BF0A-9C4956892110}"/>
    <dgm:cxn modelId="{5EAC4E1C-8FD2-EA47-8227-5B365F34C6B5}" type="presOf" srcId="{F6AC2F68-FE72-4144-BC23-A373420546D4}" destId="{6AFB320A-07F5-7D49-805D-A519D7AC3C02}" srcOrd="0" destOrd="3" presId="urn:microsoft.com/office/officeart/2005/8/layout/hList1"/>
    <dgm:cxn modelId="{26485150-7E64-6C4C-A2C0-A043B5C8A09C}" srcId="{8A832531-5BFC-DC49-ADB4-B9035FEC78FD}" destId="{5C86BCB5-9FAA-9943-ADD6-8FE7B1380598}" srcOrd="1" destOrd="0" parTransId="{85A953CD-5341-7342-8B9D-50677CF7F547}" sibTransId="{D9C6696C-16D7-1B48-AD03-D407D8CF34CE}"/>
    <dgm:cxn modelId="{3751C19A-EE7E-A540-AD78-014A5667E890}" type="presOf" srcId="{2DC68AF2-DB49-2C4D-B3FF-41E4E655DD8C}" destId="{DD38543C-52A8-6941-AA24-AB53103465B4}" srcOrd="0" destOrd="0" presId="urn:microsoft.com/office/officeart/2005/8/layout/hList1"/>
    <dgm:cxn modelId="{F6C91B50-42A5-1A48-922E-D865730988B6}" type="presOf" srcId="{7D5507A2-4235-A145-B660-828D46243858}" destId="{CCAD8B29-CBE2-2F4E-92A1-A4168145E2FC}" srcOrd="0" destOrd="2" presId="urn:microsoft.com/office/officeart/2005/8/layout/hList1"/>
    <dgm:cxn modelId="{E510B07D-FD29-7345-A4CD-04F17B5D414F}" type="presOf" srcId="{34A82FBB-DB14-9C43-BC22-40812288AC31}" destId="{8DFFF67E-F239-9F43-9AFF-F87E53C434A1}" srcOrd="0" destOrd="0" presId="urn:microsoft.com/office/officeart/2005/8/layout/hList1"/>
    <dgm:cxn modelId="{349688A9-58A6-754E-818D-375C09E1A7D4}" srcId="{E321955A-978D-AB40-A0C9-E8820680585B}" destId="{7D5507A2-4235-A145-B660-828D46243858}" srcOrd="2" destOrd="0" parTransId="{E2E85FED-9BC2-0945-9BD3-30312DC04D52}" sibTransId="{09A3EA2B-8422-0A4D-9BC6-43FDF73FFE4B}"/>
    <dgm:cxn modelId="{645451A2-62E7-3B41-AED0-01195D95F2C7}" type="presOf" srcId="{8A832531-5BFC-DC49-ADB4-B9035FEC78FD}" destId="{171E53FC-49D3-2541-90CA-595E821A9EC3}" srcOrd="0" destOrd="0" presId="urn:microsoft.com/office/officeart/2005/8/layout/hList1"/>
    <dgm:cxn modelId="{29FCAB59-752B-E243-A54C-888FC3ED17AF}" srcId="{7A97E0E4-4191-D149-AADB-20CAA9F290A1}" destId="{6D32802C-8E1A-7847-BE09-2AF8513D3D87}" srcOrd="1" destOrd="0" parTransId="{AF387BE8-8753-0243-B68B-E5398B3BABE2}" sibTransId="{0EAE2E1E-A99A-364B-ACB0-4F735C82AF74}"/>
    <dgm:cxn modelId="{5C73978C-43B5-FC4F-B873-2C076F4ABF82}" type="presOf" srcId="{F58D5E70-B476-EE48-BA6A-976B38967374}" destId="{800C1371-858A-E246-A4C7-D2B1DB530175}" srcOrd="0" destOrd="4" presId="urn:microsoft.com/office/officeart/2005/8/layout/hList1"/>
    <dgm:cxn modelId="{5337C361-1DBC-0E49-8AA3-B64264AA17ED}" srcId="{8A832531-5BFC-DC49-ADB4-B9035FEC78FD}" destId="{FF62B9D1-8604-A64E-98F6-94F264E30A70}" srcOrd="4" destOrd="0" parTransId="{AACA729C-2BCF-C243-A481-09576A748B96}" sibTransId="{C9FC8FD7-C71C-CF40-A181-414ECA827BCE}"/>
    <dgm:cxn modelId="{0747BC7C-0030-A445-AB3D-C8F64CD80C69}" srcId="{E321955A-978D-AB40-A0C9-E8820680585B}" destId="{2D0F8CFB-3E32-2442-ABA5-394A753748A5}" srcOrd="0" destOrd="0" parTransId="{A9C16A66-E1FA-AB4D-A00F-13293C0D5499}" sibTransId="{5B34CBD3-EC82-2148-8E9F-2E1DA665AFE3}"/>
    <dgm:cxn modelId="{4346EC0F-098E-7D41-BCBC-0A96C1FEEBE3}" srcId="{6931C345-FA20-4D4D-BC9F-E4697040EB93}" destId="{6F3EDAD7-7AD9-334D-9979-4224C54838B6}" srcOrd="5" destOrd="0" parTransId="{61C785AC-7135-A44B-9BB3-6324FE639ECC}" sibTransId="{A98BD908-753B-6246-99BD-865B7E077A60}"/>
    <dgm:cxn modelId="{905C9E9D-D6D2-8A4D-88E0-A7924A03AF20}" type="presOf" srcId="{6533635F-24A8-B743-9EF2-FB38AD250513}" destId="{6AFB320A-07F5-7D49-805D-A519D7AC3C02}" srcOrd="0" destOrd="0" presId="urn:microsoft.com/office/officeart/2005/8/layout/hList1"/>
    <dgm:cxn modelId="{A6C93689-2482-4345-AB2F-45552CEDDC9B}" type="presOf" srcId="{E321955A-978D-AB40-A0C9-E8820680585B}" destId="{B0B0A5D1-B187-A547-AF21-DF1E008634DC}" srcOrd="0" destOrd="0" presId="urn:microsoft.com/office/officeart/2005/8/layout/hList1"/>
    <dgm:cxn modelId="{1C1C276C-FB1C-244F-A5FE-3CEFA7F8F9D0}" type="presOf" srcId="{E26FCBF8-05F8-5849-9C84-C175DE3BFD43}" destId="{800C1371-858A-E246-A4C7-D2B1DB530175}" srcOrd="0" destOrd="3" presId="urn:microsoft.com/office/officeart/2005/8/layout/hList1"/>
    <dgm:cxn modelId="{6E0F9670-3E9E-A24A-A2B2-8D76789309FE}" srcId="{6F3EDAD7-7AD9-334D-9979-4224C54838B6}" destId="{34A82FBB-DB14-9C43-BC22-40812288AC31}" srcOrd="0" destOrd="0" parTransId="{CC90AA76-B15C-AD48-B349-8D80DD8A649F}" sibTransId="{30C57D22-1923-5046-8CE6-8EB7BC91C1D8}"/>
    <dgm:cxn modelId="{9079E4D3-3661-B444-B66B-EA26CB1C2948}" srcId="{E321955A-978D-AB40-A0C9-E8820680585B}" destId="{A458158A-6178-234C-9B6C-5408D1E2D4AE}" srcOrd="1" destOrd="0" parTransId="{7ADE4CEA-CCB3-8546-952D-57297F0F42D4}" sibTransId="{86CC588F-82DF-4244-A868-345D1F7D4F9C}"/>
    <dgm:cxn modelId="{74714415-9925-A141-9D8B-03D09AB4118A}" type="presOf" srcId="{5C86BCB5-9FAA-9943-ADD6-8FE7B1380598}" destId="{6AFB320A-07F5-7D49-805D-A519D7AC3C02}" srcOrd="0" destOrd="1" presId="urn:microsoft.com/office/officeart/2005/8/layout/hList1"/>
    <dgm:cxn modelId="{FC593559-1291-324D-BCDD-F55284B304FD}" type="presOf" srcId="{E739BAAB-B3E9-D44F-8753-D0B478DF668A}" destId="{63D0C23D-844E-0A44-99EC-62B151B57790}" srcOrd="0" destOrd="0" presId="urn:microsoft.com/office/officeart/2005/8/layout/hList1"/>
    <dgm:cxn modelId="{D96A4045-6A7B-B54F-97B3-360245885EC4}" type="presOf" srcId="{2D0F8CFB-3E32-2442-ABA5-394A753748A5}" destId="{CCAD8B29-CBE2-2F4E-92A1-A4168145E2FC}" srcOrd="0" destOrd="0" presId="urn:microsoft.com/office/officeart/2005/8/layout/hList1"/>
    <dgm:cxn modelId="{CAF174C1-FB85-8F4F-8F1F-23EB5CEE93CC}" srcId="{7A97E0E4-4191-D149-AADB-20CAA9F290A1}" destId="{E0984551-C994-1943-8582-BD6FDB4610DC}" srcOrd="0" destOrd="0" parTransId="{C9BA10B1-0D76-EE41-96C8-4AEDC7EB1B36}" sibTransId="{02E6EC48-E5CC-BE42-96FE-15668B8E0984}"/>
    <dgm:cxn modelId="{072DCF38-6D10-584A-8763-3E010BDCEBC5}" type="presOf" srcId="{517BA851-6DC4-4643-9B01-0528CC340D4B}" destId="{CCAD8B29-CBE2-2F4E-92A1-A4168145E2FC}" srcOrd="0" destOrd="3" presId="urn:microsoft.com/office/officeart/2005/8/layout/hList1"/>
    <dgm:cxn modelId="{1009B463-2F91-C442-A044-26CA536E79CD}" srcId="{E739BAAB-B3E9-D44F-8753-D0B478DF668A}" destId="{3F57E4BC-D3C0-CF49-8769-736049C708D9}" srcOrd="0" destOrd="0" parTransId="{49EF9789-19BD-D24C-9310-3FA17529D2AA}" sibTransId="{030B6606-1767-2346-8076-499C55A2CED5}"/>
    <dgm:cxn modelId="{F307EF96-977E-3040-821F-12CDD69D718B}" srcId="{7A97E0E4-4191-D149-AADB-20CAA9F290A1}" destId="{6ACF85FF-F9CC-8944-BB0A-09347C70AF5A}" srcOrd="5" destOrd="0" parTransId="{1299C0B6-03C9-034D-AD47-0EE6EDDFE8C3}" sibTransId="{CE34F740-861A-514C-8343-4794C38A7295}"/>
    <dgm:cxn modelId="{BE97BFE0-E814-CA46-B627-8FDBA62F5A45}" type="presOf" srcId="{6D32802C-8E1A-7847-BE09-2AF8513D3D87}" destId="{800C1371-858A-E246-A4C7-D2B1DB530175}" srcOrd="0" destOrd="1" presId="urn:microsoft.com/office/officeart/2005/8/layout/hList1"/>
    <dgm:cxn modelId="{AA907917-FF2C-8448-A6E6-6595B755BE6F}" type="presOf" srcId="{6ACF85FF-F9CC-8944-BB0A-09347C70AF5A}" destId="{800C1371-858A-E246-A4C7-D2B1DB530175}" srcOrd="0" destOrd="5" presId="urn:microsoft.com/office/officeart/2005/8/layout/hList1"/>
    <dgm:cxn modelId="{E433AEBD-0309-404C-9070-553DE90A85FD}" type="presOf" srcId="{FF62B9D1-8604-A64E-98F6-94F264E30A70}" destId="{6AFB320A-07F5-7D49-805D-A519D7AC3C02}" srcOrd="0" destOrd="4" presId="urn:microsoft.com/office/officeart/2005/8/layout/hList1"/>
    <dgm:cxn modelId="{164C5FFE-B8A2-8744-BF38-4F1667D9019B}" type="presOf" srcId="{1E7EB41C-3CC1-7749-AA57-9E5A5C04358B}" destId="{8DFFF67E-F239-9F43-9AFF-F87E53C434A1}" srcOrd="0" destOrd="1" presId="urn:microsoft.com/office/officeart/2005/8/layout/hList1"/>
    <dgm:cxn modelId="{A29847F7-D981-4341-BC12-31BCC70A6764}" type="presOf" srcId="{E0984551-C994-1943-8582-BD6FDB4610DC}" destId="{800C1371-858A-E246-A4C7-D2B1DB530175}" srcOrd="0" destOrd="0" presId="urn:microsoft.com/office/officeart/2005/8/layout/hList1"/>
    <dgm:cxn modelId="{2F3993D0-2571-724B-B885-638BC4ECB269}" srcId="{8A832531-5BFC-DC49-ADB4-B9035FEC78FD}" destId="{6533635F-24A8-B743-9EF2-FB38AD250513}" srcOrd="0" destOrd="0" parTransId="{D06E6A95-7B5F-8C41-912F-2FD9E27BD217}" sibTransId="{16A62812-FB6A-8249-9A80-2448E25D95D1}"/>
    <dgm:cxn modelId="{1E566E92-5651-3A44-8E90-B9C12E4B0724}" srcId="{CFB4BB80-CD49-1748-8AD1-1AD5ABD45B25}" destId="{2DC68AF2-DB49-2C4D-B3FF-41E4E655DD8C}" srcOrd="0" destOrd="0" parTransId="{97FF85EE-91A5-084A-87B3-A35CE96076B2}" sibTransId="{BC0644A8-02AC-FE4D-95EB-3E904722CAF8}"/>
    <dgm:cxn modelId="{C81B01CF-DFD8-344A-8D8F-B7F71028E87F}" type="presOf" srcId="{6F3EDAD7-7AD9-334D-9979-4224C54838B6}" destId="{056E0979-5833-6548-9FA8-CFAEE61406A5}" srcOrd="0" destOrd="0" presId="urn:microsoft.com/office/officeart/2005/8/layout/hList1"/>
    <dgm:cxn modelId="{DE144A4A-FA5F-7349-99BA-20D14FC6AEC6}" srcId="{6931C345-FA20-4D4D-BC9F-E4697040EB93}" destId="{E739BAAB-B3E9-D44F-8753-D0B478DF668A}" srcOrd="3" destOrd="0" parTransId="{15307081-F338-004B-A61C-B7BC6A585BE2}" sibTransId="{F5D52B1E-642D-AB4F-B463-6137412563C8}"/>
    <dgm:cxn modelId="{4930920D-423D-784A-8689-EFC610AE148F}" type="presOf" srcId="{CFB4BB80-CD49-1748-8AD1-1AD5ABD45B25}" destId="{56D6C0DE-65C6-494F-B0BF-6ED0EAA4F7AC}" srcOrd="0" destOrd="0" presId="urn:microsoft.com/office/officeart/2005/8/layout/hList1"/>
    <dgm:cxn modelId="{C4B43562-627B-1444-8F00-F11D3C87455B}" type="presOf" srcId="{E305E3AE-A50D-AD4C-94C4-8086B6B8864C}" destId="{6AFB320A-07F5-7D49-805D-A519D7AC3C02}" srcOrd="0" destOrd="2" presId="urn:microsoft.com/office/officeart/2005/8/layout/hList1"/>
    <dgm:cxn modelId="{63A99D91-E17B-0947-844E-A76DA60AC541}" srcId="{E321955A-978D-AB40-A0C9-E8820680585B}" destId="{517BA851-6DC4-4643-9B01-0528CC340D4B}" srcOrd="3" destOrd="0" parTransId="{70992B9E-E670-4C42-BDB1-E480A27F7136}" sibTransId="{AF8F02A1-95FE-314D-B6E9-11E39416CFA3}"/>
    <dgm:cxn modelId="{6D934CB9-56AA-E248-9F48-1C27D278F768}" srcId="{7A97E0E4-4191-D149-AADB-20CAA9F290A1}" destId="{E26FCBF8-05F8-5849-9C84-C175DE3BFD43}" srcOrd="3" destOrd="0" parTransId="{0F7440DA-8737-A14F-9BB1-332DCF1990F7}" sibTransId="{B273B566-2BA4-864F-980F-5C2194B0DCDC}"/>
    <dgm:cxn modelId="{85943380-FE8F-2F45-9453-A63011D308F4}" type="presOf" srcId="{7A97E0E4-4191-D149-AADB-20CAA9F290A1}" destId="{04EF8107-D18D-2F48-9A8D-EEB84B014418}" srcOrd="0" destOrd="0" presId="urn:microsoft.com/office/officeart/2005/8/layout/hList1"/>
    <dgm:cxn modelId="{818F46C8-4740-4046-99C2-2CF45DD238EF}" srcId="{8A832531-5BFC-DC49-ADB4-B9035FEC78FD}" destId="{3B98E5EA-3E93-2E40-88F8-55F5427153A3}" srcOrd="5" destOrd="0" parTransId="{CC637528-8CE9-214C-A549-F47DF11F2DE5}" sibTransId="{E784A4AE-BB71-6144-B658-60E37CCE470B}"/>
    <dgm:cxn modelId="{EA135BB9-CC6B-2549-A1D6-DD4D0238D48B}" type="presOf" srcId="{3F57E4BC-D3C0-CF49-8769-736049C708D9}" destId="{058CEB72-29CE-AE41-A4B3-785A00299776}" srcOrd="0" destOrd="0" presId="urn:microsoft.com/office/officeart/2005/8/layout/hList1"/>
    <dgm:cxn modelId="{1D96D533-F925-6543-9795-B0B8B24CD498}" type="presOf" srcId="{6931C345-FA20-4D4D-BC9F-E4697040EB93}" destId="{71AFEE3D-E752-154D-AC12-F2CBE3AEBE8F}" srcOrd="0" destOrd="0" presId="urn:microsoft.com/office/officeart/2005/8/layout/hList1"/>
    <dgm:cxn modelId="{9FDC94A4-220B-6F44-99F4-DB2DC32112B3}" type="presOf" srcId="{70415190-007D-D948-A72B-EB43E871DC2A}" destId="{800C1371-858A-E246-A4C7-D2B1DB530175}" srcOrd="0" destOrd="2" presId="urn:microsoft.com/office/officeart/2005/8/layout/hList1"/>
    <dgm:cxn modelId="{19CDA22E-2724-0249-A62E-5A82AE554F6A}" srcId="{6931C345-FA20-4D4D-BC9F-E4697040EB93}" destId="{7A97E0E4-4191-D149-AADB-20CAA9F290A1}" srcOrd="2" destOrd="0" parTransId="{1D7F0719-D79C-B44E-B191-0011CF0A2A72}" sibTransId="{DC228314-586B-F545-9E24-CB760004A96C}"/>
    <dgm:cxn modelId="{8A372927-5337-4C4A-AA97-2E2425083390}" type="presOf" srcId="{A458158A-6178-234C-9B6C-5408D1E2D4AE}" destId="{CCAD8B29-CBE2-2F4E-92A1-A4168145E2FC}" srcOrd="0" destOrd="1" presId="urn:microsoft.com/office/officeart/2005/8/layout/hList1"/>
    <dgm:cxn modelId="{96D781E4-6EBE-7846-A32A-07FFE5776F5E}" srcId="{6931C345-FA20-4D4D-BC9F-E4697040EB93}" destId="{E321955A-978D-AB40-A0C9-E8820680585B}" srcOrd="4" destOrd="0" parTransId="{E8CFE91D-E579-AD44-BFCB-04A936E0B623}" sibTransId="{63530777-34CC-AE47-949E-7C380E1807C8}"/>
    <dgm:cxn modelId="{1D643544-B31C-6446-97EF-A3B24F88ED6B}" srcId="{6931C345-FA20-4D4D-BC9F-E4697040EB93}" destId="{CFB4BB80-CD49-1748-8AD1-1AD5ABD45B25}" srcOrd="1" destOrd="0" parTransId="{42406F11-348B-4143-AC79-FFF580BA2260}" sibTransId="{678E0DC0-4DD6-B343-921E-FCBD55A37A74}"/>
    <dgm:cxn modelId="{E6EEE199-B54C-D545-AE6B-134526CF26AD}" srcId="{7A97E0E4-4191-D149-AADB-20CAA9F290A1}" destId="{70415190-007D-D948-A72B-EB43E871DC2A}" srcOrd="2" destOrd="0" parTransId="{4448929E-DF14-7646-8D94-052797265741}" sibTransId="{FEF8A0EE-49CF-3543-8D14-821D16ED82B7}"/>
    <dgm:cxn modelId="{A28404FE-386D-AC48-8B08-769DB0B837BE}" type="presParOf" srcId="{71AFEE3D-E752-154D-AC12-F2CBE3AEBE8F}" destId="{18B34599-A7C2-734E-BBBF-02D97F03F529}" srcOrd="0" destOrd="0" presId="urn:microsoft.com/office/officeart/2005/8/layout/hList1"/>
    <dgm:cxn modelId="{9C02B304-A498-8340-9256-0430F25C04A3}" type="presParOf" srcId="{18B34599-A7C2-734E-BBBF-02D97F03F529}" destId="{171E53FC-49D3-2541-90CA-595E821A9EC3}" srcOrd="0" destOrd="0" presId="urn:microsoft.com/office/officeart/2005/8/layout/hList1"/>
    <dgm:cxn modelId="{69702182-8EF2-1D40-BC5C-9FB39379A716}" type="presParOf" srcId="{18B34599-A7C2-734E-BBBF-02D97F03F529}" destId="{6AFB320A-07F5-7D49-805D-A519D7AC3C02}" srcOrd="1" destOrd="0" presId="urn:microsoft.com/office/officeart/2005/8/layout/hList1"/>
    <dgm:cxn modelId="{7C347266-EFAC-EF47-AF5B-7062458C599A}" type="presParOf" srcId="{71AFEE3D-E752-154D-AC12-F2CBE3AEBE8F}" destId="{AAC1C68F-6022-B544-B39E-917F5C38D1A7}" srcOrd="1" destOrd="0" presId="urn:microsoft.com/office/officeart/2005/8/layout/hList1"/>
    <dgm:cxn modelId="{E11E90AD-66A2-D448-A7F5-745914F76CF1}" type="presParOf" srcId="{71AFEE3D-E752-154D-AC12-F2CBE3AEBE8F}" destId="{AAECD815-7627-EE4E-9E4C-DCAD139A6C3D}" srcOrd="2" destOrd="0" presId="urn:microsoft.com/office/officeart/2005/8/layout/hList1"/>
    <dgm:cxn modelId="{0BA585CD-728C-C840-8151-9A449B91AA9A}" type="presParOf" srcId="{AAECD815-7627-EE4E-9E4C-DCAD139A6C3D}" destId="{56D6C0DE-65C6-494F-B0BF-6ED0EAA4F7AC}" srcOrd="0" destOrd="0" presId="urn:microsoft.com/office/officeart/2005/8/layout/hList1"/>
    <dgm:cxn modelId="{D03A6624-DF1B-9941-A43A-889B751D3459}" type="presParOf" srcId="{AAECD815-7627-EE4E-9E4C-DCAD139A6C3D}" destId="{DD38543C-52A8-6941-AA24-AB53103465B4}" srcOrd="1" destOrd="0" presId="urn:microsoft.com/office/officeart/2005/8/layout/hList1"/>
    <dgm:cxn modelId="{7982ABAF-12CB-2447-AC57-99537C0972FC}" type="presParOf" srcId="{71AFEE3D-E752-154D-AC12-F2CBE3AEBE8F}" destId="{3BA88881-7478-CE4D-969F-B101D6175C34}" srcOrd="3" destOrd="0" presId="urn:microsoft.com/office/officeart/2005/8/layout/hList1"/>
    <dgm:cxn modelId="{7EB6302C-319C-664B-86D5-E620BA23EF1D}" type="presParOf" srcId="{71AFEE3D-E752-154D-AC12-F2CBE3AEBE8F}" destId="{9898A10C-6F8D-D944-8C09-18808F0C556B}" srcOrd="4" destOrd="0" presId="urn:microsoft.com/office/officeart/2005/8/layout/hList1"/>
    <dgm:cxn modelId="{03DF0EA3-6D2A-014C-83E6-C94518FF2A08}" type="presParOf" srcId="{9898A10C-6F8D-D944-8C09-18808F0C556B}" destId="{04EF8107-D18D-2F48-9A8D-EEB84B014418}" srcOrd="0" destOrd="0" presId="urn:microsoft.com/office/officeart/2005/8/layout/hList1"/>
    <dgm:cxn modelId="{2DD7DB86-33C2-C141-9CF3-EAB0C8C0492D}" type="presParOf" srcId="{9898A10C-6F8D-D944-8C09-18808F0C556B}" destId="{800C1371-858A-E246-A4C7-D2B1DB530175}" srcOrd="1" destOrd="0" presId="urn:microsoft.com/office/officeart/2005/8/layout/hList1"/>
    <dgm:cxn modelId="{35C85A22-70E7-354D-9E24-709061BAFADB}" type="presParOf" srcId="{71AFEE3D-E752-154D-AC12-F2CBE3AEBE8F}" destId="{6745AF54-24EF-434C-9F90-94A7CFDDC2A1}" srcOrd="5" destOrd="0" presId="urn:microsoft.com/office/officeart/2005/8/layout/hList1"/>
    <dgm:cxn modelId="{5A6DB104-C808-0848-9C64-74C11662DE92}" type="presParOf" srcId="{71AFEE3D-E752-154D-AC12-F2CBE3AEBE8F}" destId="{24F0D318-A8C3-4946-9F6E-B1B09AA412A1}" srcOrd="6" destOrd="0" presId="urn:microsoft.com/office/officeart/2005/8/layout/hList1"/>
    <dgm:cxn modelId="{BE015948-9B94-CF4D-BE09-E025DC103E70}" type="presParOf" srcId="{24F0D318-A8C3-4946-9F6E-B1B09AA412A1}" destId="{63D0C23D-844E-0A44-99EC-62B151B57790}" srcOrd="0" destOrd="0" presId="urn:microsoft.com/office/officeart/2005/8/layout/hList1"/>
    <dgm:cxn modelId="{355B96F8-B83C-6846-AF75-D6764783D114}" type="presParOf" srcId="{24F0D318-A8C3-4946-9F6E-B1B09AA412A1}" destId="{058CEB72-29CE-AE41-A4B3-785A00299776}" srcOrd="1" destOrd="0" presId="urn:microsoft.com/office/officeart/2005/8/layout/hList1"/>
    <dgm:cxn modelId="{740C424F-A9B3-C14A-80D2-C316C5A8A2F6}" type="presParOf" srcId="{71AFEE3D-E752-154D-AC12-F2CBE3AEBE8F}" destId="{24E8B1BE-194E-C84F-ABB6-807B73D05B7D}" srcOrd="7" destOrd="0" presId="urn:microsoft.com/office/officeart/2005/8/layout/hList1"/>
    <dgm:cxn modelId="{B6D8796D-5327-0847-AEE5-7F061094062B}" type="presParOf" srcId="{71AFEE3D-E752-154D-AC12-F2CBE3AEBE8F}" destId="{881C8354-D174-8646-B54F-D73A0D0EB5CF}" srcOrd="8" destOrd="0" presId="urn:microsoft.com/office/officeart/2005/8/layout/hList1"/>
    <dgm:cxn modelId="{CE382B0C-DDD6-B04E-B79D-39FDA2655270}" type="presParOf" srcId="{881C8354-D174-8646-B54F-D73A0D0EB5CF}" destId="{B0B0A5D1-B187-A547-AF21-DF1E008634DC}" srcOrd="0" destOrd="0" presId="urn:microsoft.com/office/officeart/2005/8/layout/hList1"/>
    <dgm:cxn modelId="{B98910D8-ABCC-DE40-BEFC-8525ADCBA0A8}" type="presParOf" srcId="{881C8354-D174-8646-B54F-D73A0D0EB5CF}" destId="{CCAD8B29-CBE2-2F4E-92A1-A4168145E2FC}" srcOrd="1" destOrd="0" presId="urn:microsoft.com/office/officeart/2005/8/layout/hList1"/>
    <dgm:cxn modelId="{324EAFC0-9EA8-C643-A1D5-AEA565AD84BD}" type="presParOf" srcId="{71AFEE3D-E752-154D-AC12-F2CBE3AEBE8F}" destId="{F2CBA084-A978-ED45-ADD3-AC06CA86EB92}" srcOrd="9" destOrd="0" presId="urn:microsoft.com/office/officeart/2005/8/layout/hList1"/>
    <dgm:cxn modelId="{85443A20-2DAC-0C4B-BC54-1A97D3F6A551}" type="presParOf" srcId="{71AFEE3D-E752-154D-AC12-F2CBE3AEBE8F}" destId="{A05E06A1-6125-7841-9E0D-66229E6345B2}" srcOrd="10" destOrd="0" presId="urn:microsoft.com/office/officeart/2005/8/layout/hList1"/>
    <dgm:cxn modelId="{61A55CCB-F418-BE44-869A-37456F5D857F}" type="presParOf" srcId="{A05E06A1-6125-7841-9E0D-66229E6345B2}" destId="{056E0979-5833-6548-9FA8-CFAEE61406A5}" srcOrd="0" destOrd="0" presId="urn:microsoft.com/office/officeart/2005/8/layout/hList1"/>
    <dgm:cxn modelId="{3B7F569F-F695-6849-8662-EABA2518DD4C}" type="presParOf" srcId="{A05E06A1-6125-7841-9E0D-66229E6345B2}" destId="{8DFFF67E-F239-9F43-9AFF-F87E53C434A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066A7-74AD-EE41-9525-64F8BC901F72}">
      <dsp:nvSpPr>
        <dsp:cNvPr id="0" name=""/>
        <dsp:cNvSpPr/>
      </dsp:nvSpPr>
      <dsp:spPr>
        <a:xfrm>
          <a:off x="3157679" y="2117291"/>
          <a:ext cx="1895644" cy="1231177"/>
        </a:xfrm>
        <a:prstGeom prst="ellipse">
          <a:avLst/>
        </a:prstGeom>
        <a:solidFill>
          <a:srgbClr val="6B3F4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800" b="1" u="none" kern="1200" noProof="0" dirty="0" err="1" smtClean="0">
              <a:solidFill>
                <a:schemeClr val="bg1"/>
              </a:solidFill>
              <a:latin typeface="Abadi MT Condensed Light"/>
              <a:cs typeface="Abadi MT Condensed Light"/>
            </a:rPr>
            <a:t>Vulvodinia</a:t>
          </a:r>
          <a:endParaRPr lang="pt-PT" sz="2400" b="1" u="none" kern="1200" noProof="0" dirty="0">
            <a:solidFill>
              <a:schemeClr val="bg1"/>
            </a:solidFill>
            <a:latin typeface="Abadi MT Condensed Light"/>
            <a:cs typeface="Abadi MT Condensed Light"/>
          </a:endParaRPr>
        </a:p>
      </dsp:txBody>
      <dsp:txXfrm>
        <a:off x="3435290" y="2297593"/>
        <a:ext cx="1340422" cy="870573"/>
      </dsp:txXfrm>
    </dsp:sp>
    <dsp:sp modelId="{8F082271-637D-F245-A303-F3FC300842F0}">
      <dsp:nvSpPr>
        <dsp:cNvPr id="0" name=""/>
        <dsp:cNvSpPr/>
      </dsp:nvSpPr>
      <dsp:spPr>
        <a:xfrm rot="16200000">
          <a:off x="3673810" y="1672104"/>
          <a:ext cx="863383" cy="26989"/>
        </a:xfrm>
        <a:custGeom>
          <a:avLst/>
          <a:gdLst/>
          <a:ahLst/>
          <a:cxnLst/>
          <a:rect l="0" t="0" r="0" b="0"/>
          <a:pathLst>
            <a:path>
              <a:moveTo>
                <a:pt x="0" y="13494"/>
              </a:moveTo>
              <a:lnTo>
                <a:pt x="863383" y="13494"/>
              </a:lnTo>
            </a:path>
          </a:pathLst>
        </a:custGeom>
        <a:noFill/>
        <a:ln w="9525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  <a:latin typeface="Abadi MT Condensed Light"/>
            <a:cs typeface="Abadi MT Condensed Light"/>
          </a:endParaRPr>
        </a:p>
      </dsp:txBody>
      <dsp:txXfrm>
        <a:off x="4083917" y="1664015"/>
        <a:ext cx="43169" cy="43169"/>
      </dsp:txXfrm>
    </dsp:sp>
    <dsp:sp modelId="{6BAFF4A3-7924-8245-B878-2E8B70F372C5}">
      <dsp:nvSpPr>
        <dsp:cNvPr id="0" name=""/>
        <dsp:cNvSpPr/>
      </dsp:nvSpPr>
      <dsp:spPr>
        <a:xfrm>
          <a:off x="3489913" y="22730"/>
          <a:ext cx="1231177" cy="1231177"/>
        </a:xfrm>
        <a:prstGeom prst="ellipse">
          <a:avLst/>
        </a:prstGeom>
        <a:solidFill>
          <a:srgbClr val="F2ACA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dirty="0" err="1" smtClean="0">
              <a:solidFill>
                <a:schemeClr val="tx1"/>
              </a:solidFill>
              <a:latin typeface="Abadi MT Condensed Light"/>
              <a:cs typeface="Abadi MT Condensed Light"/>
            </a:rPr>
            <a:t>Desenv</a:t>
          </a:r>
          <a:r>
            <a:rPr lang="pt-PT" sz="1600" b="1" kern="1200" noProof="0" dirty="0" smtClean="0">
              <a:solidFill>
                <a:schemeClr val="tx1"/>
              </a:solidFill>
              <a:latin typeface="Abadi MT Condensed Light"/>
              <a:cs typeface="Abadi MT Condensed Light"/>
            </a:rPr>
            <a:t>. embrionário</a:t>
          </a:r>
          <a:endParaRPr lang="pt-PT" sz="1600" b="1" kern="1200" noProof="0" dirty="0">
            <a:solidFill>
              <a:schemeClr val="tx1"/>
            </a:solidFill>
            <a:latin typeface="Abadi MT Condensed Light"/>
            <a:cs typeface="Abadi MT Condensed Light"/>
          </a:endParaRPr>
        </a:p>
      </dsp:txBody>
      <dsp:txXfrm>
        <a:off x="3670215" y="203032"/>
        <a:ext cx="870573" cy="870573"/>
      </dsp:txXfrm>
    </dsp:sp>
    <dsp:sp modelId="{260EA2A6-DA32-C94B-BE18-57EE8D33E3AB}">
      <dsp:nvSpPr>
        <dsp:cNvPr id="0" name=""/>
        <dsp:cNvSpPr/>
      </dsp:nvSpPr>
      <dsp:spPr>
        <a:xfrm rot="18900000">
          <a:off x="4512092" y="1938359"/>
          <a:ext cx="748870" cy="26989"/>
        </a:xfrm>
        <a:custGeom>
          <a:avLst/>
          <a:gdLst/>
          <a:ahLst/>
          <a:cxnLst/>
          <a:rect l="0" t="0" r="0" b="0"/>
          <a:pathLst>
            <a:path>
              <a:moveTo>
                <a:pt x="0" y="13494"/>
              </a:moveTo>
              <a:lnTo>
                <a:pt x="748870" y="13494"/>
              </a:lnTo>
            </a:path>
          </a:pathLst>
        </a:custGeom>
        <a:noFill/>
        <a:ln w="9525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Abadi MT Condensed Light"/>
            <a:cs typeface="Abadi MT Condensed Light"/>
          </a:endParaRPr>
        </a:p>
      </dsp:txBody>
      <dsp:txXfrm>
        <a:off x="4867805" y="1933132"/>
        <a:ext cx="37443" cy="37443"/>
      </dsp:txXfrm>
    </dsp:sp>
    <dsp:sp modelId="{8C4E4F24-0FD9-1C43-A5BB-956F83AE3F1C}">
      <dsp:nvSpPr>
        <dsp:cNvPr id="0" name=""/>
        <dsp:cNvSpPr/>
      </dsp:nvSpPr>
      <dsp:spPr>
        <a:xfrm>
          <a:off x="4970991" y="636213"/>
          <a:ext cx="1231177" cy="1231177"/>
        </a:xfrm>
        <a:prstGeom prst="ellipse">
          <a:avLst/>
        </a:prstGeom>
        <a:solidFill>
          <a:srgbClr val="F2ACA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Abadi MT Condensed Light"/>
              <a:cs typeface="Abadi MT Condensed Light"/>
            </a:rPr>
            <a:t>Factores</a:t>
          </a:r>
          <a:r>
            <a:rPr lang="en-US" sz="1800" b="1" kern="1200" dirty="0" smtClean="0">
              <a:solidFill>
                <a:schemeClr val="tx1"/>
              </a:solidFill>
              <a:latin typeface="Abadi MT Condensed Light"/>
              <a:cs typeface="Abadi MT Condensed Light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Abadi MT Condensed Light"/>
              <a:cs typeface="Abadi MT Condensed Light"/>
            </a:rPr>
            <a:t>locais</a:t>
          </a:r>
          <a:endParaRPr lang="en-US" sz="1800" b="1" kern="1200" dirty="0">
            <a:solidFill>
              <a:schemeClr val="tx1"/>
            </a:solidFill>
            <a:latin typeface="Abadi MT Condensed Light"/>
            <a:cs typeface="Abadi MT Condensed Light"/>
          </a:endParaRPr>
        </a:p>
      </dsp:txBody>
      <dsp:txXfrm>
        <a:off x="5151293" y="816515"/>
        <a:ext cx="870573" cy="870573"/>
      </dsp:txXfrm>
    </dsp:sp>
    <dsp:sp modelId="{1C81BDD7-B1BC-CB44-B6C5-A3DF2868833A}">
      <dsp:nvSpPr>
        <dsp:cNvPr id="0" name=""/>
        <dsp:cNvSpPr/>
      </dsp:nvSpPr>
      <dsp:spPr>
        <a:xfrm>
          <a:off x="5053324" y="2719385"/>
          <a:ext cx="531149" cy="26989"/>
        </a:xfrm>
        <a:custGeom>
          <a:avLst/>
          <a:gdLst/>
          <a:ahLst/>
          <a:cxnLst/>
          <a:rect l="0" t="0" r="0" b="0"/>
          <a:pathLst>
            <a:path>
              <a:moveTo>
                <a:pt x="0" y="13494"/>
              </a:moveTo>
              <a:lnTo>
                <a:pt x="531149" y="13494"/>
              </a:lnTo>
            </a:path>
          </a:pathLst>
        </a:custGeom>
        <a:noFill/>
        <a:ln w="9525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  <a:latin typeface="Abadi MT Condensed Light"/>
            <a:cs typeface="Abadi MT Condensed Light"/>
          </a:endParaRPr>
        </a:p>
      </dsp:txBody>
      <dsp:txXfrm>
        <a:off x="5305620" y="2719601"/>
        <a:ext cx="26557" cy="26557"/>
      </dsp:txXfrm>
    </dsp:sp>
    <dsp:sp modelId="{306EF6A4-BBEB-594B-9DCA-2BB3AA2FBA18}">
      <dsp:nvSpPr>
        <dsp:cNvPr id="0" name=""/>
        <dsp:cNvSpPr/>
      </dsp:nvSpPr>
      <dsp:spPr>
        <a:xfrm>
          <a:off x="5584473" y="2117291"/>
          <a:ext cx="1231177" cy="1231177"/>
        </a:xfrm>
        <a:prstGeom prst="ellipse">
          <a:avLst/>
        </a:prstGeom>
        <a:solidFill>
          <a:srgbClr val="F2ACA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dirty="0" smtClean="0">
              <a:solidFill>
                <a:schemeClr val="tx1"/>
              </a:solidFill>
              <a:latin typeface="Abadi MT Condensed Light"/>
              <a:cs typeface="Abadi MT Condensed Light"/>
            </a:rPr>
            <a:t>Factores genéticos</a:t>
          </a:r>
          <a:endParaRPr lang="pt-PT" sz="1600" b="1" kern="1200" noProof="0" dirty="0">
            <a:solidFill>
              <a:schemeClr val="tx1"/>
            </a:solidFill>
            <a:latin typeface="Abadi MT Condensed Light"/>
            <a:cs typeface="Abadi MT Condensed Light"/>
          </a:endParaRPr>
        </a:p>
      </dsp:txBody>
      <dsp:txXfrm>
        <a:off x="5764775" y="2297593"/>
        <a:ext cx="870573" cy="870573"/>
      </dsp:txXfrm>
    </dsp:sp>
    <dsp:sp modelId="{773726EC-94F1-CD4D-BA1B-D8CED9A2A358}">
      <dsp:nvSpPr>
        <dsp:cNvPr id="0" name=""/>
        <dsp:cNvSpPr/>
      </dsp:nvSpPr>
      <dsp:spPr>
        <a:xfrm rot="2700000">
          <a:off x="4512092" y="3500410"/>
          <a:ext cx="748870" cy="26989"/>
        </a:xfrm>
        <a:custGeom>
          <a:avLst/>
          <a:gdLst/>
          <a:ahLst/>
          <a:cxnLst/>
          <a:rect l="0" t="0" r="0" b="0"/>
          <a:pathLst>
            <a:path>
              <a:moveTo>
                <a:pt x="0" y="13494"/>
              </a:moveTo>
              <a:lnTo>
                <a:pt x="748870" y="13494"/>
              </a:lnTo>
            </a:path>
          </a:pathLst>
        </a:custGeom>
        <a:noFill/>
        <a:ln w="9525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  <a:latin typeface="Abadi MT Condensed Light"/>
            <a:cs typeface="Abadi MT Condensed Light"/>
          </a:endParaRPr>
        </a:p>
      </dsp:txBody>
      <dsp:txXfrm>
        <a:off x="4867805" y="3495183"/>
        <a:ext cx="37443" cy="37443"/>
      </dsp:txXfrm>
    </dsp:sp>
    <dsp:sp modelId="{57440776-2AFB-2248-856A-29E3FBFF6A85}">
      <dsp:nvSpPr>
        <dsp:cNvPr id="0" name=""/>
        <dsp:cNvSpPr/>
      </dsp:nvSpPr>
      <dsp:spPr>
        <a:xfrm>
          <a:off x="4970991" y="3598369"/>
          <a:ext cx="1231177" cy="1231177"/>
        </a:xfrm>
        <a:prstGeom prst="ellipse">
          <a:avLst/>
        </a:prstGeom>
        <a:solidFill>
          <a:srgbClr val="F2ACA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smtClean="0">
              <a:solidFill>
                <a:schemeClr val="tx1"/>
              </a:solidFill>
              <a:latin typeface="Abadi MT Condensed Light"/>
              <a:cs typeface="Abadi MT Condensed Light"/>
            </a:rPr>
            <a:t>Factores imunes</a:t>
          </a:r>
          <a:endParaRPr lang="pt-PT" sz="1600" b="1" kern="1200" noProof="0">
            <a:solidFill>
              <a:schemeClr val="tx1"/>
            </a:solidFill>
            <a:latin typeface="Abadi MT Condensed Light"/>
            <a:cs typeface="Abadi MT Condensed Light"/>
          </a:endParaRPr>
        </a:p>
      </dsp:txBody>
      <dsp:txXfrm>
        <a:off x="5151293" y="3778671"/>
        <a:ext cx="870573" cy="870573"/>
      </dsp:txXfrm>
    </dsp:sp>
    <dsp:sp modelId="{D9E41BC3-898F-8044-BE14-0E211C290B75}">
      <dsp:nvSpPr>
        <dsp:cNvPr id="0" name=""/>
        <dsp:cNvSpPr/>
      </dsp:nvSpPr>
      <dsp:spPr>
        <a:xfrm rot="5400000">
          <a:off x="3673810" y="3766665"/>
          <a:ext cx="863383" cy="26989"/>
        </a:xfrm>
        <a:custGeom>
          <a:avLst/>
          <a:gdLst/>
          <a:ahLst/>
          <a:cxnLst/>
          <a:rect l="0" t="0" r="0" b="0"/>
          <a:pathLst>
            <a:path>
              <a:moveTo>
                <a:pt x="0" y="13494"/>
              </a:moveTo>
              <a:lnTo>
                <a:pt x="863383" y="13494"/>
              </a:lnTo>
            </a:path>
          </a:pathLst>
        </a:custGeom>
        <a:noFill/>
        <a:ln w="9525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  <a:latin typeface="Abadi MT Condensed Light"/>
            <a:cs typeface="Abadi MT Condensed Light"/>
          </a:endParaRPr>
        </a:p>
      </dsp:txBody>
      <dsp:txXfrm>
        <a:off x="4083917" y="3758575"/>
        <a:ext cx="43169" cy="43169"/>
      </dsp:txXfrm>
    </dsp:sp>
    <dsp:sp modelId="{4C750C9F-CB6A-1B45-93F1-27387E6344CC}">
      <dsp:nvSpPr>
        <dsp:cNvPr id="0" name=""/>
        <dsp:cNvSpPr/>
      </dsp:nvSpPr>
      <dsp:spPr>
        <a:xfrm>
          <a:off x="3489913" y="4211851"/>
          <a:ext cx="1231177" cy="1231177"/>
        </a:xfrm>
        <a:prstGeom prst="ellipse">
          <a:avLst/>
        </a:prstGeom>
        <a:solidFill>
          <a:srgbClr val="F2ACA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dirty="0" smtClean="0">
              <a:solidFill>
                <a:schemeClr val="tx1"/>
              </a:solidFill>
              <a:latin typeface="Abadi MT Condensed Light"/>
              <a:cs typeface="Abadi MT Condensed Light"/>
            </a:rPr>
            <a:t>Factores hormonais</a:t>
          </a:r>
          <a:endParaRPr lang="pt-PT" sz="1600" b="1" kern="1200" noProof="0" dirty="0">
            <a:solidFill>
              <a:schemeClr val="tx1"/>
            </a:solidFill>
            <a:latin typeface="Abadi MT Condensed Light"/>
            <a:cs typeface="Abadi MT Condensed Light"/>
          </a:endParaRPr>
        </a:p>
      </dsp:txBody>
      <dsp:txXfrm>
        <a:off x="3670215" y="4392153"/>
        <a:ext cx="870573" cy="870573"/>
      </dsp:txXfrm>
    </dsp:sp>
    <dsp:sp modelId="{0B42DED0-7CC7-9649-B131-3D8EE76BF615}">
      <dsp:nvSpPr>
        <dsp:cNvPr id="0" name=""/>
        <dsp:cNvSpPr/>
      </dsp:nvSpPr>
      <dsp:spPr>
        <a:xfrm rot="8100000">
          <a:off x="2950041" y="3500410"/>
          <a:ext cx="748870" cy="26989"/>
        </a:xfrm>
        <a:custGeom>
          <a:avLst/>
          <a:gdLst/>
          <a:ahLst/>
          <a:cxnLst/>
          <a:rect l="0" t="0" r="0" b="0"/>
          <a:pathLst>
            <a:path>
              <a:moveTo>
                <a:pt x="0" y="13494"/>
              </a:moveTo>
              <a:lnTo>
                <a:pt x="748870" y="13494"/>
              </a:lnTo>
            </a:path>
          </a:pathLst>
        </a:custGeom>
        <a:noFill/>
        <a:ln w="9525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  <a:latin typeface="Abadi MT Condensed Light"/>
            <a:cs typeface="Abadi MT Condensed Light"/>
          </a:endParaRPr>
        </a:p>
      </dsp:txBody>
      <dsp:txXfrm rot="10800000">
        <a:off x="3305754" y="3495183"/>
        <a:ext cx="37443" cy="37443"/>
      </dsp:txXfrm>
    </dsp:sp>
    <dsp:sp modelId="{93B6A362-8E7B-544E-AC08-DDB9A1A0C7F7}">
      <dsp:nvSpPr>
        <dsp:cNvPr id="0" name=""/>
        <dsp:cNvSpPr/>
      </dsp:nvSpPr>
      <dsp:spPr>
        <a:xfrm>
          <a:off x="2008835" y="3598369"/>
          <a:ext cx="1231177" cy="1231177"/>
        </a:xfrm>
        <a:prstGeom prst="ellipse">
          <a:avLst/>
        </a:prstGeom>
        <a:solidFill>
          <a:srgbClr val="F2ACA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smtClean="0">
              <a:solidFill>
                <a:schemeClr val="tx1"/>
              </a:solidFill>
              <a:latin typeface="Abadi MT Condensed Light"/>
              <a:cs typeface="Abadi MT Condensed Light"/>
            </a:rPr>
            <a:t>Factores infecciosos</a:t>
          </a:r>
          <a:endParaRPr lang="pt-PT" sz="1600" b="1" kern="1200" noProof="0">
            <a:solidFill>
              <a:schemeClr val="tx1"/>
            </a:solidFill>
            <a:latin typeface="Abadi MT Condensed Light"/>
            <a:cs typeface="Abadi MT Condensed Light"/>
          </a:endParaRPr>
        </a:p>
      </dsp:txBody>
      <dsp:txXfrm>
        <a:off x="2189137" y="3778671"/>
        <a:ext cx="870573" cy="870573"/>
      </dsp:txXfrm>
    </dsp:sp>
    <dsp:sp modelId="{26E1C370-5706-A949-A82A-AEC5F1EA4F0B}">
      <dsp:nvSpPr>
        <dsp:cNvPr id="0" name=""/>
        <dsp:cNvSpPr/>
      </dsp:nvSpPr>
      <dsp:spPr>
        <a:xfrm rot="10800000">
          <a:off x="2626530" y="2719385"/>
          <a:ext cx="531149" cy="26989"/>
        </a:xfrm>
        <a:custGeom>
          <a:avLst/>
          <a:gdLst/>
          <a:ahLst/>
          <a:cxnLst/>
          <a:rect l="0" t="0" r="0" b="0"/>
          <a:pathLst>
            <a:path>
              <a:moveTo>
                <a:pt x="0" y="13494"/>
              </a:moveTo>
              <a:lnTo>
                <a:pt x="531149" y="13494"/>
              </a:lnTo>
            </a:path>
          </a:pathLst>
        </a:custGeom>
        <a:noFill/>
        <a:ln w="9525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  <a:latin typeface="Abadi MT Condensed Light"/>
            <a:cs typeface="Abadi MT Condensed Light"/>
          </a:endParaRPr>
        </a:p>
      </dsp:txBody>
      <dsp:txXfrm rot="10800000">
        <a:off x="2878826" y="2719601"/>
        <a:ext cx="26557" cy="26557"/>
      </dsp:txXfrm>
    </dsp:sp>
    <dsp:sp modelId="{42D143E8-455F-1D4F-9706-BAD5D62F7656}">
      <dsp:nvSpPr>
        <dsp:cNvPr id="0" name=""/>
        <dsp:cNvSpPr/>
      </dsp:nvSpPr>
      <dsp:spPr>
        <a:xfrm>
          <a:off x="1395352" y="2117291"/>
          <a:ext cx="1231177" cy="1231177"/>
        </a:xfrm>
        <a:prstGeom prst="ellipse">
          <a:avLst/>
        </a:prstGeom>
        <a:solidFill>
          <a:srgbClr val="F2ACA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dirty="0" smtClean="0">
              <a:solidFill>
                <a:schemeClr val="tx1"/>
              </a:solidFill>
              <a:latin typeface="Abadi MT Condensed Light"/>
              <a:cs typeface="Abadi MT Condensed Light"/>
            </a:rPr>
            <a:t>Factores alimentares</a:t>
          </a:r>
          <a:endParaRPr lang="pt-PT" sz="1600" b="1" kern="1200" noProof="0" dirty="0">
            <a:solidFill>
              <a:schemeClr val="tx1"/>
            </a:solidFill>
            <a:latin typeface="Abadi MT Condensed Light"/>
            <a:cs typeface="Abadi MT Condensed Light"/>
          </a:endParaRPr>
        </a:p>
      </dsp:txBody>
      <dsp:txXfrm>
        <a:off x="1575654" y="2297593"/>
        <a:ext cx="870573" cy="870573"/>
      </dsp:txXfrm>
    </dsp:sp>
    <dsp:sp modelId="{8B44D465-B004-7142-B870-4A7916A50C00}">
      <dsp:nvSpPr>
        <dsp:cNvPr id="0" name=""/>
        <dsp:cNvSpPr/>
      </dsp:nvSpPr>
      <dsp:spPr>
        <a:xfrm rot="13500000">
          <a:off x="2950041" y="1938359"/>
          <a:ext cx="748870" cy="26989"/>
        </a:xfrm>
        <a:custGeom>
          <a:avLst/>
          <a:gdLst/>
          <a:ahLst/>
          <a:cxnLst/>
          <a:rect l="0" t="0" r="0" b="0"/>
          <a:pathLst>
            <a:path>
              <a:moveTo>
                <a:pt x="0" y="13494"/>
              </a:moveTo>
              <a:lnTo>
                <a:pt x="748870" y="13494"/>
              </a:lnTo>
            </a:path>
          </a:pathLst>
        </a:custGeom>
        <a:noFill/>
        <a:ln w="9525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  <a:latin typeface="Abadi MT Condensed Light"/>
            <a:cs typeface="Abadi MT Condensed Light"/>
          </a:endParaRPr>
        </a:p>
      </dsp:txBody>
      <dsp:txXfrm rot="10800000">
        <a:off x="3305754" y="1933132"/>
        <a:ext cx="37443" cy="37443"/>
      </dsp:txXfrm>
    </dsp:sp>
    <dsp:sp modelId="{9D31C0F2-AAF0-A24C-BE7A-69A142D035D8}">
      <dsp:nvSpPr>
        <dsp:cNvPr id="0" name=""/>
        <dsp:cNvSpPr/>
      </dsp:nvSpPr>
      <dsp:spPr>
        <a:xfrm>
          <a:off x="2008835" y="636213"/>
          <a:ext cx="1231177" cy="1231177"/>
        </a:xfrm>
        <a:prstGeom prst="ellipse">
          <a:avLst/>
        </a:prstGeom>
        <a:solidFill>
          <a:srgbClr val="F2ACA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chemeClr val="tx1"/>
              </a:solidFill>
              <a:latin typeface="Abadi MT Condensed Light"/>
              <a:cs typeface="Abadi MT Condensed Light"/>
            </a:rPr>
            <a:t>Alterações</a:t>
          </a:r>
          <a:r>
            <a:rPr lang="en-US" sz="1400" b="1" kern="1200" dirty="0" smtClean="0">
              <a:solidFill>
                <a:schemeClr val="tx1"/>
              </a:solidFill>
              <a:latin typeface="Abadi MT Condensed Light"/>
              <a:cs typeface="Abadi MT Condensed Light"/>
            </a:rPr>
            <a:t> </a:t>
          </a:r>
          <a:r>
            <a:rPr lang="en-US" sz="1400" b="1" kern="1200" dirty="0" err="1" smtClean="0">
              <a:solidFill>
                <a:schemeClr val="tx1"/>
              </a:solidFill>
              <a:latin typeface="Abadi MT Condensed Light"/>
              <a:cs typeface="Abadi MT Condensed Light"/>
            </a:rPr>
            <a:t>neuropáticas</a:t>
          </a:r>
          <a:endParaRPr lang="en-US" sz="1400" b="1" kern="1200" dirty="0">
            <a:solidFill>
              <a:schemeClr val="tx1"/>
            </a:solidFill>
            <a:latin typeface="Abadi MT Condensed Light"/>
            <a:cs typeface="Abadi MT Condensed Light"/>
          </a:endParaRPr>
        </a:p>
      </dsp:txBody>
      <dsp:txXfrm>
        <a:off x="2189137" y="816515"/>
        <a:ext cx="870573" cy="8705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E53FC-49D3-2541-90CA-595E821A9EC3}">
      <dsp:nvSpPr>
        <dsp:cNvPr id="0" name=""/>
        <dsp:cNvSpPr/>
      </dsp:nvSpPr>
      <dsp:spPr>
        <a:xfrm>
          <a:off x="2504" y="1229302"/>
          <a:ext cx="1330629" cy="3975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noProof="0" dirty="0" smtClean="0">
              <a:solidFill>
                <a:schemeClr val="tx1"/>
              </a:solidFill>
            </a:rPr>
            <a:t>Exame vulvar minucioso</a:t>
          </a:r>
          <a:endParaRPr lang="pt-PT" sz="1100" b="1" kern="1200" noProof="0" dirty="0">
            <a:solidFill>
              <a:schemeClr val="tx1"/>
            </a:solidFill>
          </a:endParaRPr>
        </a:p>
      </dsp:txBody>
      <dsp:txXfrm>
        <a:off x="2504" y="1229302"/>
        <a:ext cx="1330629" cy="397594"/>
      </dsp:txXfrm>
    </dsp:sp>
    <dsp:sp modelId="{6AFB320A-07F5-7D49-805D-A519D7AC3C02}">
      <dsp:nvSpPr>
        <dsp:cNvPr id="0" name=""/>
        <dsp:cNvSpPr/>
      </dsp:nvSpPr>
      <dsp:spPr>
        <a:xfrm>
          <a:off x="2504" y="1626897"/>
          <a:ext cx="1330629" cy="12077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smtClean="0"/>
            <a:t>Dermatoses</a:t>
          </a:r>
          <a:endParaRPr lang="pt-PT" sz="1100" kern="1200" noProof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dirty="0" smtClean="0"/>
            <a:t>Malformações</a:t>
          </a:r>
          <a:endParaRPr lang="pt-PT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smtClean="0"/>
            <a:t>Cicatrizes</a:t>
          </a:r>
          <a:endParaRPr lang="pt-PT" sz="1100" kern="1200" noProof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smtClean="0"/>
            <a:t>Fissuras</a:t>
          </a:r>
          <a:endParaRPr lang="pt-PT" sz="1100" kern="1200" noProof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dirty="0" smtClean="0"/>
            <a:t>Neoplasias</a:t>
          </a:r>
          <a:endParaRPr lang="pt-PT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dirty="0" smtClean="0"/>
            <a:t>Herpes</a:t>
          </a:r>
          <a:endParaRPr lang="pt-PT" sz="1100" kern="1200" noProof="0" dirty="0"/>
        </a:p>
      </dsp:txBody>
      <dsp:txXfrm>
        <a:off x="2504" y="1626897"/>
        <a:ext cx="1330629" cy="1207799"/>
      </dsp:txXfrm>
    </dsp:sp>
    <dsp:sp modelId="{56D6C0DE-65C6-494F-B0BF-6ED0EAA4F7AC}">
      <dsp:nvSpPr>
        <dsp:cNvPr id="0" name=""/>
        <dsp:cNvSpPr/>
      </dsp:nvSpPr>
      <dsp:spPr>
        <a:xfrm>
          <a:off x="1519422" y="1229302"/>
          <a:ext cx="1330629" cy="3975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noProof="0" smtClean="0">
              <a:solidFill>
                <a:schemeClr val="tx1"/>
              </a:solidFill>
            </a:rPr>
            <a:t>Exames culturais</a:t>
          </a:r>
          <a:endParaRPr lang="pt-PT" sz="1100" b="1" kern="1200" noProof="0">
            <a:solidFill>
              <a:schemeClr val="tx1"/>
            </a:solidFill>
          </a:endParaRPr>
        </a:p>
      </dsp:txBody>
      <dsp:txXfrm>
        <a:off x="1519422" y="1229302"/>
        <a:ext cx="1330629" cy="397594"/>
      </dsp:txXfrm>
    </dsp:sp>
    <dsp:sp modelId="{DD38543C-52A8-6941-AA24-AB53103465B4}">
      <dsp:nvSpPr>
        <dsp:cNvPr id="0" name=""/>
        <dsp:cNvSpPr/>
      </dsp:nvSpPr>
      <dsp:spPr>
        <a:xfrm>
          <a:off x="1519422" y="1626897"/>
          <a:ext cx="1330629" cy="12077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smtClean="0"/>
            <a:t>Candidoses</a:t>
          </a:r>
          <a:endParaRPr lang="pt-PT" sz="1100" kern="1200" noProof="0"/>
        </a:p>
      </dsp:txBody>
      <dsp:txXfrm>
        <a:off x="1519422" y="1626897"/>
        <a:ext cx="1330629" cy="1207799"/>
      </dsp:txXfrm>
    </dsp:sp>
    <dsp:sp modelId="{04EF8107-D18D-2F48-9A8D-EEB84B014418}">
      <dsp:nvSpPr>
        <dsp:cNvPr id="0" name=""/>
        <dsp:cNvSpPr/>
      </dsp:nvSpPr>
      <dsp:spPr>
        <a:xfrm>
          <a:off x="3036340" y="1229302"/>
          <a:ext cx="1330629" cy="3975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noProof="0" smtClean="0">
              <a:solidFill>
                <a:schemeClr val="tx1"/>
              </a:solidFill>
            </a:rPr>
            <a:t>Exame a fresco</a:t>
          </a:r>
          <a:endParaRPr lang="pt-PT" sz="1100" b="1" kern="1200" noProof="0">
            <a:solidFill>
              <a:schemeClr val="tx1"/>
            </a:solidFill>
          </a:endParaRPr>
        </a:p>
      </dsp:txBody>
      <dsp:txXfrm>
        <a:off x="3036340" y="1229302"/>
        <a:ext cx="1330629" cy="397594"/>
      </dsp:txXfrm>
    </dsp:sp>
    <dsp:sp modelId="{800C1371-858A-E246-A4C7-D2B1DB530175}">
      <dsp:nvSpPr>
        <dsp:cNvPr id="0" name=""/>
        <dsp:cNvSpPr/>
      </dsp:nvSpPr>
      <dsp:spPr>
        <a:xfrm>
          <a:off x="3036340" y="1626897"/>
          <a:ext cx="1330629" cy="12077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smtClean="0"/>
            <a:t>Candidose</a:t>
          </a:r>
          <a:endParaRPr lang="pt-PT" sz="1100" kern="1200" noProof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smtClean="0"/>
            <a:t>Vaginite aeróbica</a:t>
          </a:r>
          <a:endParaRPr lang="pt-PT" sz="1100" kern="1200" noProof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smtClean="0"/>
            <a:t>Tricomoníase</a:t>
          </a:r>
          <a:endParaRPr lang="pt-PT" sz="1100" kern="1200" noProof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dirty="0" smtClean="0"/>
            <a:t>BV</a:t>
          </a:r>
          <a:endParaRPr lang="pt-PT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smtClean="0"/>
            <a:t>Atrofia vaginal</a:t>
          </a:r>
          <a:endParaRPr lang="pt-PT" sz="1100" kern="1200" noProof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dirty="0" err="1" smtClean="0"/>
            <a:t>Vaginose</a:t>
          </a:r>
          <a:r>
            <a:rPr lang="pt-PT" sz="1100" kern="1200" noProof="0" dirty="0" smtClean="0"/>
            <a:t> </a:t>
          </a:r>
          <a:r>
            <a:rPr lang="pt-PT" sz="1100" kern="1200" noProof="0" dirty="0" err="1" smtClean="0"/>
            <a:t>citolítica</a:t>
          </a:r>
          <a:endParaRPr lang="pt-PT" sz="1100" kern="1200" noProof="0" dirty="0"/>
        </a:p>
      </dsp:txBody>
      <dsp:txXfrm>
        <a:off x="3036340" y="1626897"/>
        <a:ext cx="1330629" cy="1207799"/>
      </dsp:txXfrm>
    </dsp:sp>
    <dsp:sp modelId="{63D0C23D-844E-0A44-99EC-62B151B57790}">
      <dsp:nvSpPr>
        <dsp:cNvPr id="0" name=""/>
        <dsp:cNvSpPr/>
      </dsp:nvSpPr>
      <dsp:spPr>
        <a:xfrm>
          <a:off x="4553258" y="1229302"/>
          <a:ext cx="1330629" cy="3975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noProof="0" dirty="0" smtClean="0">
              <a:solidFill>
                <a:schemeClr val="tx1"/>
              </a:solidFill>
            </a:rPr>
            <a:t>“Q-tip” test</a:t>
          </a:r>
          <a:endParaRPr lang="pt-PT" sz="1100" b="1" kern="1200" noProof="0" dirty="0">
            <a:solidFill>
              <a:schemeClr val="tx1"/>
            </a:solidFill>
          </a:endParaRPr>
        </a:p>
      </dsp:txBody>
      <dsp:txXfrm>
        <a:off x="4553258" y="1229302"/>
        <a:ext cx="1330629" cy="397594"/>
      </dsp:txXfrm>
    </dsp:sp>
    <dsp:sp modelId="{058CEB72-29CE-AE41-A4B3-785A00299776}">
      <dsp:nvSpPr>
        <dsp:cNvPr id="0" name=""/>
        <dsp:cNvSpPr/>
      </dsp:nvSpPr>
      <dsp:spPr>
        <a:xfrm>
          <a:off x="4553258" y="1626897"/>
          <a:ext cx="1330629" cy="12077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dirty="0" smtClean="0"/>
            <a:t>Vulvodinia</a:t>
          </a:r>
          <a:endParaRPr lang="pt-PT" sz="1100" kern="1200" noProof="0" dirty="0"/>
        </a:p>
      </dsp:txBody>
      <dsp:txXfrm>
        <a:off x="4553258" y="1626897"/>
        <a:ext cx="1330629" cy="1207799"/>
      </dsp:txXfrm>
    </dsp:sp>
    <dsp:sp modelId="{B0B0A5D1-B187-A547-AF21-DF1E008634DC}">
      <dsp:nvSpPr>
        <dsp:cNvPr id="0" name=""/>
        <dsp:cNvSpPr/>
      </dsp:nvSpPr>
      <dsp:spPr>
        <a:xfrm>
          <a:off x="6070176" y="1229302"/>
          <a:ext cx="1330629" cy="3975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noProof="0" smtClean="0">
              <a:solidFill>
                <a:schemeClr val="tx1"/>
              </a:solidFill>
            </a:rPr>
            <a:t>Palpação músculos pavimento pélvico</a:t>
          </a:r>
          <a:endParaRPr lang="pt-PT" sz="1100" b="1" kern="1200" noProof="0">
            <a:solidFill>
              <a:schemeClr val="tx1"/>
            </a:solidFill>
          </a:endParaRPr>
        </a:p>
      </dsp:txBody>
      <dsp:txXfrm>
        <a:off x="6070176" y="1229302"/>
        <a:ext cx="1330629" cy="397594"/>
      </dsp:txXfrm>
    </dsp:sp>
    <dsp:sp modelId="{CCAD8B29-CBE2-2F4E-92A1-A4168145E2FC}">
      <dsp:nvSpPr>
        <dsp:cNvPr id="0" name=""/>
        <dsp:cNvSpPr/>
      </dsp:nvSpPr>
      <dsp:spPr>
        <a:xfrm>
          <a:off x="6070176" y="1626897"/>
          <a:ext cx="1330629" cy="12077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dirty="0" smtClean="0"/>
            <a:t>Hipertonicidade</a:t>
          </a:r>
          <a:endParaRPr lang="pt-PT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smtClean="0"/>
            <a:t>Vaginismo</a:t>
          </a:r>
          <a:endParaRPr lang="pt-PT" sz="1100" kern="1200" noProof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smtClean="0"/>
            <a:t>Pudendalgia</a:t>
          </a:r>
          <a:endParaRPr lang="pt-PT" sz="1100" kern="1200" noProof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PT" sz="1100" kern="1200" noProof="0"/>
        </a:p>
      </dsp:txBody>
      <dsp:txXfrm>
        <a:off x="6070176" y="1626897"/>
        <a:ext cx="1330629" cy="1207799"/>
      </dsp:txXfrm>
    </dsp:sp>
    <dsp:sp modelId="{056E0979-5833-6548-9FA8-CFAEE61406A5}">
      <dsp:nvSpPr>
        <dsp:cNvPr id="0" name=""/>
        <dsp:cNvSpPr/>
      </dsp:nvSpPr>
      <dsp:spPr>
        <a:xfrm>
          <a:off x="7587094" y="1229302"/>
          <a:ext cx="1330629" cy="3975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kern="1200" noProof="0" dirty="0" err="1" smtClean="0"/>
            <a:t>Chlamydia</a:t>
          </a:r>
          <a:endParaRPr lang="pt-PT" sz="1100" kern="1200" noProof="0" dirty="0"/>
        </a:p>
      </dsp:txBody>
      <dsp:txXfrm>
        <a:off x="7587094" y="1229302"/>
        <a:ext cx="1330629" cy="397594"/>
      </dsp:txXfrm>
    </dsp:sp>
    <dsp:sp modelId="{8DFFF67E-F239-9F43-9AFF-F87E53C434A1}">
      <dsp:nvSpPr>
        <dsp:cNvPr id="0" name=""/>
        <dsp:cNvSpPr/>
      </dsp:nvSpPr>
      <dsp:spPr>
        <a:xfrm>
          <a:off x="7587094" y="1626897"/>
          <a:ext cx="1330629" cy="12077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smtClean="0"/>
            <a:t>Neisseria</a:t>
          </a:r>
          <a:endParaRPr lang="pt-PT" sz="1100" kern="1200" noProof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noProof="0" smtClean="0"/>
            <a:t>Trichomonas</a:t>
          </a:r>
          <a:endParaRPr lang="pt-PT" sz="1100" kern="1200" noProof="0"/>
        </a:p>
      </dsp:txBody>
      <dsp:txXfrm>
        <a:off x="7587094" y="1626897"/>
        <a:ext cx="1330629" cy="1207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3302D-4D3F-3745-9BD8-D3E7696A6215}" type="datetimeFigureOut">
              <a:rPr lang="en-US" smtClean="0"/>
              <a:t>16/11/19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B1F52-06DD-C749-861B-2FCCD4BAE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12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36FFF-9FD4-9349-A655-442A0CE703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10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BD32-1408-2F45-80B0-0B0F5841F4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9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36FFF-9FD4-9349-A655-442A0CE703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10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36FFF-9FD4-9349-A655-442A0CE703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10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36FFF-9FD4-9349-A655-442A0CE703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10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B1F52-06DD-C749-861B-2FCCD4BAE8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59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B1F52-06DD-C749-861B-2FCCD4BAE8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16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B1F52-06DD-C749-861B-2FCCD4BAE8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46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085D-1881-434B-B14C-F7CC4E377B1F}" type="datetimeFigureOut">
              <a:rPr lang="en-US" smtClean="0"/>
              <a:t>16/11/19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97957-18C4-2945-AC9E-AD6641029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68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085D-1881-434B-B14C-F7CC4E377B1F}" type="datetimeFigureOut">
              <a:rPr lang="en-US" smtClean="0"/>
              <a:t>16/11/19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97957-18C4-2945-AC9E-AD6641029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3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085D-1881-434B-B14C-F7CC4E377B1F}" type="datetimeFigureOut">
              <a:rPr lang="en-US" smtClean="0"/>
              <a:t>16/11/19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97957-18C4-2945-AC9E-AD6641029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085D-1881-434B-B14C-F7CC4E377B1F}" type="datetimeFigureOut">
              <a:rPr lang="en-US" smtClean="0"/>
              <a:t>16/11/19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97957-18C4-2945-AC9E-AD6641029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6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085D-1881-434B-B14C-F7CC4E377B1F}" type="datetimeFigureOut">
              <a:rPr lang="en-US" smtClean="0"/>
              <a:t>16/11/19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97957-18C4-2945-AC9E-AD6641029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16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085D-1881-434B-B14C-F7CC4E377B1F}" type="datetimeFigureOut">
              <a:rPr lang="en-US" smtClean="0"/>
              <a:t>16/11/19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97957-18C4-2945-AC9E-AD6641029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085D-1881-434B-B14C-F7CC4E377B1F}" type="datetimeFigureOut">
              <a:rPr lang="en-US" smtClean="0"/>
              <a:t>16/11/19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97957-18C4-2945-AC9E-AD6641029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39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085D-1881-434B-B14C-F7CC4E377B1F}" type="datetimeFigureOut">
              <a:rPr lang="en-US" smtClean="0"/>
              <a:t>16/11/19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97957-18C4-2945-AC9E-AD6641029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6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085D-1881-434B-B14C-F7CC4E377B1F}" type="datetimeFigureOut">
              <a:rPr lang="en-US" smtClean="0"/>
              <a:t>16/11/19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97957-18C4-2945-AC9E-AD6641029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9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085D-1881-434B-B14C-F7CC4E377B1F}" type="datetimeFigureOut">
              <a:rPr lang="en-US" smtClean="0"/>
              <a:t>16/11/19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97957-18C4-2945-AC9E-AD6641029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7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085D-1881-434B-B14C-F7CC4E377B1F}" type="datetimeFigureOut">
              <a:rPr lang="en-US" smtClean="0"/>
              <a:t>16/11/19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97957-18C4-2945-AC9E-AD6641029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5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4085D-1881-434B-B14C-F7CC4E377B1F}" type="datetimeFigureOut">
              <a:rPr lang="en-US" smtClean="0"/>
              <a:t>16/11/19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97957-18C4-2945-AC9E-AD6641029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8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jpeg"/><Relationship Id="rId9" Type="http://schemas.microsoft.com/office/2007/relationships/hdphoto" Target="../media/hdphoto1.wdp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eg"/><Relationship Id="rId3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3926" y="1984605"/>
            <a:ext cx="5981252" cy="1670405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Genitália</a:t>
            </a:r>
            <a:r>
              <a:rPr lang="en-US" sz="28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2800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Feminina</a:t>
            </a:r>
            <a:r>
              <a:rPr lang="en-US" sz="28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e </a:t>
            </a:r>
            <a:r>
              <a:rPr lang="en-US" sz="2800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Menopausa</a:t>
            </a:r>
            <a:endParaRPr lang="en-US" sz="28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9502" y="5158747"/>
            <a:ext cx="5981253" cy="1528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Joana Lima</a:t>
            </a:r>
          </a:p>
          <a:p>
            <a:r>
              <a:rPr lang="en-US" sz="1600" dirty="0" err="1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Serviço</a:t>
            </a:r>
            <a:r>
              <a:rPr lang="en-US" sz="1600" dirty="0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 de </a:t>
            </a:r>
            <a:r>
              <a:rPr lang="en-US" sz="1600" dirty="0" err="1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Ginecologia</a:t>
            </a:r>
            <a:r>
              <a:rPr lang="en-US" sz="1600" dirty="0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, Centro </a:t>
            </a:r>
            <a:r>
              <a:rPr lang="en-US" sz="1600" dirty="0" err="1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Hospitalar</a:t>
            </a:r>
            <a:r>
              <a:rPr lang="en-US" sz="1600" dirty="0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 e </a:t>
            </a:r>
            <a:r>
              <a:rPr lang="en-US" sz="1600" dirty="0" err="1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Universitário</a:t>
            </a:r>
            <a:r>
              <a:rPr lang="en-US" sz="1600" dirty="0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 São </a:t>
            </a:r>
            <a:r>
              <a:rPr lang="en-US" sz="1600" dirty="0" err="1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João</a:t>
            </a:r>
            <a:r>
              <a:rPr lang="en-US" sz="1600" dirty="0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 </a:t>
            </a:r>
            <a:endParaRPr lang="en-US" sz="1600" dirty="0">
              <a:solidFill>
                <a:srgbClr val="463334"/>
              </a:solidFill>
              <a:latin typeface="Abadi MT Condensed Light"/>
              <a:cs typeface="Abadi MT Condensed Light"/>
            </a:endParaRPr>
          </a:p>
          <a:p>
            <a:r>
              <a:rPr lang="en-US" sz="1600" dirty="0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Hospital </a:t>
            </a:r>
            <a:r>
              <a:rPr lang="en-US" sz="1600" dirty="0" err="1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Lusíadas</a:t>
            </a:r>
            <a:r>
              <a:rPr lang="en-US" sz="1600" dirty="0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, Porto</a:t>
            </a:r>
            <a:endParaRPr lang="en-US" sz="1600" dirty="0">
              <a:solidFill>
                <a:srgbClr val="463334"/>
              </a:solidFill>
              <a:latin typeface="Abadi MT Condensed Light"/>
              <a:cs typeface="Abadi MT Condensed Light"/>
            </a:endParaRPr>
          </a:p>
          <a:p>
            <a:endParaRPr lang="en-US" dirty="0">
              <a:solidFill>
                <a:srgbClr val="463334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6428" t="226" r="35854" b="-226"/>
          <a:stretch/>
        </p:blipFill>
        <p:spPr>
          <a:xfrm>
            <a:off x="-601" y="1"/>
            <a:ext cx="3389319" cy="68897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62" y="3130722"/>
            <a:ext cx="9144000" cy="826326"/>
            <a:chOff x="-1" y="1146734"/>
            <a:chExt cx="9144000" cy="826326"/>
          </a:xfrm>
        </p:grpSpPr>
        <p:sp>
          <p:nvSpPr>
            <p:cNvPr id="10" name="Rectangle 9"/>
            <p:cNvSpPr/>
            <p:nvPr/>
          </p:nvSpPr>
          <p:spPr>
            <a:xfrm>
              <a:off x="-1" y="1146734"/>
              <a:ext cx="9144000" cy="826326"/>
            </a:xfrm>
            <a:prstGeom prst="rect">
              <a:avLst/>
            </a:prstGeom>
            <a:solidFill>
              <a:srgbClr val="71525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99694"/>
                </a:solidFill>
              </a:endParaRPr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>
            <a:xfrm>
              <a:off x="3121185" y="1178766"/>
              <a:ext cx="5981252" cy="71491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err="1" smtClean="0">
                  <a:solidFill>
                    <a:schemeClr val="bg1"/>
                  </a:solidFill>
                  <a:latin typeface="Abadi MT Condensed Light"/>
                  <a:cs typeface="Abadi MT Condensed Light"/>
                </a:rPr>
                <a:t>Abordagem</a:t>
              </a:r>
              <a:r>
                <a:rPr lang="en-US" sz="4000" b="1" dirty="0" smtClean="0">
                  <a:solidFill>
                    <a:schemeClr val="bg1"/>
                  </a:solidFill>
                  <a:latin typeface="Abadi MT Condensed Light"/>
                  <a:cs typeface="Abadi MT Condensed Light"/>
                </a:rPr>
                <a:t> da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badi MT Condensed Light"/>
                  <a:cs typeface="Abadi MT Condensed Light"/>
                </a:rPr>
                <a:t>Vulvodinia</a:t>
              </a:r>
              <a:endParaRPr lang="en-US" sz="4000" dirty="0">
                <a:solidFill>
                  <a:schemeClr val="bg1"/>
                </a:solidFill>
                <a:latin typeface="Abadi MT Condensed Light"/>
                <a:cs typeface="Abadi MT Condensed Light"/>
              </a:endParaRPr>
            </a:p>
          </p:txBody>
        </p:sp>
      </p:grpSp>
      <p:sp>
        <p:nvSpPr>
          <p:cNvPr id="11" name="Subtitle 2"/>
          <p:cNvSpPr txBox="1">
            <a:spLocks/>
          </p:cNvSpPr>
          <p:nvPr/>
        </p:nvSpPr>
        <p:spPr>
          <a:xfrm>
            <a:off x="-628610" y="48841"/>
            <a:ext cx="4944372" cy="714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cap="small" dirty="0">
                <a:solidFill>
                  <a:schemeClr val="bg1"/>
                </a:solidFill>
                <a:latin typeface="Abadi MT Condensed Light"/>
                <a:cs typeface="Abadi MT Condensed Light"/>
              </a:rPr>
              <a:t>7os </a:t>
            </a:r>
            <a:r>
              <a:rPr lang="en-US" sz="2400" b="1" cap="small" dirty="0" err="1">
                <a:solidFill>
                  <a:schemeClr val="bg1"/>
                </a:solidFill>
                <a:latin typeface="Abadi MT Condensed Light"/>
                <a:cs typeface="Abadi MT Condensed Light"/>
              </a:rPr>
              <a:t>Encontros</a:t>
            </a:r>
            <a:r>
              <a:rPr lang="en-US" sz="2400" b="1" cap="small" dirty="0">
                <a:solidFill>
                  <a:schemeClr val="bg1"/>
                </a:solidFill>
                <a:latin typeface="Abadi MT Condensed Light"/>
                <a:cs typeface="Abadi MT Condensed Light"/>
              </a:rPr>
              <a:t> de </a:t>
            </a:r>
            <a:r>
              <a:rPr lang="en-US" sz="2400" b="1" cap="small" dirty="0" err="1">
                <a:solidFill>
                  <a:schemeClr val="bg1"/>
                </a:solidFill>
                <a:latin typeface="Abadi MT Condensed Light"/>
                <a:cs typeface="Abadi MT Condensed Light"/>
              </a:rPr>
              <a:t>Andrologia</a:t>
            </a:r>
            <a:endParaRPr lang="en-US" sz="2400" b="1" cap="small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  <a:p>
            <a:endParaRPr lang="en-US" sz="2400" b="1" cap="small" dirty="0">
              <a:solidFill>
                <a:srgbClr val="2D242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2623" y="117274"/>
            <a:ext cx="4685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000" b="1" cap="small" dirty="0">
                <a:solidFill>
                  <a:srgbClr val="2D2421"/>
                </a:solidFill>
                <a:latin typeface="Abadi MT Condensed Light"/>
                <a:cs typeface="Abadi MT Condensed Light"/>
              </a:rPr>
              <a:t>REABILITAÇÃO EM ANDROLOGIA E MEDICINA SEXUAL </a:t>
            </a:r>
          </a:p>
          <a:p>
            <a:endParaRPr lang="en-US" sz="1600" dirty="0">
              <a:solidFill>
                <a:srgbClr val="2D24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3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História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Clínica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201" y="1359646"/>
            <a:ext cx="3462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 smtClean="0">
                <a:solidFill>
                  <a:srgbClr val="6B3F4B"/>
                </a:solidFill>
                <a:latin typeface="Abadi MT Condensed Light"/>
                <a:cs typeface="Abadi MT Condensed Light"/>
              </a:rPr>
              <a:t>Caracterização das queixas</a:t>
            </a:r>
            <a:endParaRPr lang="pt-PT" sz="2800" b="1" dirty="0">
              <a:solidFill>
                <a:srgbClr val="6B3F4B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362176" y="2354869"/>
            <a:ext cx="5181148" cy="437613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4">
                  <a:lumMod val="75000"/>
                </a:schemeClr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PT" sz="1800" b="1" dirty="0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Localização</a:t>
            </a:r>
          </a:p>
          <a:p>
            <a:pPr lvl="1" algn="just"/>
            <a:r>
              <a:rPr lang="pt-PT" sz="1600" i="1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Localizada</a:t>
            </a:r>
            <a:r>
              <a:rPr lang="pt-PT" sz="1600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400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(</a:t>
            </a:r>
            <a:r>
              <a:rPr lang="pt-PT" sz="1400" dirty="0" err="1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vestibulodinia</a:t>
            </a:r>
            <a:r>
              <a:rPr lang="pt-PT" sz="1400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, </a:t>
            </a:r>
            <a:r>
              <a:rPr lang="pt-PT" sz="1400" dirty="0" err="1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clitorodinia</a:t>
            </a:r>
            <a:r>
              <a:rPr lang="pt-PT" sz="1400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, etc.)</a:t>
            </a:r>
          </a:p>
          <a:p>
            <a:pPr lvl="1" algn="just"/>
            <a:r>
              <a:rPr lang="pt-PT" sz="1600" i="1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Generalizada</a:t>
            </a:r>
          </a:p>
          <a:p>
            <a:pPr lvl="1" algn="just"/>
            <a:r>
              <a:rPr lang="pt-PT" sz="1600" i="1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Mista</a:t>
            </a:r>
          </a:p>
          <a:p>
            <a:pPr marL="0" indent="0" algn="just">
              <a:buNone/>
            </a:pPr>
            <a:r>
              <a:rPr lang="pt-PT" sz="1800" b="1" dirty="0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Estímulo </a:t>
            </a:r>
            <a:r>
              <a:rPr lang="pt-PT" sz="1800" b="1" dirty="0" err="1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desencadeante</a:t>
            </a:r>
            <a:endParaRPr lang="pt-PT" sz="1800" b="1" dirty="0" smtClean="0">
              <a:solidFill>
                <a:srgbClr val="215968"/>
              </a:solidFill>
              <a:latin typeface="Abadi MT Condensed Light"/>
              <a:cs typeface="Abadi MT Condensed Light"/>
            </a:endParaRPr>
          </a:p>
          <a:p>
            <a:pPr lvl="1" algn="just"/>
            <a:r>
              <a:rPr lang="pt-PT" sz="1600" i="1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Provocada</a:t>
            </a:r>
          </a:p>
          <a:p>
            <a:pPr lvl="1" algn="just"/>
            <a:r>
              <a:rPr lang="pt-PT" sz="1600" i="1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Espontânea</a:t>
            </a:r>
          </a:p>
          <a:p>
            <a:pPr lvl="1" algn="just"/>
            <a:r>
              <a:rPr lang="pt-PT" sz="1600" i="1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Mista</a:t>
            </a:r>
          </a:p>
          <a:p>
            <a:pPr marL="0" indent="0" algn="just">
              <a:buNone/>
            </a:pPr>
            <a:r>
              <a:rPr lang="pt-PT" sz="1800" b="1" dirty="0">
                <a:solidFill>
                  <a:schemeClr val="accent5">
                    <a:lumMod val="50000"/>
                  </a:schemeClr>
                </a:solidFill>
                <a:latin typeface="Abadi MT Condensed Light"/>
                <a:cs typeface="Abadi MT Condensed Light"/>
              </a:rPr>
              <a:t>Início</a:t>
            </a:r>
          </a:p>
          <a:p>
            <a:pPr lvl="1" algn="just"/>
            <a:r>
              <a:rPr lang="pt-PT" sz="1600" i="1" dirty="0">
                <a:solidFill>
                  <a:srgbClr val="000000"/>
                </a:solidFill>
                <a:latin typeface="Abadi MT Condensed Light"/>
                <a:cs typeface="Abadi MT Condensed Light"/>
              </a:rPr>
              <a:t>Primária</a:t>
            </a:r>
          </a:p>
          <a:p>
            <a:pPr lvl="1" algn="just"/>
            <a:r>
              <a:rPr lang="pt-PT" sz="1600" i="1" dirty="0">
                <a:solidFill>
                  <a:srgbClr val="000000"/>
                </a:solidFill>
                <a:latin typeface="Abadi MT Condensed Light"/>
                <a:cs typeface="Abadi MT Condensed Light"/>
              </a:rPr>
              <a:t>Secundária</a:t>
            </a:r>
            <a:r>
              <a:rPr lang="pt-PT" sz="1200" i="1" dirty="0">
                <a:solidFill>
                  <a:srgbClr val="000000"/>
                </a:solidFill>
                <a:latin typeface="Abadi MT Condensed Light"/>
                <a:cs typeface="Abadi MT Condensed Light"/>
              </a:rPr>
              <a:t> </a:t>
            </a:r>
          </a:p>
          <a:p>
            <a:pPr marL="0" indent="0" algn="just">
              <a:buNone/>
            </a:pPr>
            <a:r>
              <a:rPr lang="pt-PT" sz="1800" b="1" dirty="0">
                <a:solidFill>
                  <a:srgbClr val="215968"/>
                </a:solidFill>
                <a:latin typeface="Abadi MT Condensed Light"/>
                <a:cs typeface="Abadi MT Condensed Light"/>
              </a:rPr>
              <a:t>Padrão</a:t>
            </a:r>
          </a:p>
          <a:p>
            <a:pPr lvl="1" algn="just"/>
            <a:r>
              <a:rPr lang="pt-PT" sz="1600" i="1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Persistente (i</a:t>
            </a:r>
            <a:r>
              <a:rPr lang="pt-PT" sz="1400" i="1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ntermitente/constante)</a:t>
            </a:r>
            <a:endParaRPr lang="pt-PT" sz="1400" i="1" dirty="0">
              <a:solidFill>
                <a:srgbClr val="000000"/>
              </a:solidFill>
              <a:latin typeface="Abadi MT Condensed Light"/>
              <a:cs typeface="Abadi MT Condensed Light"/>
            </a:endParaRPr>
          </a:p>
          <a:p>
            <a:pPr lvl="1" algn="just"/>
            <a:r>
              <a:rPr lang="pt-PT" sz="1600" i="1" dirty="0">
                <a:solidFill>
                  <a:srgbClr val="000000"/>
                </a:solidFill>
                <a:latin typeface="Abadi MT Condensed Light"/>
                <a:cs typeface="Abadi MT Condensed Light"/>
              </a:rPr>
              <a:t>Imediata</a:t>
            </a:r>
          </a:p>
          <a:p>
            <a:pPr lvl="1" algn="just"/>
            <a:r>
              <a:rPr lang="pt-PT" sz="1600" i="1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Diferida</a:t>
            </a:r>
            <a:endParaRPr lang="pt-PT" dirty="0" smtClean="0">
              <a:solidFill>
                <a:srgbClr val="000000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7" name="Picture 6"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5480245" y="2907148"/>
            <a:ext cx="1619999" cy="1619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2177" y="2256417"/>
            <a:ext cx="3334284" cy="112495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badi MT Condensed Light"/>
              <a:cs typeface="Abadi MT Condensed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702" y="3504192"/>
            <a:ext cx="3334284" cy="112495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badi MT Condensed Light"/>
              <a:cs typeface="Abadi MT Condensed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351" y="4717134"/>
            <a:ext cx="3340635" cy="85190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badi MT Condensed Light"/>
              <a:cs typeface="Abadi MT Condensed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9001" y="5647409"/>
            <a:ext cx="3340635" cy="1064633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Captura de ecrã 2018-03-14, às 16.21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8344" y="800104"/>
            <a:ext cx="5283200" cy="3568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06246" y="5950604"/>
            <a:ext cx="52998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Bornstein J et al.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2015 ISSVD, ISSWSH, and IPPS Consensus Terminology and Classification of Persistent Vulvar Pain and Vulvodynia. J Low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Genit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Tract Dis. 2016 Apr;20(2):126-30</a:t>
            </a:r>
          </a:p>
          <a:p>
            <a:pPr defTabSz="914400"/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-Baptista </a:t>
            </a:r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P, 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Lima-Silva </a:t>
            </a:r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J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Changes to the classification of persistent vulvar pain (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vulvodynia</a:t>
            </a:r>
            <a:r>
              <a:rPr lang="en-US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).</a:t>
            </a:r>
            <a:r>
              <a:rPr lang="en-US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Acta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Ginecol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Port 2016;10(1 </a:t>
            </a:r>
            <a:r>
              <a:rPr lang="en-US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)</a:t>
            </a:r>
          </a:p>
          <a:p>
            <a:pPr defTabSz="914400"/>
            <a:endParaRPr lang="en-US" sz="1000" b="1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65304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História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Clínica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434726" y="1851297"/>
            <a:ext cx="8600676" cy="4373608"/>
          </a:xfrm>
        </p:spPr>
        <p:txBody>
          <a:bodyPr>
            <a:normAutofit/>
          </a:bodyPr>
          <a:lstStyle/>
          <a:p>
            <a:r>
              <a:rPr lang="pt-PT" dirty="0" smtClean="0">
                <a:latin typeface="Abadi MT Condensed Light"/>
                <a:cs typeface="Abadi MT Condensed Light"/>
              </a:rPr>
              <a:t>Questionar/caracterizar “</a:t>
            </a:r>
            <a:r>
              <a:rPr lang="pt-PT" b="1" dirty="0" smtClean="0">
                <a:latin typeface="Abadi MT Condensed Light"/>
                <a:cs typeface="Abadi MT Condensed Light"/>
              </a:rPr>
              <a:t>ardor</a:t>
            </a:r>
            <a:r>
              <a:rPr lang="pt-PT" dirty="0" smtClean="0">
                <a:latin typeface="Abadi MT Condensed Light"/>
                <a:cs typeface="Abadi MT Condensed Light"/>
              </a:rPr>
              <a:t>”</a:t>
            </a:r>
          </a:p>
          <a:p>
            <a:pPr lvl="1"/>
            <a:r>
              <a:rPr lang="pt-PT" dirty="0" smtClean="0">
                <a:latin typeface="Abadi MT Condensed Light"/>
                <a:cs typeface="Abadi MT Condensed Light"/>
              </a:rPr>
              <a:t>Frequente a associação com vaginose citolítica</a:t>
            </a:r>
          </a:p>
          <a:p>
            <a:pPr lvl="1"/>
            <a:endParaRPr lang="pt-PT" dirty="0">
              <a:latin typeface="Abadi MT Condensed Light"/>
              <a:cs typeface="Abadi MT Condensed Light"/>
            </a:endParaRPr>
          </a:p>
          <a:p>
            <a:r>
              <a:rPr lang="pt-PT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cs typeface="Abadi MT Condensed Light"/>
              </a:rPr>
              <a:t>Condições/factores de risco associados</a:t>
            </a:r>
          </a:p>
          <a:p>
            <a:pPr lvl="2">
              <a:lnSpc>
                <a:spcPct val="50000"/>
              </a:lnSpc>
            </a:pPr>
            <a:r>
              <a:rPr lang="pt-PT" sz="1600" dirty="0" err="1" smtClean="0">
                <a:latin typeface="Abadi MT Condensed Light"/>
                <a:cs typeface="Abadi MT Condensed Light"/>
              </a:rPr>
              <a:t>Fibromialgia</a:t>
            </a:r>
            <a:endParaRPr lang="pt-PT" sz="1600" dirty="0" smtClean="0">
              <a:latin typeface="Abadi MT Condensed Light"/>
              <a:cs typeface="Abadi MT Condensed Light"/>
            </a:endParaRPr>
          </a:p>
          <a:p>
            <a:pPr lvl="2">
              <a:lnSpc>
                <a:spcPct val="50000"/>
              </a:lnSpc>
            </a:pPr>
            <a:r>
              <a:rPr lang="pt-PT" sz="1600" dirty="0" smtClean="0">
                <a:latin typeface="Abadi MT Condensed Light"/>
                <a:cs typeface="Abadi MT Condensed Light"/>
              </a:rPr>
              <a:t>Glossodinia</a:t>
            </a:r>
            <a:endParaRPr lang="pt-PT" sz="1600" dirty="0">
              <a:latin typeface="Abadi MT Condensed Light"/>
              <a:cs typeface="Abadi MT Condensed Light"/>
            </a:endParaRPr>
          </a:p>
          <a:p>
            <a:pPr lvl="2">
              <a:lnSpc>
                <a:spcPct val="50000"/>
              </a:lnSpc>
            </a:pPr>
            <a:r>
              <a:rPr lang="pt-PT" sz="1600" dirty="0">
                <a:latin typeface="Abadi MT Condensed Light"/>
                <a:cs typeface="Abadi MT Condensed Light"/>
              </a:rPr>
              <a:t>Síndrome da bexiga dolorosa</a:t>
            </a:r>
          </a:p>
          <a:p>
            <a:pPr lvl="2">
              <a:lnSpc>
                <a:spcPct val="50000"/>
              </a:lnSpc>
            </a:pPr>
            <a:r>
              <a:rPr lang="pt-PT" sz="1600" dirty="0">
                <a:latin typeface="Abadi MT Condensed Light"/>
                <a:cs typeface="Abadi MT Condensed Light"/>
              </a:rPr>
              <a:t>Síndrome do cólon irritável</a:t>
            </a:r>
          </a:p>
          <a:p>
            <a:pPr lvl="2">
              <a:lnSpc>
                <a:spcPct val="50000"/>
              </a:lnSpc>
            </a:pPr>
            <a:r>
              <a:rPr lang="pt-PT" sz="1600" dirty="0" smtClean="0">
                <a:latin typeface="Abadi MT Condensed Light"/>
                <a:cs typeface="Abadi MT Condensed Light"/>
              </a:rPr>
              <a:t>Dor </a:t>
            </a:r>
            <a:r>
              <a:rPr lang="pt-PT" sz="1600" dirty="0">
                <a:latin typeface="Abadi MT Condensed Light"/>
                <a:cs typeface="Abadi MT Condensed Light"/>
              </a:rPr>
              <a:t>coxo-femoral</a:t>
            </a:r>
          </a:p>
          <a:p>
            <a:pPr lvl="2">
              <a:lnSpc>
                <a:spcPct val="50000"/>
              </a:lnSpc>
            </a:pPr>
            <a:r>
              <a:rPr lang="pt-PT" sz="1600" dirty="0">
                <a:latin typeface="Abadi MT Condensed Light"/>
                <a:cs typeface="Abadi MT Condensed Light"/>
              </a:rPr>
              <a:t>Dor </a:t>
            </a:r>
            <a:r>
              <a:rPr lang="pt-PT" sz="1600" dirty="0" err="1">
                <a:latin typeface="Abadi MT Condensed Light"/>
                <a:cs typeface="Abadi MT Condensed Light"/>
              </a:rPr>
              <a:t>temporo</a:t>
            </a:r>
            <a:r>
              <a:rPr lang="pt-PT" sz="1600" dirty="0">
                <a:latin typeface="Abadi MT Condensed Light"/>
                <a:cs typeface="Abadi MT Condensed Light"/>
              </a:rPr>
              <a:t>-mandibular</a:t>
            </a:r>
          </a:p>
          <a:p>
            <a:pPr lvl="2">
              <a:lnSpc>
                <a:spcPct val="50000"/>
              </a:lnSpc>
            </a:pPr>
            <a:r>
              <a:rPr lang="pt-PT" sz="1600" dirty="0">
                <a:latin typeface="Abadi MT Condensed Light"/>
                <a:cs typeface="Abadi MT Condensed Light"/>
              </a:rPr>
              <a:t>Depressão</a:t>
            </a:r>
          </a:p>
          <a:p>
            <a:pPr lvl="2">
              <a:lnSpc>
                <a:spcPct val="50000"/>
              </a:lnSpc>
            </a:pPr>
            <a:r>
              <a:rPr lang="pt-PT" sz="1600" dirty="0" smtClean="0">
                <a:latin typeface="Abadi MT Condensed Light"/>
                <a:cs typeface="Abadi MT Condensed Light"/>
              </a:rPr>
              <a:t>Dismenorreia</a:t>
            </a:r>
          </a:p>
          <a:p>
            <a:pPr lvl="2">
              <a:lnSpc>
                <a:spcPct val="50000"/>
              </a:lnSpc>
            </a:pPr>
            <a:r>
              <a:rPr lang="pt-PT" sz="1600" dirty="0" smtClean="0">
                <a:latin typeface="Abadi MT Condensed Light"/>
                <a:cs typeface="Abadi MT Condensed Light"/>
              </a:rPr>
              <a:t>Escoliose</a:t>
            </a:r>
          </a:p>
          <a:p>
            <a:pPr lvl="2">
              <a:lnSpc>
                <a:spcPct val="50000"/>
              </a:lnSpc>
            </a:pPr>
            <a:r>
              <a:rPr lang="pt-PT" sz="1600" dirty="0" smtClean="0">
                <a:latin typeface="Abadi MT Condensed Light"/>
                <a:cs typeface="Abadi MT Condensed Light"/>
              </a:rPr>
              <a:t>Contraceptivos orais</a:t>
            </a:r>
          </a:p>
          <a:p>
            <a:pPr lvl="2">
              <a:lnSpc>
                <a:spcPct val="50000"/>
              </a:lnSpc>
            </a:pPr>
            <a:r>
              <a:rPr lang="pt-PT" sz="1600" dirty="0" smtClean="0">
                <a:latin typeface="Abadi MT Condensed Light"/>
                <a:cs typeface="Abadi MT Condensed Light"/>
              </a:rPr>
              <a:t>(Candidoses)</a:t>
            </a:r>
          </a:p>
          <a:p>
            <a:pPr lvl="2">
              <a:lnSpc>
                <a:spcPct val="50000"/>
              </a:lnSpc>
            </a:pPr>
            <a:r>
              <a:rPr lang="pt-PT" sz="1600" dirty="0" smtClean="0">
                <a:latin typeface="Abadi MT Condensed Light"/>
                <a:cs typeface="Abadi MT Condensed Light"/>
              </a:rPr>
              <a:t>...</a:t>
            </a:r>
            <a:endParaRPr lang="pt-PT" sz="1600" dirty="0">
              <a:latin typeface="Abadi MT Condensed Light"/>
              <a:cs typeface="Abadi MT Condensed Light"/>
            </a:endParaRPr>
          </a:p>
          <a:p>
            <a:pPr lvl="1"/>
            <a:endParaRPr lang="pt-PT" dirty="0">
              <a:latin typeface="Abadi MT Condensed Light"/>
              <a:cs typeface="Abadi MT Condensed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12" y="617771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Vieira-Baptista P, Lima-Silva J, Cavaco-Gomes J. Beires J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Vulvodynia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in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Portugal: are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we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diagnosing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and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treating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it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adequately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?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Acta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Ginecol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Port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2015;9(3):228-</a:t>
            </a:r>
            <a:r>
              <a:rPr lang="pt-PT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234</a:t>
            </a:r>
          </a:p>
          <a:p>
            <a:pPr defTabSz="914400"/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Vieira-Baptista P, Lima-Silva J. Beires J. Donders G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en-GB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Women without vulvodynia can have a positive “Q-tip test”: a cross sectional study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J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Psychosom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Gynaecol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2017 Dec;38(4):256-259</a:t>
            </a:r>
            <a:endParaRPr lang="en-US" sz="1000" i="1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-Baptista </a:t>
            </a:r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P, 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Lima-Silva </a:t>
            </a:r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J, 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Cavaco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-Gomes </a:t>
            </a:r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J, 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Beires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J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Prevalence of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vulvodynia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and risk factors for the condition in Portugal</a:t>
            </a:r>
            <a:r>
              <a:rPr lang="en-US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nb-NO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Int J </a:t>
            </a:r>
            <a:r>
              <a:rPr lang="nb-NO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Gynaecol</a:t>
            </a:r>
            <a:r>
              <a:rPr lang="nb-NO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nb-NO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nb-NO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2014 Dec;127(3):283-</a:t>
            </a:r>
            <a:r>
              <a:rPr lang="nb-NO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7</a:t>
            </a:r>
            <a:endParaRPr lang="en-US" sz="1000" i="1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14" name="Picture 13" descr="IMG_27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6"/>
          <a:stretch>
            <a:fillRect/>
          </a:stretch>
        </p:blipFill>
        <p:spPr>
          <a:xfrm>
            <a:off x="5941275" y="2391305"/>
            <a:ext cx="2394700" cy="307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381201" y="1359646"/>
            <a:ext cx="3462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 smtClean="0">
                <a:solidFill>
                  <a:srgbClr val="6B3F4B"/>
                </a:solidFill>
                <a:latin typeface="Abadi MT Condensed Light"/>
                <a:cs typeface="Abadi MT Condensed Light"/>
              </a:rPr>
              <a:t>Caracterização das queixas</a:t>
            </a:r>
            <a:endParaRPr lang="pt-PT" sz="2800" b="1" dirty="0">
              <a:solidFill>
                <a:srgbClr val="6B3F4B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2641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Avaliação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73198" y="3577871"/>
            <a:ext cx="1330629" cy="495518"/>
            <a:chOff x="2504" y="1098848"/>
            <a:chExt cx="1330629" cy="495518"/>
          </a:xfrm>
          <a:solidFill>
            <a:schemeClr val="accent2">
              <a:lumMod val="75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2504" y="1098848"/>
              <a:ext cx="1330629" cy="495518"/>
            </a:xfrm>
            <a:prstGeom prst="rect">
              <a:avLst/>
            </a:pr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2504" y="1098848"/>
              <a:ext cx="1330629" cy="4955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40640" rIns="71120" bIns="4064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000" b="1" dirty="0" err="1" smtClean="0">
                  <a:solidFill>
                    <a:prstClr val="black"/>
                  </a:solidFill>
                  <a:latin typeface="Century Gothic"/>
                </a:rPr>
                <a:t>Vulvoscopia</a:t>
              </a:r>
              <a:endParaRPr lang="pt-PT" sz="1000" b="1" dirty="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73198" y="4073390"/>
            <a:ext cx="1330629" cy="1061164"/>
            <a:chOff x="2504" y="1594367"/>
            <a:chExt cx="1330629" cy="137078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2504" y="1594367"/>
              <a:ext cx="1330629" cy="1370784"/>
            </a:xfrm>
            <a:prstGeom prst="rect">
              <a:avLst/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2504" y="1594367"/>
              <a:ext cx="1330629" cy="137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71120" bIns="80010" numCol="1" spcCol="1270" anchor="t" anchorCtr="0">
              <a:noAutofit/>
            </a:bodyPr>
            <a:lstStyle/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PT" sz="1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/>
                </a:rPr>
                <a:t>Sem indicação</a:t>
              </a:r>
              <a:endParaRPr lang="pt-PT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702130" y="3577871"/>
            <a:ext cx="1330629" cy="495518"/>
            <a:chOff x="2504" y="1098848"/>
            <a:chExt cx="1330629" cy="495518"/>
          </a:xfrm>
          <a:solidFill>
            <a:schemeClr val="accent2">
              <a:lumMod val="75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2504" y="1098848"/>
              <a:ext cx="1330629" cy="495518"/>
            </a:xfrm>
            <a:prstGeom prst="rect">
              <a:avLst/>
            </a:pr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2504" y="1098848"/>
              <a:ext cx="1330629" cy="4955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40640" rIns="71120" bIns="4064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000" b="1" dirty="0" smtClean="0">
                  <a:solidFill>
                    <a:prstClr val="black"/>
                  </a:solidFill>
                  <a:latin typeface="Century Gothic"/>
                </a:rPr>
                <a:t>Bacteriológicos vaginais</a:t>
              </a:r>
              <a:endParaRPr lang="pt-PT" sz="1000" b="1" dirty="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702130" y="4073390"/>
            <a:ext cx="1330629" cy="1061164"/>
            <a:chOff x="2504" y="1594367"/>
            <a:chExt cx="1330629" cy="137078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2504" y="1594367"/>
              <a:ext cx="1330629" cy="1370784"/>
            </a:xfrm>
            <a:prstGeom prst="rect">
              <a:avLst/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2504" y="1594367"/>
              <a:ext cx="1330629" cy="137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71120" bIns="80010" numCol="1" spcCol="1270" anchor="t" anchorCtr="0">
              <a:noAutofit/>
            </a:bodyPr>
            <a:lstStyle/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PT" sz="1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/>
                </a:rPr>
                <a:t>Sem indicação</a:t>
              </a:r>
              <a:endParaRPr lang="pt-PT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7107" y="3576156"/>
            <a:ext cx="1330629" cy="495518"/>
            <a:chOff x="3036340" y="1097990"/>
            <a:chExt cx="1330629" cy="495518"/>
          </a:xfrm>
          <a:solidFill>
            <a:srgbClr val="AB9302"/>
          </a:solidFill>
        </p:grpSpPr>
        <p:sp>
          <p:nvSpPr>
            <p:cNvPr id="19" name="Rectangle 18"/>
            <p:cNvSpPr/>
            <p:nvPr/>
          </p:nvSpPr>
          <p:spPr>
            <a:xfrm>
              <a:off x="3036340" y="1097990"/>
              <a:ext cx="1330629" cy="495518"/>
            </a:xfrm>
            <a:prstGeom prst="rect">
              <a:avLst/>
            </a:pr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3036340" y="1097990"/>
              <a:ext cx="1330629" cy="4955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40640" rIns="71120" bIns="4064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000" b="1" dirty="0" smtClean="0">
                  <a:solidFill>
                    <a:prstClr val="black"/>
                  </a:solidFill>
                  <a:latin typeface="Century Gothic"/>
                </a:rPr>
                <a:t>PCR</a:t>
              </a:r>
              <a:endParaRPr lang="pt-PT" sz="1000" b="1" dirty="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7107" y="4071676"/>
            <a:ext cx="1330629" cy="1062492"/>
            <a:chOff x="3036340" y="1593509"/>
            <a:chExt cx="1330629" cy="1372499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2" name="Rectangle 21"/>
            <p:cNvSpPr/>
            <p:nvPr/>
          </p:nvSpPr>
          <p:spPr>
            <a:xfrm>
              <a:off x="3036340" y="1593509"/>
              <a:ext cx="1330629" cy="1372499"/>
            </a:xfrm>
            <a:prstGeom prst="rect">
              <a:avLst/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3036340" y="1593509"/>
              <a:ext cx="1330629" cy="13724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71120" bIns="80010" numCol="1" spcCol="1270" anchor="t" anchorCtr="0">
              <a:noAutofit/>
            </a:bodyPr>
            <a:lstStyle/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PT" sz="100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/>
                </a:rPr>
                <a:t>Chlamydia</a:t>
              </a:r>
              <a:endParaRPr lang="pt-PT" sz="10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PT" sz="100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/>
                </a:rPr>
                <a:t>Neisseria</a:t>
              </a:r>
              <a:endParaRPr lang="pt-PT" sz="10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PT" sz="100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/>
                </a:rPr>
                <a:t>Trichomonas</a:t>
              </a:r>
              <a:endParaRPr lang="pt-PT" sz="10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20236" y="3582610"/>
            <a:ext cx="1330629" cy="495518"/>
            <a:chOff x="2504" y="1098848"/>
            <a:chExt cx="1330629" cy="495518"/>
          </a:xfrm>
          <a:solidFill>
            <a:schemeClr val="accent3">
              <a:lumMod val="75000"/>
            </a:schemeClr>
          </a:solidFill>
        </p:grpSpPr>
        <p:sp>
          <p:nvSpPr>
            <p:cNvPr id="25" name="Rectangle 24"/>
            <p:cNvSpPr/>
            <p:nvPr/>
          </p:nvSpPr>
          <p:spPr>
            <a:xfrm>
              <a:off x="2504" y="1098848"/>
              <a:ext cx="1330629" cy="495518"/>
            </a:xfrm>
            <a:prstGeom prst="rect">
              <a:avLst/>
            </a:pr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2504" y="1098848"/>
              <a:ext cx="1330629" cy="4955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40640" rIns="71120" bIns="4064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000" b="1" dirty="0" smtClean="0">
                  <a:solidFill>
                    <a:prstClr val="black"/>
                  </a:solidFill>
                  <a:latin typeface="Century Gothic"/>
                </a:rPr>
                <a:t>pH vaginal</a:t>
              </a:r>
              <a:endParaRPr lang="pt-PT" sz="1000" b="1" dirty="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120236" y="4078129"/>
            <a:ext cx="1330629" cy="1061164"/>
            <a:chOff x="2504" y="1594367"/>
            <a:chExt cx="1330629" cy="1370784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2504" y="1594367"/>
              <a:ext cx="1330629" cy="1370784"/>
            </a:xfrm>
            <a:prstGeom prst="rect">
              <a:avLst/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504" y="1594367"/>
              <a:ext cx="1330629" cy="137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71120" bIns="80010" numCol="1" spcCol="1270" anchor="t" anchorCtr="0">
              <a:noAutofit/>
            </a:bodyPr>
            <a:lstStyle/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PT" sz="1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/>
                </a:rPr>
                <a:t>Bacteriose vaginal</a:t>
              </a:r>
            </a:p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PT" sz="1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/>
                </a:rPr>
                <a:t>Vaginite aeróbica</a:t>
              </a:r>
            </a:p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PT" sz="1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/>
                </a:rPr>
                <a:t>Atrofia vaginal</a:t>
              </a:r>
              <a:endParaRPr lang="pt-PT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82880" y="6202470"/>
            <a:ext cx="7682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Haefner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HK, Collins ME, Davis GD, Edwards L, Foster DC, Hartmann EH, et al.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The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vulvodynia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guideline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J Lower Gen Tract Dis 2005;9:40Y51 </a:t>
            </a:r>
            <a:endParaRPr lang="en-US" sz="1000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Bowen AR, 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Vester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A, Marsden L, 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Florell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SR, Sharp H, Summers P.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The role of vulvar skin biopsy in the </a:t>
            </a:r>
            <a:r>
              <a:rPr lang="en-US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evaluation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of chronic vulvar pain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Am J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Gynecol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2008;199: 467.e1Y6 </a:t>
            </a:r>
          </a:p>
          <a:p>
            <a:pPr defTabSz="914400"/>
            <a:endParaRPr lang="en-US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endParaRPr lang="en-US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endParaRPr lang="en-US" sz="1000" i="1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07107" y="5224517"/>
            <a:ext cx="1330629" cy="495518"/>
            <a:chOff x="2504" y="1098848"/>
            <a:chExt cx="1330629" cy="495518"/>
          </a:xfrm>
          <a:solidFill>
            <a:schemeClr val="accent2">
              <a:lumMod val="75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2504" y="1098848"/>
              <a:ext cx="1330629" cy="495518"/>
            </a:xfrm>
            <a:prstGeom prst="rect">
              <a:avLst/>
            </a:pr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2504" y="1098848"/>
              <a:ext cx="1330629" cy="4955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40640" rIns="71120" bIns="4064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000" b="1" dirty="0" smtClean="0">
                  <a:solidFill>
                    <a:prstClr val="black"/>
                  </a:solidFill>
                  <a:latin typeface="Century Gothic"/>
                </a:rPr>
                <a:t>Teste de HPV</a:t>
              </a:r>
              <a:endParaRPr lang="pt-PT" sz="1000" b="1" dirty="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7107" y="5720036"/>
            <a:ext cx="1330629" cy="1029549"/>
            <a:chOff x="2504" y="1594367"/>
            <a:chExt cx="1330629" cy="137078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5" name="Rectangle 34"/>
            <p:cNvSpPr/>
            <p:nvPr/>
          </p:nvSpPr>
          <p:spPr>
            <a:xfrm>
              <a:off x="2504" y="1594367"/>
              <a:ext cx="1330629" cy="1370784"/>
            </a:xfrm>
            <a:prstGeom prst="rect">
              <a:avLst/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Rectangle 35"/>
            <p:cNvSpPr/>
            <p:nvPr/>
          </p:nvSpPr>
          <p:spPr>
            <a:xfrm>
              <a:off x="2504" y="1594367"/>
              <a:ext cx="1330629" cy="137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71120" bIns="80010" numCol="1" spcCol="1270" anchor="t" anchorCtr="0">
              <a:noAutofit/>
            </a:bodyPr>
            <a:lstStyle/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PT" sz="1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/>
                </a:rPr>
                <a:t>Sem indicação</a:t>
              </a:r>
              <a:endParaRPr lang="pt-PT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637207" y="3585719"/>
            <a:ext cx="1330629" cy="495518"/>
            <a:chOff x="2504" y="1098848"/>
            <a:chExt cx="1330629" cy="495518"/>
          </a:xfrm>
          <a:solidFill>
            <a:schemeClr val="accent3">
              <a:lumMod val="75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2504" y="1098848"/>
              <a:ext cx="1330629" cy="495518"/>
            </a:xfrm>
            <a:prstGeom prst="rect">
              <a:avLst/>
            </a:pr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ectangle 38"/>
            <p:cNvSpPr/>
            <p:nvPr/>
          </p:nvSpPr>
          <p:spPr>
            <a:xfrm>
              <a:off x="2504" y="1098848"/>
              <a:ext cx="1330629" cy="4955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40640" rIns="71120" bIns="4064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000" b="1" dirty="0" err="1" smtClean="0">
                  <a:solidFill>
                    <a:prstClr val="black"/>
                  </a:solidFill>
                  <a:latin typeface="Century Gothic"/>
                </a:rPr>
                <a:t>Gram</a:t>
              </a:r>
              <a:endParaRPr lang="pt-PT" sz="1000" b="1" dirty="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637207" y="4081238"/>
            <a:ext cx="1330629" cy="1061164"/>
            <a:chOff x="2504" y="1594367"/>
            <a:chExt cx="1330629" cy="1370784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1" name="Rectangle 40"/>
            <p:cNvSpPr/>
            <p:nvPr/>
          </p:nvSpPr>
          <p:spPr>
            <a:xfrm>
              <a:off x="2504" y="1594367"/>
              <a:ext cx="1330629" cy="1370784"/>
            </a:xfrm>
            <a:prstGeom prst="rect">
              <a:avLst/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Rectangle 41"/>
            <p:cNvSpPr/>
            <p:nvPr/>
          </p:nvSpPr>
          <p:spPr>
            <a:xfrm>
              <a:off x="2504" y="1594367"/>
              <a:ext cx="1330629" cy="137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71120" bIns="80010" numCol="1" spcCol="1270" anchor="t" anchorCtr="0">
              <a:noAutofit/>
            </a:bodyPr>
            <a:lstStyle/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PT" sz="1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/>
                </a:rPr>
                <a:t>Bacteriose vaginal</a:t>
              </a:r>
              <a:endParaRPr lang="pt-PT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664382" y="3585720"/>
            <a:ext cx="1330629" cy="495518"/>
            <a:chOff x="2504" y="1098848"/>
            <a:chExt cx="1330629" cy="495518"/>
          </a:xfrm>
          <a:solidFill>
            <a:schemeClr val="accent3">
              <a:lumMod val="75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2504" y="1098848"/>
              <a:ext cx="1330629" cy="495518"/>
            </a:xfrm>
            <a:prstGeom prst="rect">
              <a:avLst/>
            </a:pr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2504" y="1098848"/>
              <a:ext cx="1330629" cy="4955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40640" rIns="71120" bIns="4064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000" b="1" dirty="0" err="1" smtClean="0">
                  <a:solidFill>
                    <a:prstClr val="black"/>
                  </a:solidFill>
                  <a:latin typeface="Century Gothic"/>
                </a:rPr>
                <a:t>Biópsia</a:t>
              </a:r>
              <a:endParaRPr lang="pt-PT" sz="1000" b="1" dirty="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664382" y="4081239"/>
            <a:ext cx="1330629" cy="1061164"/>
            <a:chOff x="2504" y="1594367"/>
            <a:chExt cx="1330629" cy="1370784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2504" y="1594367"/>
              <a:ext cx="1330629" cy="1370784"/>
            </a:xfrm>
            <a:prstGeom prst="rect">
              <a:avLst/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Rectangle 47"/>
            <p:cNvSpPr/>
            <p:nvPr/>
          </p:nvSpPr>
          <p:spPr>
            <a:xfrm>
              <a:off x="2504" y="1594367"/>
              <a:ext cx="1330629" cy="137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71120" bIns="80010" numCol="1" spcCol="1270" anchor="t" anchorCtr="0">
              <a:noAutofit/>
            </a:bodyPr>
            <a:lstStyle/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PT" sz="1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/>
                </a:rPr>
                <a:t>Dermatoses</a:t>
              </a:r>
              <a:endParaRPr lang="pt-PT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7107" y="669329"/>
            <a:ext cx="9013157" cy="4064000"/>
            <a:chOff x="107107" y="552345"/>
            <a:chExt cx="9013157" cy="4064000"/>
          </a:xfrm>
        </p:grpSpPr>
        <p:graphicFrame>
          <p:nvGraphicFramePr>
            <p:cNvPr id="50" name="Diagram 49"/>
            <p:cNvGraphicFramePr/>
            <p:nvPr>
              <p:extLst>
                <p:ext uri="{D42A27DB-BD31-4B8C-83A1-F6EECF244321}">
                  <p14:modId xmlns:p14="http://schemas.microsoft.com/office/powerpoint/2010/main" val="4019206183"/>
                </p:ext>
              </p:extLst>
            </p:nvPr>
          </p:nvGraphicFramePr>
          <p:xfrm>
            <a:off x="107107" y="552345"/>
            <a:ext cx="8920229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1" name="Rectangle 50"/>
            <p:cNvSpPr/>
            <p:nvPr/>
          </p:nvSpPr>
          <p:spPr>
            <a:xfrm>
              <a:off x="7596755" y="1760973"/>
              <a:ext cx="1523509" cy="1672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  <a:latin typeface="Century Gothic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700226" y="2419170"/>
            <a:ext cx="1330629" cy="1084675"/>
            <a:chOff x="2504" y="1594367"/>
            <a:chExt cx="1330629" cy="1370784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3" name="Rectangle 52"/>
            <p:cNvSpPr/>
            <p:nvPr/>
          </p:nvSpPr>
          <p:spPr>
            <a:xfrm>
              <a:off x="2504" y="1594367"/>
              <a:ext cx="1330629" cy="1370784"/>
            </a:xfrm>
            <a:prstGeom prst="rect">
              <a:avLst/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Rectangle 53"/>
            <p:cNvSpPr/>
            <p:nvPr/>
          </p:nvSpPr>
          <p:spPr>
            <a:xfrm>
              <a:off x="2504" y="1594367"/>
              <a:ext cx="1330629" cy="137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71120" bIns="80010" numCol="1" spcCol="1270" anchor="t" anchorCtr="0">
              <a:noAutofit/>
            </a:bodyPr>
            <a:lstStyle/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PT" sz="1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/>
                </a:rPr>
                <a:t>Não obrigatório</a:t>
              </a:r>
              <a:endParaRPr lang="pt-PT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00226" y="1892291"/>
            <a:ext cx="1330629" cy="495518"/>
            <a:chOff x="2504" y="1098848"/>
            <a:chExt cx="1330629" cy="495518"/>
          </a:xfrm>
          <a:solidFill>
            <a:schemeClr val="accent3">
              <a:lumMod val="75000"/>
            </a:schemeClr>
          </a:solidFill>
        </p:grpSpPr>
        <p:sp>
          <p:nvSpPr>
            <p:cNvPr id="56" name="Rectangle 55"/>
            <p:cNvSpPr/>
            <p:nvPr/>
          </p:nvSpPr>
          <p:spPr>
            <a:xfrm>
              <a:off x="2504" y="1098848"/>
              <a:ext cx="1330629" cy="495518"/>
            </a:xfrm>
            <a:prstGeom prst="rect">
              <a:avLst/>
            </a:pr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Rectangle 56"/>
            <p:cNvSpPr/>
            <p:nvPr/>
          </p:nvSpPr>
          <p:spPr>
            <a:xfrm>
              <a:off x="2504" y="1098848"/>
              <a:ext cx="1330629" cy="4955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40640" rIns="71120" bIns="4064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000" b="1" dirty="0" smtClean="0">
                  <a:solidFill>
                    <a:prstClr val="black"/>
                  </a:solidFill>
                  <a:latin typeface="Century Gothic"/>
                </a:rPr>
                <a:t>Exame com espéculo</a:t>
              </a:r>
              <a:endParaRPr lang="pt-PT" sz="1000" b="1" dirty="0">
                <a:solidFill>
                  <a:prstClr val="black"/>
                </a:solidFill>
                <a:latin typeface="Century Gothic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 rot="18967018">
            <a:off x="5656099" y="2502784"/>
            <a:ext cx="243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A85902"/>
                </a:solidFill>
              </a:rPr>
              <a:t>90% com </a:t>
            </a:r>
            <a:r>
              <a:rPr lang="en-US" b="1" dirty="0" err="1" smtClean="0">
                <a:solidFill>
                  <a:srgbClr val="A85902"/>
                </a:solidFill>
              </a:rPr>
              <a:t>disfunção</a:t>
            </a:r>
            <a:r>
              <a:rPr lang="en-US" b="1" dirty="0" smtClean="0">
                <a:solidFill>
                  <a:srgbClr val="A85902"/>
                </a:solidFill>
              </a:rPr>
              <a:t>!</a:t>
            </a:r>
            <a:endParaRPr lang="en-US" b="1" dirty="0">
              <a:solidFill>
                <a:srgbClr val="A859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Avaliação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4" name="Picture 3" descr="Captura de ecrã 2016-02-21, às 19.06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10" y="3866307"/>
            <a:ext cx="3025731" cy="2175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1151"/>
          <a:stretch/>
        </p:blipFill>
        <p:spPr>
          <a:xfrm>
            <a:off x="6076291" y="1825064"/>
            <a:ext cx="2631698" cy="220953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62296" y="1892723"/>
            <a:ext cx="5314213" cy="408938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PT" sz="3900" b="1" i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cs typeface="Abadi MT Condensed Light"/>
              </a:rPr>
              <a:t>Q-tip test</a:t>
            </a:r>
          </a:p>
          <a:p>
            <a:pPr algn="just"/>
            <a:endParaRPr lang="pt-PT" b="1" dirty="0" smtClean="0">
              <a:latin typeface="Abadi MT Condensed Light"/>
              <a:cs typeface="Abadi MT Condensed Light"/>
            </a:endParaRPr>
          </a:p>
          <a:p>
            <a:pPr lvl="1" algn="just"/>
            <a:r>
              <a:rPr lang="pt-PT" dirty="0" smtClean="0">
                <a:latin typeface="Abadi MT Condensed Light"/>
                <a:cs typeface="Abadi MT Condensed Light"/>
              </a:rPr>
              <a:t>Exploração suave da presença de pontos dolorosos vulvares e perineais, usando um cotonete </a:t>
            </a:r>
          </a:p>
          <a:p>
            <a:pPr lvl="2" algn="just">
              <a:buFont typeface="Arial"/>
              <a:buChar char="•"/>
            </a:pPr>
            <a:r>
              <a:rPr lang="pt-PT" dirty="0" smtClean="0">
                <a:latin typeface="Abadi MT Condensed Light"/>
                <a:cs typeface="Abadi MT Condensed Light"/>
              </a:rPr>
              <a:t>Iniciada na face medial das coxas e caminhando medialmente.</a:t>
            </a:r>
          </a:p>
          <a:p>
            <a:pPr lvl="2" algn="just">
              <a:buFont typeface="Arial"/>
              <a:buChar char="•"/>
            </a:pPr>
            <a:r>
              <a:rPr lang="pt-PT" dirty="0" smtClean="0">
                <a:latin typeface="Abadi MT Condensed Light"/>
                <a:cs typeface="Abadi MT Condensed Light"/>
              </a:rPr>
              <a:t>Especial importância ao vestíbulo e hímen.</a:t>
            </a:r>
          </a:p>
          <a:p>
            <a:pPr lvl="2" algn="just">
              <a:buFont typeface="Arial"/>
              <a:buChar char="•"/>
            </a:pPr>
            <a:r>
              <a:rPr lang="pt-PT" dirty="0" smtClean="0">
                <a:latin typeface="Abadi MT Condensed Light"/>
                <a:cs typeface="Abadi MT Condensed Light"/>
              </a:rPr>
              <a:t>Identificação de pontos dolorosos que não o deveriam ser (alodinia)</a:t>
            </a:r>
          </a:p>
          <a:p>
            <a:pPr lvl="1" algn="just"/>
            <a:endParaRPr lang="pt-PT" dirty="0">
              <a:latin typeface="Abadi MT Condensed Light"/>
              <a:cs typeface="Abadi MT Condensed Light"/>
            </a:endParaRPr>
          </a:p>
          <a:p>
            <a:pPr lvl="1" algn="just"/>
            <a:r>
              <a:rPr lang="pt-PT" dirty="0" smtClean="0">
                <a:latin typeface="Abadi MT Condensed Light"/>
                <a:cs typeface="Abadi MT Condensed Light"/>
              </a:rPr>
              <a:t>Pode ser positivo em até 16,5% de mulheres assintomáticas!</a:t>
            </a:r>
          </a:p>
          <a:p>
            <a:pPr lvl="2" algn="just">
              <a:buFont typeface="Arial"/>
              <a:buChar char="•"/>
            </a:pPr>
            <a:r>
              <a:rPr lang="pt-PT" dirty="0" smtClean="0">
                <a:latin typeface="Abadi MT Condensed Light"/>
                <a:cs typeface="Abadi MT Condensed Light"/>
              </a:rPr>
              <a:t>Menos pontos e menor intensidade.</a:t>
            </a:r>
          </a:p>
          <a:p>
            <a:pPr lvl="2" algn="just">
              <a:buFont typeface="Arial"/>
              <a:buChar char="•"/>
            </a:pPr>
            <a:r>
              <a:rPr lang="pt-PT" dirty="0" smtClean="0">
                <a:latin typeface="Abadi MT Condensed Light"/>
                <a:cs typeface="Abadi MT Condensed Light"/>
              </a:rPr>
              <a:t>Associado a falta de “estímulo”?</a:t>
            </a:r>
          </a:p>
          <a:p>
            <a:pPr algn="just"/>
            <a:endParaRPr lang="pt-PT" dirty="0">
              <a:latin typeface="Abadi MT Condensed Light"/>
              <a:cs typeface="Abadi MT Condensed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858" y="6182480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Haefner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HK, Collins ME, Davis GD, Edwards L, Foster DC, Hartmann EH, et al.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The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vulvodynia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guideline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J Lower Gen Tract Dis 2005;9:</a:t>
            </a:r>
            <a:r>
              <a:rPr lang="en-US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40Y5</a:t>
            </a:r>
          </a:p>
          <a:p>
            <a:pPr defTabSz="914400"/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-Baptista P, Lima-Silva J. Beires J. Donders G. </a:t>
            </a:r>
            <a:r>
              <a:rPr lang="en-GB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Women without vulvodynia can have a positive “Q-tip test”: a cross sectional study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 </a:t>
            </a:r>
            <a:r>
              <a:rPr lang="pt-PT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J </a:t>
            </a:r>
            <a:r>
              <a:rPr lang="pt-PT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Psychosom</a:t>
            </a:r>
            <a:r>
              <a:rPr lang="pt-PT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pt-PT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Gynaecol</a:t>
            </a:r>
            <a:r>
              <a:rPr lang="pt-PT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2017 Dec;38(4):256-259</a:t>
            </a:r>
          </a:p>
          <a:p>
            <a:pPr defTabSz="914400"/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Hoffstetter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S, </a:t>
            </a:r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Shah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M. 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Vulvodynia.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de-DE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Clin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de-DE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de-DE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Gynecol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2015 Sep;58(3):536-45</a:t>
            </a:r>
            <a:endParaRPr lang="pt-PT" sz="1000" b="1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endParaRPr lang="pt-PT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endParaRPr lang="en-US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endParaRPr lang="en-US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endParaRPr lang="en-US" sz="1000" i="1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7070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  <a:latin typeface="Abadi MT Condensed Light"/>
                <a:cs typeface="Abadi MT Condensed Light"/>
              </a:rPr>
              <a:t> </a:t>
            </a:r>
            <a:endParaRPr lang="en-US" dirty="0">
              <a:solidFill>
                <a:srgbClr val="D99694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Avaliação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4" name="Picture 3" descr="IMG_27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6"/>
          <a:stretch>
            <a:fillRect/>
          </a:stretch>
        </p:blipFill>
        <p:spPr>
          <a:xfrm rot="5400000">
            <a:off x="6766602" y="4178782"/>
            <a:ext cx="1936143" cy="2486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aptura de ecrã 2018-03-14, às 18.47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2" y="2099764"/>
            <a:ext cx="8309429" cy="2454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22" y="6560162"/>
            <a:ext cx="9067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Vieira-Baptista P, Lima-Silva J, Xavier J, Beires J, Donders G</a:t>
            </a:r>
            <a:r>
              <a:rPr lang="en-US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Vaginal Flora Influences the Risk of Vulvodynia. 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Journal of Lower Genital Tract Disease. 21(4S):S1-S32, October 2017   </a:t>
            </a:r>
          </a:p>
          <a:p>
            <a:endParaRPr lang="nb-NO" sz="1000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endParaRPr lang="en-US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2183" y="4876186"/>
            <a:ext cx="5009762" cy="147732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1">
              <a:buFont typeface="Wingdings" charset="2"/>
              <a:buChar char="§"/>
            </a:pPr>
            <a:r>
              <a:rPr lang="pt-PT" dirty="0" smtClean="0">
                <a:latin typeface="Abadi MT Condensed Light"/>
                <a:cs typeface="Abadi MT Condensed Light"/>
              </a:rPr>
              <a:t> </a:t>
            </a:r>
            <a:r>
              <a:rPr lang="pt-PT" dirty="0" err="1" smtClean="0">
                <a:latin typeface="Abadi MT Condensed Light"/>
                <a:cs typeface="Abadi MT Condensed Light"/>
              </a:rPr>
              <a:t>Lactobacilos</a:t>
            </a:r>
            <a:r>
              <a:rPr lang="pt-PT" dirty="0" smtClean="0">
                <a:latin typeface="Abadi MT Condensed Light"/>
                <a:cs typeface="Abadi MT Condensed Light"/>
              </a:rPr>
              <a:t> específicos (</a:t>
            </a:r>
            <a:r>
              <a:rPr lang="pt-PT" i="1" dirty="0" smtClean="0">
                <a:latin typeface="Abadi MT Condensed Light"/>
                <a:cs typeface="Abadi MT Condensed Light"/>
              </a:rPr>
              <a:t>L. </a:t>
            </a:r>
            <a:r>
              <a:rPr lang="pt-PT" i="1" dirty="0" err="1" smtClean="0">
                <a:latin typeface="Abadi MT Condensed Light"/>
                <a:cs typeface="Abadi MT Condensed Light"/>
              </a:rPr>
              <a:t>gasseri</a:t>
            </a:r>
            <a:r>
              <a:rPr lang="pt-PT" dirty="0" smtClean="0">
                <a:latin typeface="Abadi MT Condensed Light"/>
                <a:cs typeface="Abadi MT Condensed Light"/>
              </a:rPr>
              <a:t>?)</a:t>
            </a:r>
          </a:p>
          <a:p>
            <a:pPr lvl="1">
              <a:buFont typeface="Wingdings" charset="2"/>
              <a:buChar char="§"/>
            </a:pPr>
            <a:r>
              <a:rPr lang="pt-PT" dirty="0" smtClean="0">
                <a:latin typeface="Abadi MT Condensed Light"/>
                <a:cs typeface="Abadi MT Condensed Light"/>
              </a:rPr>
              <a:t> Exposição crónica a um pH muito baixo/H</a:t>
            </a:r>
            <a:r>
              <a:rPr lang="pt-PT" baseline="-25000" dirty="0" smtClean="0">
                <a:latin typeface="Abadi MT Condensed Light"/>
                <a:cs typeface="Abadi MT Condensed Light"/>
              </a:rPr>
              <a:t>2</a:t>
            </a:r>
            <a:r>
              <a:rPr lang="pt-PT" dirty="0" smtClean="0">
                <a:latin typeface="Abadi MT Condensed Light"/>
                <a:cs typeface="Abadi MT Condensed Light"/>
              </a:rPr>
              <a:t>0</a:t>
            </a:r>
            <a:r>
              <a:rPr lang="pt-PT" baseline="-25000" dirty="0" smtClean="0">
                <a:latin typeface="Abadi MT Condensed Light"/>
                <a:cs typeface="Abadi MT Condensed Light"/>
              </a:rPr>
              <a:t>2</a:t>
            </a:r>
            <a:r>
              <a:rPr lang="pt-PT" dirty="0" smtClean="0">
                <a:latin typeface="Abadi MT Condensed Light"/>
                <a:cs typeface="Abadi MT Condensed Light"/>
              </a:rPr>
              <a:t>?</a:t>
            </a:r>
          </a:p>
          <a:p>
            <a:pPr lvl="1">
              <a:buFont typeface="Wingdings" charset="2"/>
              <a:buChar char="§"/>
            </a:pPr>
            <a:r>
              <a:rPr lang="pt-PT" dirty="0" smtClean="0">
                <a:latin typeface="Abadi MT Condensed Light"/>
                <a:cs typeface="Abadi MT Condensed Light"/>
              </a:rPr>
              <a:t> Perfil específico de </a:t>
            </a:r>
            <a:r>
              <a:rPr lang="pt-PT" dirty="0" err="1" smtClean="0">
                <a:latin typeface="Abadi MT Condensed Light"/>
                <a:cs typeface="Abadi MT Condensed Light"/>
              </a:rPr>
              <a:t>interleucinas</a:t>
            </a:r>
            <a:r>
              <a:rPr lang="pt-PT" dirty="0" smtClean="0">
                <a:latin typeface="Abadi MT Condensed Light"/>
                <a:cs typeface="Abadi MT Condensed Light"/>
              </a:rPr>
              <a:t>?</a:t>
            </a:r>
          </a:p>
          <a:p>
            <a:pPr lvl="1">
              <a:buFont typeface="Wingdings" charset="2"/>
              <a:buChar char="§"/>
            </a:pPr>
            <a:endParaRPr lang="pt-PT" dirty="0">
              <a:latin typeface="Abadi MT Condensed Light"/>
              <a:cs typeface="Abadi MT Condensed Light"/>
            </a:endParaRPr>
          </a:p>
          <a:p>
            <a:pPr lvl="1">
              <a:buFont typeface="Wingdings" charset="2"/>
              <a:buChar char="§"/>
            </a:pPr>
            <a:r>
              <a:rPr lang="pt-PT" dirty="0">
                <a:latin typeface="Abadi MT Condensed Light"/>
                <a:cs typeface="Abadi MT Condensed Light"/>
              </a:rPr>
              <a:t> </a:t>
            </a:r>
            <a:r>
              <a:rPr lang="pt-PT" dirty="0" smtClean="0">
                <a:latin typeface="Abadi MT Condensed Light"/>
                <a:cs typeface="Abadi MT Condensed Light"/>
              </a:rPr>
              <a:t>Tratar </a:t>
            </a:r>
            <a:r>
              <a:rPr lang="mr-IN" dirty="0" smtClean="0">
                <a:latin typeface="Abadi MT Condensed Light"/>
                <a:cs typeface="Abadi MT Condensed Light"/>
              </a:rPr>
              <a:t>–</a:t>
            </a:r>
            <a:r>
              <a:rPr lang="pt-PT" dirty="0" smtClean="0">
                <a:latin typeface="Abadi MT Condensed Light"/>
                <a:cs typeface="Abadi MT Condensed Light"/>
              </a:rPr>
              <a:t> impacto no ardor, mas sem efeito na dor</a:t>
            </a:r>
            <a:endParaRPr lang="pt-PT" dirty="0">
              <a:latin typeface="Abadi MT Condensed Light"/>
              <a:cs typeface="Abadi MT Condensed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2183" y="3960554"/>
            <a:ext cx="8064637" cy="179999"/>
          </a:xfrm>
          <a:prstGeom prst="rect">
            <a:avLst/>
          </a:prstGeom>
          <a:solidFill>
            <a:schemeClr val="accent5">
              <a:lumMod val="50000"/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badi MT Condensed Light"/>
              <a:cs typeface="Abadi MT Condensed Ligh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79159" y="1588135"/>
            <a:ext cx="9144000" cy="914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5838"/>
            <a:r>
              <a:rPr lang="pt-PT" sz="32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cs typeface="Abadi MT Condensed Light"/>
              </a:rPr>
              <a:t>Papel da flora vaginal</a:t>
            </a:r>
            <a:endParaRPr lang="pt-PT" sz="3200" b="1" dirty="0">
              <a:solidFill>
                <a:schemeClr val="accent5">
                  <a:lumMod val="50000"/>
                </a:schemeClr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7070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7559" r="52627" b="7174"/>
          <a:stretch/>
        </p:blipFill>
        <p:spPr>
          <a:xfrm>
            <a:off x="6463271" y="4081825"/>
            <a:ext cx="1531686" cy="1619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Tratamento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08" y="1392352"/>
            <a:ext cx="8675976" cy="3964642"/>
          </a:xfrm>
        </p:spPr>
        <p:txBody>
          <a:bodyPr>
            <a:normAutofit/>
          </a:bodyPr>
          <a:lstStyle/>
          <a:p>
            <a:pPr algn="just"/>
            <a:r>
              <a:rPr lang="pt-PT" b="0" dirty="0" smtClean="0">
                <a:latin typeface="Abadi MT Condensed Light"/>
                <a:cs typeface="Abadi MT Condensed Light"/>
              </a:rPr>
              <a:t>Mesmo na suspeita de vulvodinia, se outras </a:t>
            </a:r>
            <a:r>
              <a:rPr lang="pt-PT" dirty="0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condições associadas</a:t>
            </a:r>
            <a:r>
              <a:rPr lang="pt-PT" b="0" dirty="0" smtClean="0">
                <a:latin typeface="Abadi MT Condensed Light"/>
                <a:cs typeface="Abadi MT Condensed Light"/>
              </a:rPr>
              <a:t>, começar por tratá-las ou minimizá-las:</a:t>
            </a:r>
          </a:p>
          <a:p>
            <a:pPr algn="just"/>
            <a:endParaRPr lang="pt-PT" b="0" dirty="0" smtClean="0">
              <a:latin typeface="Abadi MT Condensed Light"/>
              <a:cs typeface="Abadi MT Condensed Light"/>
            </a:endParaRPr>
          </a:p>
          <a:p>
            <a:pPr lvl="1" algn="just"/>
            <a:r>
              <a:rPr lang="pt-PT" b="0" dirty="0" smtClean="0">
                <a:latin typeface="Abadi MT Condensed Light"/>
                <a:cs typeface="Abadi MT Condensed Light"/>
              </a:rPr>
              <a:t>Candidoses – antifúngicos</a:t>
            </a:r>
          </a:p>
          <a:p>
            <a:pPr lvl="1" algn="just"/>
            <a:r>
              <a:rPr lang="pt-PT" b="0" dirty="0" smtClean="0">
                <a:latin typeface="Abadi MT Condensed Light"/>
                <a:cs typeface="Abadi MT Condensed Light"/>
              </a:rPr>
              <a:t>Vaginose citolítica </a:t>
            </a:r>
            <a:r>
              <a:rPr lang="mr-IN" b="0" dirty="0" smtClean="0">
                <a:latin typeface="Abadi MT Condensed Light"/>
                <a:cs typeface="Abadi MT Condensed Light"/>
              </a:rPr>
              <a:t>–</a:t>
            </a:r>
            <a:r>
              <a:rPr lang="pt-PT" b="0" dirty="0" smtClean="0">
                <a:latin typeface="Abadi MT Condensed Light"/>
                <a:cs typeface="Abadi MT Condensed Light"/>
              </a:rPr>
              <a:t> bicarbonato de sódio</a:t>
            </a:r>
          </a:p>
          <a:p>
            <a:pPr lvl="1" algn="just"/>
            <a:r>
              <a:rPr lang="pt-PT" b="0" dirty="0" smtClean="0">
                <a:latin typeface="Abadi MT Condensed Light"/>
                <a:cs typeface="Abadi MT Condensed Light"/>
              </a:rPr>
              <a:t>Dermatoses – corticóides tópicos</a:t>
            </a:r>
          </a:p>
          <a:p>
            <a:pPr lvl="1" algn="just"/>
            <a:r>
              <a:rPr lang="pt-PT" b="0" dirty="0" smtClean="0">
                <a:latin typeface="Abadi MT Condensed Light"/>
                <a:cs typeface="Abadi MT Condensed Light"/>
              </a:rPr>
              <a:t>Atrofia – estrogénios</a:t>
            </a:r>
          </a:p>
          <a:p>
            <a:pPr lvl="1" algn="just"/>
            <a:r>
              <a:rPr lang="pt-PT" b="0" dirty="0" smtClean="0">
                <a:latin typeface="Abadi MT Condensed Light"/>
                <a:cs typeface="Abadi MT Condensed Light"/>
              </a:rPr>
              <a:t>Vaginite aeróbica – antibiótico/corticóide/estrogénios</a:t>
            </a:r>
          </a:p>
          <a:p>
            <a:pPr lvl="1" algn="just"/>
            <a:r>
              <a:rPr lang="pt-PT" b="0" dirty="0" smtClean="0">
                <a:latin typeface="Abadi MT Condensed Light"/>
                <a:cs typeface="Abadi MT Condensed Light"/>
              </a:rPr>
              <a:t>Etc.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048" y="5949815"/>
            <a:ext cx="9125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pt-PT" sz="1000" b="1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endParaRPr lang="pt-PT" sz="1000" b="1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Baptista P, Lima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Silva J, Pérez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</a:t>
            </a:r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López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FR, </a:t>
            </a:r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Preti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M, </a:t>
            </a:r>
            <a:r>
              <a:rPr lang="pt-PT" sz="1000" i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Bornstein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J. Vulvodynia: A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disease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commonly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hidden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in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plain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sight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Case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Reports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in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Women's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Health</a:t>
            </a:r>
            <a:r>
              <a:rPr lang="pt-PT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. Aceite para publicação (12/09/2018)</a:t>
            </a:r>
            <a:endParaRPr lang="en-US" sz="1000" i="1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-Baptista P, Donders G, 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Margesson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L, Edwards L, 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Haefner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HK, Pérez-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López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FR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Diagnosis and management of vulvodynia in postmenopausal women. </a:t>
            </a:r>
            <a:r>
              <a:rPr lang="pt-BR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Maturitas</a:t>
            </a:r>
            <a:r>
              <a:rPr lang="pt-BR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2018 Feb;108:84-</a:t>
            </a:r>
            <a:r>
              <a:rPr lang="pt-BR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94</a:t>
            </a:r>
          </a:p>
        </p:txBody>
      </p:sp>
      <p:sp>
        <p:nvSpPr>
          <p:cNvPr id="6" name="Rectangle 5"/>
          <p:cNvSpPr/>
          <p:nvPr/>
        </p:nvSpPr>
        <p:spPr>
          <a:xfrm>
            <a:off x="633428" y="3013961"/>
            <a:ext cx="5415230" cy="2567691"/>
          </a:xfrm>
          <a:prstGeom prst="rect">
            <a:avLst/>
          </a:prstGeom>
          <a:noFill/>
          <a:ln>
            <a:solidFill>
              <a:srgbClr val="6B3F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365" y="3013961"/>
            <a:ext cx="1674966" cy="1583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2133" r="17870"/>
          <a:stretch/>
        </p:blipFill>
        <p:spPr>
          <a:xfrm>
            <a:off x="6761262" y="2384108"/>
            <a:ext cx="1710770" cy="1588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90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Tratamento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68735" y="3832255"/>
            <a:ext cx="6252602" cy="1408179"/>
          </a:xfrm>
        </p:spPr>
        <p:txBody>
          <a:bodyPr>
            <a:normAutofit/>
          </a:bodyPr>
          <a:lstStyle/>
          <a:p>
            <a:pPr algn="just"/>
            <a:r>
              <a:rPr lang="pt-PT" b="0" dirty="0" smtClean="0">
                <a:latin typeface="Abadi MT Condensed Light"/>
                <a:cs typeface="Abadi MT Condensed Light"/>
              </a:rPr>
              <a:t>Definir objectivos realistas de tratamento e das expectativas relativamente a cada fase do tratamento.</a:t>
            </a:r>
          </a:p>
          <a:p>
            <a:pPr algn="just"/>
            <a:r>
              <a:rPr lang="pt-PT" sz="2800" dirty="0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	Não </a:t>
            </a:r>
            <a:r>
              <a:rPr lang="pt-PT" sz="2800" dirty="0">
                <a:solidFill>
                  <a:srgbClr val="215968"/>
                </a:solidFill>
                <a:latin typeface="Abadi MT Condensed Light"/>
                <a:cs typeface="Abadi MT Condensed Light"/>
              </a:rPr>
              <a:t>existe “um” ou “o” tratamento!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048" y="5983239"/>
            <a:ext cx="9125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pt-PT" sz="1000" b="1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endParaRPr lang="pt-PT" sz="1000" b="1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Baptista P, Lima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Silva J, Pérez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</a:t>
            </a:r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López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FR, </a:t>
            </a:r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Preti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M, </a:t>
            </a:r>
            <a:r>
              <a:rPr lang="pt-PT" sz="1000" i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Bornstein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J. Vulvodynia: A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disease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commonly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hidden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in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plain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sight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Case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Reports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in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Women's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Health</a:t>
            </a:r>
            <a:r>
              <a:rPr lang="pt-PT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. Aceite para publicação (12/09/2018)</a:t>
            </a:r>
            <a:endParaRPr lang="en-US" sz="1000" i="1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-Baptista P, Donders G, 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Margesson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L, Edwards L, 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Haefner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HK, Pérez-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López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FR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Diagnosis and management of vulvodynia in postmenopausal women. </a:t>
            </a:r>
            <a:r>
              <a:rPr lang="pt-BR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Maturitas</a:t>
            </a:r>
            <a:r>
              <a:rPr lang="pt-BR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2018 Feb;108:84-</a:t>
            </a:r>
            <a:r>
              <a:rPr lang="pt-BR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94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53892" y="1994118"/>
            <a:ext cx="7018139" cy="1408179"/>
            <a:chOff x="1787504" y="4082928"/>
            <a:chExt cx="7018139" cy="1408179"/>
          </a:xfrm>
        </p:grpSpPr>
        <p:sp>
          <p:nvSpPr>
            <p:cNvPr id="6" name="Rectangle 5"/>
            <p:cNvSpPr/>
            <p:nvPr/>
          </p:nvSpPr>
          <p:spPr>
            <a:xfrm>
              <a:off x="1787504" y="4082928"/>
              <a:ext cx="4584365" cy="1408179"/>
            </a:xfrm>
            <a:prstGeom prst="rect">
              <a:avLst/>
            </a:prstGeom>
            <a:noFill/>
            <a:ln>
              <a:solidFill>
                <a:srgbClr val="6B3F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963737" y="4261833"/>
              <a:ext cx="6841906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ct val="20000"/>
                </a:spcBef>
              </a:pPr>
              <a:r>
                <a:rPr lang="pt-PT" sz="2400" dirty="0">
                  <a:solidFill>
                    <a:prstClr val="black"/>
                  </a:solidFill>
                  <a:latin typeface="Abadi MT Condensed Light"/>
                  <a:cs typeface="Abadi MT Condensed Light"/>
                </a:rPr>
                <a:t>Informar do diagnóstico</a:t>
              </a:r>
              <a:r>
                <a:rPr lang="pt-PT" sz="2400" b="1" dirty="0">
                  <a:solidFill>
                    <a:prstClr val="black"/>
                  </a:solidFill>
                  <a:latin typeface="Abadi MT Condensed Light"/>
                  <a:cs typeface="Abadi MT Condensed Light"/>
                </a:rPr>
                <a:t> </a:t>
              </a:r>
            </a:p>
            <a:p>
              <a:pPr lvl="0" algn="just">
                <a:spcBef>
                  <a:spcPct val="20000"/>
                </a:spcBef>
              </a:pPr>
              <a:r>
                <a:rPr lang="pt-PT" sz="2800" b="1" dirty="0" smtClean="0">
                  <a:solidFill>
                    <a:prstClr val="black"/>
                  </a:solidFill>
                  <a:latin typeface="Abadi MT Condensed Light"/>
                  <a:cs typeface="Abadi MT Condensed Light"/>
                </a:rPr>
                <a:t>	</a:t>
              </a:r>
              <a:r>
                <a:rPr lang="pt-PT" sz="2800" b="1" dirty="0" smtClean="0">
                  <a:solidFill>
                    <a:srgbClr val="4BACC6">
                      <a:lumMod val="50000"/>
                    </a:srgbClr>
                  </a:solidFill>
                  <a:latin typeface="Abadi MT Condensed Light"/>
                  <a:cs typeface="Abadi MT Condensed Light"/>
                </a:rPr>
                <a:t>“</a:t>
              </a:r>
              <a:r>
                <a:rPr lang="pt-PT" sz="2800" b="1" dirty="0">
                  <a:solidFill>
                    <a:srgbClr val="4BACC6">
                      <a:lumMod val="50000"/>
                    </a:srgbClr>
                  </a:solidFill>
                  <a:latin typeface="Abadi MT Condensed Light"/>
                  <a:cs typeface="Abadi MT Condensed Light"/>
                </a:rPr>
                <a:t>dar um nome ao problema”</a:t>
              </a:r>
              <a:endParaRPr lang="pt-PT" sz="2800" b="1" dirty="0">
                <a:solidFill>
                  <a:prstClr val="black"/>
                </a:solidFill>
                <a:latin typeface="Abadi MT Condensed Light"/>
                <a:cs typeface="Abadi MT Condensed Light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995874" y="3782119"/>
            <a:ext cx="6592552" cy="1649132"/>
          </a:xfrm>
          <a:prstGeom prst="rect">
            <a:avLst/>
          </a:prstGeom>
          <a:noFill/>
          <a:ln>
            <a:solidFill>
              <a:srgbClr val="6B3F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37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Tratamento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019" y="1907328"/>
            <a:ext cx="5871180" cy="3687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0" y="6858000"/>
            <a:ext cx="9144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05148" y="5784222"/>
            <a:ext cx="6690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Estimado</a:t>
            </a:r>
            <a:r>
              <a:rPr lang="en-US" sz="2400" b="1" dirty="0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2400" b="1" dirty="0" err="1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em</a:t>
            </a:r>
            <a:r>
              <a:rPr lang="en-US" sz="2400" b="1" dirty="0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 40-50% </a:t>
            </a:r>
            <a:r>
              <a:rPr lang="en-US" sz="2000" dirty="0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(</a:t>
            </a:r>
            <a:r>
              <a:rPr lang="en-US" sz="2000" dirty="0" err="1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para</a:t>
            </a:r>
            <a:r>
              <a:rPr lang="en-US" sz="2000" dirty="0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2000" dirty="0" err="1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uma</a:t>
            </a:r>
            <a:r>
              <a:rPr lang="en-US" sz="2000" dirty="0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2000" dirty="0" err="1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redução</a:t>
            </a:r>
            <a:r>
              <a:rPr lang="en-US" sz="2000" dirty="0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 de 50% </a:t>
            </a:r>
            <a:r>
              <a:rPr lang="en-US" sz="2000" dirty="0" err="1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nas</a:t>
            </a:r>
            <a:r>
              <a:rPr lang="en-US" sz="2000" dirty="0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2000" dirty="0" err="1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escalas</a:t>
            </a:r>
            <a:r>
              <a:rPr lang="en-US" sz="2000" dirty="0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 de </a:t>
            </a:r>
            <a:r>
              <a:rPr lang="en-US" sz="2000" dirty="0" err="1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dor</a:t>
            </a:r>
            <a:r>
              <a:rPr lang="en-US" sz="2000" dirty="0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) </a:t>
            </a:r>
            <a:endParaRPr lang="en-US" sz="2000" dirty="0">
              <a:solidFill>
                <a:srgbClr val="215968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7" name="CaixaDeTexto 3"/>
          <p:cNvSpPr txBox="1"/>
          <p:nvPr/>
        </p:nvSpPr>
        <p:spPr>
          <a:xfrm>
            <a:off x="2288229" y="6407534"/>
            <a:ext cx="68407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Foster </a:t>
            </a:r>
            <a:r>
              <a:rPr lang="en-US" sz="11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DC et al. </a:t>
            </a:r>
            <a:r>
              <a:rPr lang="en-US" sz="11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en-US" sz="11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Gynecol. </a:t>
            </a:r>
            <a:r>
              <a:rPr lang="en-US" sz="11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2010</a:t>
            </a:r>
          </a:p>
          <a:p>
            <a:pPr algn="r"/>
            <a:r>
              <a:rPr lang="en-US" sz="1100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Nyirjesy</a:t>
            </a:r>
            <a:r>
              <a:rPr lang="en-US" sz="11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P et al. Sex </a:t>
            </a:r>
            <a:r>
              <a:rPr lang="en-US" sz="11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Transm</a:t>
            </a:r>
            <a:r>
              <a:rPr lang="en-US" sz="11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Inf. 2001 </a:t>
            </a:r>
          </a:p>
          <a:p>
            <a:pPr algn="r"/>
            <a:r>
              <a:rPr lang="en-US" sz="11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endParaRPr lang="en-US" sz="11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81729" y="1894918"/>
            <a:ext cx="23726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215968"/>
                </a:solidFill>
                <a:latin typeface="Abadi MT Condensed Light"/>
                <a:cs typeface="Abadi MT Condensed Light"/>
              </a:rPr>
              <a:t>Efeito</a:t>
            </a:r>
            <a:r>
              <a:rPr lang="en-US" sz="3600" b="1" dirty="0">
                <a:solidFill>
                  <a:srgbClr val="215968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3600" b="1" dirty="0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placebo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90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Tratamento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579159" y="1588135"/>
            <a:ext cx="9144000" cy="914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5838"/>
            <a:r>
              <a:rPr lang="pt-PT" sz="32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cs typeface="Abadi MT Condensed Light"/>
              </a:rPr>
              <a:t>Medidas Gerais</a:t>
            </a:r>
            <a:endParaRPr lang="pt-PT" sz="3200" b="1" dirty="0">
              <a:solidFill>
                <a:schemeClr val="accent5">
                  <a:lumMod val="50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312" y="6226895"/>
            <a:ext cx="9125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pt-PT" sz="1000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endParaRPr lang="pt-PT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Vieira-Baptista P, Donders G,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Margesson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L, Edwards L,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Haefner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HK, Pérez-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López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FR.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Diagnosis and management of vulvodynia in postmenopausal women. </a:t>
            </a:r>
            <a:r>
              <a:rPr lang="pt-BR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Maturitas</a:t>
            </a:r>
            <a:r>
              <a:rPr lang="pt-BR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2018 Feb;108:84-94</a:t>
            </a:r>
            <a:endParaRPr lang="en-US" sz="1000" i="1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endParaRPr lang="pt-PT" sz="1000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pt-PT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 </a:t>
            </a:r>
          </a:p>
          <a:p>
            <a:pPr defTabSz="914400"/>
            <a:r>
              <a:rPr lang="pt-PT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endParaRPr lang="pt-PT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564884" y="2222633"/>
            <a:ext cx="7999957" cy="3902389"/>
          </a:xfrm>
        </p:spPr>
        <p:txBody>
          <a:bodyPr>
            <a:noAutofit/>
          </a:bodyPr>
          <a:lstStyle/>
          <a:p>
            <a:pPr marL="285750" indent="-285750" algn="just">
              <a:spcBef>
                <a:spcPts val="1000"/>
              </a:spcBef>
              <a:buFont typeface="Courier New"/>
              <a:buChar char="o"/>
            </a:pPr>
            <a:r>
              <a:rPr lang="pt-PT" sz="2000" b="0" dirty="0" smtClean="0">
                <a:latin typeface="Abadi MT Condensed Light"/>
                <a:cs typeface="Abadi MT Condensed Light"/>
              </a:rPr>
              <a:t>Eliminar </a:t>
            </a:r>
            <a:r>
              <a:rPr lang="pt-PT" sz="2000" b="0" dirty="0">
                <a:latin typeface="Abadi MT Condensed Light"/>
                <a:cs typeface="Abadi MT Condensed Light"/>
              </a:rPr>
              <a:t>potenciais irritantes (sabões/sabonetes/produtos de higiene íntima</a:t>
            </a:r>
            <a:r>
              <a:rPr lang="pt-PT" sz="2000" b="0" dirty="0" smtClean="0">
                <a:latin typeface="Abadi MT Condensed Light"/>
                <a:cs typeface="Abadi MT Condensed Light"/>
              </a:rPr>
              <a:t>/ </a:t>
            </a:r>
            <a:r>
              <a:rPr lang="pt-PT" sz="2000" b="0" dirty="0">
                <a:latin typeface="Abadi MT Condensed Light"/>
                <a:cs typeface="Abadi MT Condensed Light"/>
              </a:rPr>
              <a:t>etc.</a:t>
            </a:r>
            <a:r>
              <a:rPr lang="pt-PT" sz="2000" b="0" dirty="0" smtClean="0">
                <a:latin typeface="Abadi MT Condensed Light"/>
                <a:cs typeface="Abadi MT Condensed Light"/>
              </a:rPr>
              <a:t>) e medicação tópica desnecessária;</a:t>
            </a:r>
            <a:endParaRPr lang="pt-PT" sz="2000" b="0" dirty="0">
              <a:latin typeface="Abadi MT Condensed Light"/>
              <a:cs typeface="Abadi MT Condensed Light"/>
            </a:endParaRPr>
          </a:p>
          <a:p>
            <a:pPr marL="285750" indent="-285750" algn="just">
              <a:spcBef>
                <a:spcPts val="1000"/>
              </a:spcBef>
              <a:buFont typeface="Courier New"/>
              <a:buChar char="o"/>
            </a:pPr>
            <a:r>
              <a:rPr lang="pt-PT" sz="2000" b="0" dirty="0">
                <a:latin typeface="Abadi MT Condensed Light"/>
                <a:cs typeface="Abadi MT Condensed Light"/>
              </a:rPr>
              <a:t>Lavagem com água tépida e limitar número de lavagens</a:t>
            </a:r>
            <a:r>
              <a:rPr lang="pt-PT" sz="2000" b="0" dirty="0" smtClean="0">
                <a:latin typeface="Abadi MT Condensed Light"/>
                <a:cs typeface="Abadi MT Condensed Light"/>
              </a:rPr>
              <a:t>;</a:t>
            </a:r>
            <a:endParaRPr lang="pt-PT" sz="2000" b="0" dirty="0">
              <a:latin typeface="Abadi MT Condensed Light"/>
              <a:cs typeface="Abadi MT Condensed Light"/>
            </a:endParaRPr>
          </a:p>
          <a:p>
            <a:pPr marL="285750" indent="-285750" algn="just">
              <a:spcBef>
                <a:spcPts val="1000"/>
              </a:spcBef>
              <a:buFont typeface="Courier New"/>
              <a:buChar char="o"/>
            </a:pPr>
            <a:r>
              <a:rPr lang="pt-PT" sz="2000" b="0" dirty="0" smtClean="0">
                <a:latin typeface="Abadi MT Condensed Light"/>
                <a:cs typeface="Abadi MT Condensed Light"/>
              </a:rPr>
              <a:t>Emolientes</a:t>
            </a:r>
            <a:r>
              <a:rPr lang="pt-PT" sz="2000" b="0" dirty="0">
                <a:latin typeface="Abadi MT Condensed Light"/>
                <a:cs typeface="Abadi MT Condensed Light"/>
              </a:rPr>
              <a:t>;</a:t>
            </a:r>
          </a:p>
          <a:p>
            <a:pPr marL="285750" indent="-285750" algn="just">
              <a:spcBef>
                <a:spcPts val="1000"/>
              </a:spcBef>
              <a:buFont typeface="Courier New"/>
              <a:buChar char="o"/>
            </a:pPr>
            <a:r>
              <a:rPr lang="pt-PT" sz="2000" b="0" dirty="0">
                <a:latin typeface="Abadi MT Condensed Light"/>
                <a:cs typeface="Abadi MT Condensed Light"/>
              </a:rPr>
              <a:t>Roupa interior de tecidos naturais (algodão/seda?);</a:t>
            </a:r>
          </a:p>
          <a:p>
            <a:pPr marL="285750" indent="-285750" algn="just">
              <a:spcBef>
                <a:spcPts val="1000"/>
              </a:spcBef>
              <a:buFont typeface="Courier New"/>
              <a:buChar char="o"/>
            </a:pPr>
            <a:r>
              <a:rPr lang="pt-PT" sz="2000" b="0" dirty="0" err="1" smtClean="0">
                <a:latin typeface="Abadi MT Condensed Light"/>
                <a:cs typeface="Abadi MT Condensed Light"/>
              </a:rPr>
              <a:t>Correcção</a:t>
            </a:r>
            <a:r>
              <a:rPr lang="pt-PT" sz="2000" b="0" dirty="0" smtClean="0">
                <a:latin typeface="Abadi MT Condensed Light"/>
                <a:cs typeface="Abadi MT Condensed Light"/>
              </a:rPr>
              <a:t> </a:t>
            </a:r>
            <a:r>
              <a:rPr lang="pt-PT" sz="2000" b="0" dirty="0">
                <a:latin typeface="Abadi MT Condensed Light"/>
                <a:cs typeface="Abadi MT Condensed Light"/>
              </a:rPr>
              <a:t>de incontinência urinária;</a:t>
            </a:r>
          </a:p>
          <a:p>
            <a:pPr marL="285750" indent="-285750" algn="just">
              <a:spcBef>
                <a:spcPts val="1000"/>
              </a:spcBef>
              <a:buFont typeface="Courier New"/>
              <a:buChar char="o"/>
            </a:pPr>
            <a:r>
              <a:rPr lang="pt-PT" sz="2000" b="0" dirty="0" smtClean="0">
                <a:latin typeface="Abadi MT Condensed Light"/>
                <a:cs typeface="Abadi MT Condensed Light"/>
              </a:rPr>
              <a:t>Estrogénios</a:t>
            </a:r>
            <a:r>
              <a:rPr lang="pt-PT" sz="2000" b="0" dirty="0">
                <a:latin typeface="Abadi MT Condensed Light"/>
                <a:cs typeface="Abadi MT Condensed Light"/>
              </a:rPr>
              <a:t>, se pós-menopáusica;</a:t>
            </a:r>
          </a:p>
          <a:p>
            <a:pPr marL="285750" indent="-285750" algn="just">
              <a:spcBef>
                <a:spcPts val="1000"/>
              </a:spcBef>
              <a:buFont typeface="Courier New"/>
              <a:buChar char="o"/>
            </a:pPr>
            <a:r>
              <a:rPr lang="pt-PT" sz="2000" b="0" dirty="0">
                <a:latin typeface="Abadi MT Condensed Light"/>
                <a:cs typeface="Abadi MT Condensed Light"/>
              </a:rPr>
              <a:t>Se necessidade de medicação </a:t>
            </a:r>
            <a:r>
              <a:rPr lang="pt-PT" sz="2000" b="0" dirty="0" smtClean="0">
                <a:latin typeface="Abadi MT Condensed Light"/>
                <a:cs typeface="Abadi MT Condensed Light"/>
              </a:rPr>
              <a:t>tópica, usar pomadas. </a:t>
            </a:r>
            <a:endParaRPr lang="pt-PT" b="0" dirty="0">
              <a:latin typeface="Abadi MT Condensed Light"/>
              <a:cs typeface="Abadi MT Condensed Light"/>
            </a:endParaRPr>
          </a:p>
          <a:p>
            <a:pPr marL="285750" indent="-285750" algn="just">
              <a:spcBef>
                <a:spcPts val="1000"/>
              </a:spcBef>
              <a:buFont typeface="Courier New"/>
              <a:buChar char="o"/>
            </a:pPr>
            <a:r>
              <a:rPr lang="pt-PT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rPr>
              <a:t>Dieta pobre em </a:t>
            </a:r>
            <a:r>
              <a:rPr lang="pt-PT" sz="20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rPr>
              <a:t>oxalatos</a:t>
            </a:r>
            <a:r>
              <a:rPr lang="pt-PT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rPr>
              <a:t> e suplementação com citrato de cálcio </a:t>
            </a:r>
            <a:r>
              <a:rPr lang="mr-IN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rPr>
              <a:t>–</a:t>
            </a:r>
            <a:r>
              <a:rPr lang="pt-PT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rPr>
              <a:t> sem interesse</a:t>
            </a:r>
            <a:r>
              <a:rPr lang="pt-PT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rPr>
              <a:t>!</a:t>
            </a:r>
            <a:endParaRPr lang="pt-PT" sz="2000" b="0" dirty="0">
              <a:solidFill>
                <a:schemeClr val="tx1">
                  <a:lumMod val="50000"/>
                  <a:lumOff val="50000"/>
                </a:schemeClr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80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Tratamento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47453" y="1465095"/>
            <a:ext cx="5216644" cy="5354692"/>
          </a:xfrm>
        </p:spPr>
        <p:txBody>
          <a:bodyPr>
            <a:normAutofit/>
          </a:bodyPr>
          <a:lstStyle/>
          <a:p>
            <a:pPr algn="just"/>
            <a:r>
              <a:rPr lang="pt-PT" sz="2800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cs typeface="Abadi MT Condensed Light"/>
              </a:rPr>
              <a:t>Suspensão de contraceptivos orais?</a:t>
            </a:r>
          </a:p>
          <a:p>
            <a:pPr algn="just"/>
            <a:endParaRPr lang="pt-PT" b="0" dirty="0">
              <a:latin typeface="Abadi MT Condensed Light"/>
              <a:cs typeface="Abadi MT Condensed Light"/>
            </a:endParaRPr>
          </a:p>
          <a:p>
            <a:pPr lvl="1"/>
            <a:r>
              <a:rPr lang="pt-PT" sz="2200" b="0" dirty="0">
                <a:latin typeface="Abadi MT Condensed Light"/>
                <a:cs typeface="Abadi MT Condensed Light"/>
              </a:rPr>
              <a:t>Polimorfismo GCH1 – se presente, associa-se a melhoria com a suspensão de contraceptivos </a:t>
            </a:r>
            <a:r>
              <a:rPr lang="pt-PT" sz="2200" b="0" dirty="0" smtClean="0">
                <a:latin typeface="Abadi MT Condensed Light"/>
                <a:cs typeface="Abadi MT Condensed Light"/>
              </a:rPr>
              <a:t>orais</a:t>
            </a:r>
            <a:r>
              <a:rPr lang="pt-PT" sz="2200" b="0" dirty="0" smtClean="0">
                <a:solidFill>
                  <a:srgbClr val="B3B3B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(</a:t>
            </a:r>
            <a:r>
              <a:rPr lang="pt-PT" sz="1000" b="0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Heddini</a:t>
            </a:r>
            <a:r>
              <a:rPr lang="pt-PT" sz="1000" b="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U </a:t>
            </a:r>
            <a:r>
              <a:rPr lang="pt-PT" sz="1000" b="0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et</a:t>
            </a:r>
            <a:r>
              <a:rPr lang="pt-PT" sz="1000" b="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0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al.</a:t>
            </a:r>
            <a:r>
              <a:rPr lang="pt-PT" sz="1000" b="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Mol </a:t>
            </a:r>
            <a:r>
              <a:rPr lang="pt-PT" sz="1000" b="0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Pain</a:t>
            </a:r>
            <a:r>
              <a:rPr lang="pt-PT" sz="1000" b="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2012)</a:t>
            </a:r>
          </a:p>
          <a:p>
            <a:pPr marL="349250" lvl="1" indent="0">
              <a:buNone/>
            </a:pPr>
            <a:endParaRPr lang="hr-HR" sz="2200" b="0" dirty="0" smtClean="0">
              <a:latin typeface="Abadi MT Condensed Light"/>
              <a:cs typeface="Abadi MT Condensed Light"/>
            </a:endParaRPr>
          </a:p>
          <a:p>
            <a:pPr lvl="1"/>
            <a:r>
              <a:rPr lang="hr-HR" sz="2200" b="0" dirty="0" smtClean="0">
                <a:latin typeface="Abadi MT Condensed Light"/>
                <a:cs typeface="Abadi MT Condensed Light"/>
              </a:rPr>
              <a:t>Mutações </a:t>
            </a:r>
            <a:r>
              <a:rPr lang="hr-HR" sz="2200" b="0" dirty="0">
                <a:latin typeface="Abadi MT Condensed Light"/>
                <a:cs typeface="Abadi MT Condensed Light"/>
              </a:rPr>
              <a:t>no gene  do receptor dos androgénios - maior risco de vulvodinia com a toma de contraceptivos </a:t>
            </a:r>
            <a:r>
              <a:rPr lang="hr-HR" sz="2200" b="0" dirty="0" smtClean="0">
                <a:latin typeface="Abadi MT Condensed Light"/>
                <a:cs typeface="Abadi MT Condensed Light"/>
              </a:rPr>
              <a:t>orais </a:t>
            </a:r>
            <a:r>
              <a:rPr lang="hr-HR" sz="1050" b="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(Goldstein AT et al. J Sex Med 2014)</a:t>
            </a:r>
            <a:endParaRPr lang="pt-PT" sz="1050" b="0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algn="just"/>
            <a:endParaRPr lang="pt-PT" b="0" dirty="0" smtClean="0">
              <a:latin typeface="Abadi MT Condensed Light"/>
              <a:cs typeface="Abadi MT Condensed Light"/>
            </a:endParaRPr>
          </a:p>
          <a:p>
            <a:pPr algn="just"/>
            <a:endParaRPr lang="pt-PT" b="0" dirty="0" smtClean="0">
              <a:latin typeface="Abadi MT Condensed Light"/>
              <a:cs typeface="Abadi MT Condensed Light"/>
            </a:endParaRPr>
          </a:p>
          <a:p>
            <a:pPr lvl="1" algn="just"/>
            <a:endParaRPr lang="pt-PT" b="0" dirty="0" smtClean="0">
              <a:latin typeface="Abadi MT Condensed Light"/>
              <a:cs typeface="Abadi MT Condensed Light"/>
            </a:endParaRPr>
          </a:p>
          <a:p>
            <a:pPr marL="349250" lvl="1" indent="0" algn="just">
              <a:buNone/>
            </a:pPr>
            <a:endParaRPr lang="pt-PT" b="0" dirty="0">
              <a:latin typeface="Abadi MT Condensed Light"/>
              <a:cs typeface="Abadi MT Condensed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76" y="6061077"/>
            <a:ext cx="9125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pt-PT" sz="1000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endParaRPr lang="pt-PT" sz="1000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pt-PT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Heddini</a:t>
            </a:r>
            <a:r>
              <a:rPr lang="pt-PT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U </a:t>
            </a:r>
            <a:r>
              <a:rPr lang="pt-PT" sz="1000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et</a:t>
            </a:r>
            <a:r>
              <a:rPr lang="pt-PT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al.</a:t>
            </a:r>
            <a:r>
              <a:rPr lang="pt-PT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GCH1-polymorphism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and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pain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sensitivity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among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women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with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provoked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vestibulodynia</a:t>
            </a:r>
            <a:r>
              <a:rPr lang="pt-PT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.</a:t>
            </a:r>
            <a:r>
              <a:rPr lang="sk-SK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Mol Pain. 2012 Sep 12;8:68</a:t>
            </a:r>
            <a:r>
              <a:rPr lang="pt-PT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endParaRPr lang="pt-PT" sz="1000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pt-PT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Goldstein AT </a:t>
            </a:r>
            <a:r>
              <a:rPr lang="pt-PT" sz="1000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et</a:t>
            </a:r>
            <a:r>
              <a:rPr lang="pt-PT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al.</a:t>
            </a:r>
            <a:r>
              <a:rPr lang="pt-PT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Polymorphisms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of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the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androgen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receptor gene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and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hormonal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contraceptive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induced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provoked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vestibulodynia</a:t>
            </a:r>
            <a:r>
              <a:rPr lang="pt-PT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is-I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J Sex Med. 2014 Nov;11(11):2764-71</a:t>
            </a:r>
            <a:endParaRPr lang="pt-PT" sz="1000" i="1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440" y="2970946"/>
            <a:ext cx="2941353" cy="1654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86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7677" y="701144"/>
            <a:ext cx="282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(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Latim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: vulva;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Grego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dor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)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77625" y="2394413"/>
            <a:ext cx="1953737" cy="939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b="1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1861 - J. M. Sims</a:t>
            </a:r>
            <a:endParaRPr lang="en-US" b="1" dirty="0">
              <a:solidFill>
                <a:schemeClr val="tx1"/>
              </a:solidFill>
              <a:latin typeface="Abadi MT Condensed Light"/>
              <a:cs typeface="Abadi MT Condensed Light"/>
            </a:endParaRPr>
          </a:p>
          <a:p>
            <a:pPr marL="0" indent="0">
              <a:spcBef>
                <a:spcPts val="4400"/>
              </a:spcBef>
              <a:spcAft>
                <a:spcPts val="600"/>
              </a:spcAft>
              <a:buNone/>
            </a:pPr>
            <a:endParaRPr lang="en-US" sz="2000" b="1" dirty="0" smtClean="0">
              <a:solidFill>
                <a:schemeClr val="tx1"/>
              </a:solidFill>
              <a:latin typeface="Abadi MT Condensed Light"/>
              <a:cs typeface="Abadi MT Condensed Light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dirty="0" smtClean="0">
              <a:solidFill>
                <a:schemeClr val="tx1"/>
              </a:solidFill>
              <a:latin typeface="Abadi MT Condensed Light"/>
              <a:cs typeface="Abadi MT Condensed Light"/>
            </a:endParaRPr>
          </a:p>
          <a:p>
            <a:pPr marL="0" indent="0">
              <a:spcBef>
                <a:spcPts val="2600"/>
              </a:spcBef>
              <a:spcAft>
                <a:spcPts val="600"/>
              </a:spcAft>
              <a:buNone/>
            </a:pPr>
            <a:endParaRPr lang="en-US" sz="2000" b="1" dirty="0" smtClean="0">
              <a:solidFill>
                <a:schemeClr val="tx1"/>
              </a:solidFill>
              <a:latin typeface="Abadi MT Condensed Light"/>
              <a:cs typeface="Abadi MT Condensed Light"/>
            </a:endParaRPr>
          </a:p>
          <a:p>
            <a:pPr marL="0" indent="0">
              <a:buNone/>
            </a:pPr>
            <a:endParaRPr lang="en-US" sz="2400" dirty="0">
              <a:latin typeface="Abadi MT Condensed Light"/>
              <a:cs typeface="Abadi MT Condensed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7533" y="34486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badi MT Condensed Light"/>
              <a:cs typeface="Abadi MT Condensed Light"/>
            </a:endParaRPr>
          </a:p>
        </p:txBody>
      </p:sp>
      <p:pic>
        <p:nvPicPr>
          <p:cNvPr id="13" name="Content Placeholder 29"/>
          <p:cNvPicPr>
            <a:picLocks noGrp="1" noChangeAspect="1"/>
          </p:cNvPicPr>
          <p:nvPr>
            <p:ph idx="1"/>
          </p:nvPr>
        </p:nvPicPr>
        <p:blipFill>
          <a:blip r:embed="rId3"/>
          <a:srcRect t="10752" b="10752"/>
          <a:stretch>
            <a:fillRect/>
          </a:stretch>
        </p:blipFill>
        <p:spPr>
          <a:xfrm>
            <a:off x="692820" y="2793411"/>
            <a:ext cx="530744" cy="548459"/>
          </a:xfrm>
        </p:spPr>
      </p:pic>
      <p:sp>
        <p:nvSpPr>
          <p:cNvPr id="14" name="Rectangle 13"/>
          <p:cNvSpPr/>
          <p:nvPr/>
        </p:nvSpPr>
        <p:spPr>
          <a:xfrm>
            <a:off x="42345" y="3337097"/>
            <a:ext cx="1989017" cy="33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"/>
              </a:lnSpc>
            </a:pPr>
            <a:r>
              <a:rPr lang="en-US" sz="800" i="1" dirty="0">
                <a:latin typeface="Abadi MT Condensed Light"/>
                <a:cs typeface="Abadi MT Condensed Light"/>
              </a:rPr>
              <a:t>Sims JM. </a:t>
            </a:r>
            <a:r>
              <a:rPr lang="en-US" sz="800" i="1" dirty="0" smtClean="0">
                <a:latin typeface="Abadi MT Condensed Light"/>
                <a:cs typeface="Abadi MT Condensed Light"/>
              </a:rPr>
              <a:t> On </a:t>
            </a:r>
            <a:r>
              <a:rPr lang="en-US" sz="800" i="1" dirty="0" err="1">
                <a:latin typeface="Abadi MT Condensed Light"/>
                <a:cs typeface="Abadi MT Condensed Light"/>
              </a:rPr>
              <a:t>vaginismus</a:t>
            </a:r>
            <a:r>
              <a:rPr lang="en-US" sz="800" i="1" dirty="0">
                <a:latin typeface="Abadi MT Condensed Light"/>
                <a:cs typeface="Abadi MT Condensed Light"/>
              </a:rPr>
              <a:t>. Transactions of the Obstetrical Society of </a:t>
            </a:r>
            <a:r>
              <a:rPr lang="en-US" sz="800" i="1" dirty="0" smtClean="0">
                <a:latin typeface="Abadi MT Condensed Light"/>
                <a:cs typeface="Abadi MT Condensed Light"/>
              </a:rPr>
              <a:t>London. 1862</a:t>
            </a:r>
            <a:endParaRPr lang="pt-PT" sz="800" i="1" dirty="0">
              <a:latin typeface="Abadi MT Condensed Light"/>
              <a:cs typeface="Abadi MT Condensed Light"/>
            </a:endParaRPr>
          </a:p>
          <a:p>
            <a:pPr>
              <a:lnSpc>
                <a:spcPts val="600"/>
              </a:lnSpc>
            </a:pPr>
            <a:r>
              <a:rPr lang="en-US" sz="800" i="1" dirty="0">
                <a:latin typeface="Abadi MT Condensed Light"/>
                <a:cs typeface="Abadi MT Condensed Light"/>
              </a:rPr>
              <a:t> </a:t>
            </a:r>
            <a:endParaRPr lang="pt-PT" sz="800" i="1" dirty="0">
              <a:latin typeface="Abadi MT Condensed Light"/>
              <a:cs typeface="Abadi MT Condensed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625" y="2360442"/>
            <a:ext cx="1812619" cy="1307515"/>
          </a:xfrm>
          <a:prstGeom prst="rect">
            <a:avLst/>
          </a:prstGeom>
          <a:noFill/>
          <a:ln>
            <a:solidFill>
              <a:srgbClr val="6B3F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70400" y="4767631"/>
            <a:ext cx="2321854" cy="1446550"/>
            <a:chOff x="1522932" y="4964083"/>
            <a:chExt cx="2321854" cy="1446550"/>
          </a:xfrm>
        </p:grpSpPr>
        <p:sp>
          <p:nvSpPr>
            <p:cNvPr id="17" name="Rectangle 16"/>
            <p:cNvSpPr/>
            <p:nvPr/>
          </p:nvSpPr>
          <p:spPr>
            <a:xfrm>
              <a:off x="1532873" y="4964083"/>
              <a:ext cx="231191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000" b="1" dirty="0">
                  <a:solidFill>
                    <a:prstClr val="black"/>
                  </a:solidFill>
                  <a:latin typeface="Abadi MT Condensed Light"/>
                  <a:cs typeface="Abadi MT Condensed Light"/>
                </a:rPr>
                <a:t>1874</a:t>
              </a:r>
              <a:r>
                <a:rPr lang="en-US" dirty="0">
                  <a:solidFill>
                    <a:prstClr val="black"/>
                  </a:solidFill>
                  <a:latin typeface="Abadi MT Condensed Light"/>
                  <a:cs typeface="Abadi MT Condensed Light"/>
                </a:rPr>
                <a:t> </a:t>
              </a:r>
              <a:r>
                <a:rPr lang="en-US" b="1" dirty="0">
                  <a:solidFill>
                    <a:prstClr val="black"/>
                  </a:solidFill>
                  <a:latin typeface="Abadi MT Condensed Light"/>
                  <a:cs typeface="Abadi MT Condensed Light"/>
                </a:rPr>
                <a:t>– T. G. </a:t>
              </a:r>
              <a:r>
                <a:rPr lang="en-US" b="1" dirty="0" smtClean="0">
                  <a:solidFill>
                    <a:prstClr val="black"/>
                  </a:solidFill>
                  <a:latin typeface="Abadi MT Condensed Light"/>
                  <a:cs typeface="Abadi MT Condensed Light"/>
                </a:rPr>
                <a:t>Thomas</a:t>
              </a:r>
            </a:p>
            <a:p>
              <a:pPr lvl="0"/>
              <a:endParaRPr lang="en-US" baseline="30000" dirty="0" smtClean="0">
                <a:latin typeface="Abadi MT Condensed Light"/>
                <a:cs typeface="Abadi MT Condensed Light"/>
              </a:endParaRPr>
            </a:p>
            <a:p>
              <a:pPr>
                <a:lnSpc>
                  <a:spcPct val="80000"/>
                </a:lnSpc>
              </a:pPr>
              <a:r>
                <a:rPr lang="en-US" sz="2000" baseline="30000" dirty="0">
                  <a:latin typeface="Abadi MT Condensed Light"/>
                  <a:cs typeface="Abadi MT Condensed Light"/>
                </a:rPr>
                <a:t>“ Excessive sensibility of the nerves supplying the mucous membrane of some portion of the vulva…”</a:t>
              </a:r>
            </a:p>
            <a:p>
              <a:r>
                <a:rPr lang="en-US" sz="800" i="1" dirty="0" smtClean="0">
                  <a:latin typeface="Abadi MT Condensed Light"/>
                  <a:cs typeface="Abadi MT Condensed Light"/>
                </a:rPr>
                <a:t>Thomas </a:t>
              </a:r>
              <a:r>
                <a:rPr lang="en-US" sz="800" i="1" dirty="0">
                  <a:latin typeface="Abadi MT Condensed Light"/>
                  <a:cs typeface="Abadi MT Condensed Light"/>
                </a:rPr>
                <a:t>TG. Practical Treatise on the Diseases of Women. </a:t>
              </a:r>
              <a:r>
                <a:rPr lang="en-US" sz="800" i="1" dirty="0" smtClean="0">
                  <a:latin typeface="Abadi MT Condensed Light"/>
                  <a:cs typeface="Abadi MT Condensed Light"/>
                </a:rPr>
                <a:t>1880</a:t>
              </a:r>
              <a:endParaRPr lang="pt-PT" sz="800" i="1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22932" y="4964083"/>
              <a:ext cx="2321854" cy="1446550"/>
            </a:xfrm>
            <a:prstGeom prst="rect">
              <a:avLst/>
            </a:prstGeom>
            <a:noFill/>
            <a:ln>
              <a:solidFill>
                <a:srgbClr val="6B3F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badi MT Condensed Light"/>
                <a:cs typeface="Abadi MT Condensed Ligh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67975" y="1731122"/>
            <a:ext cx="2493329" cy="2154436"/>
            <a:chOff x="4358575" y="1222451"/>
            <a:chExt cx="2493329" cy="3009252"/>
          </a:xfrm>
        </p:grpSpPr>
        <p:sp>
          <p:nvSpPr>
            <p:cNvPr id="20" name="Rectangle 19"/>
            <p:cNvSpPr/>
            <p:nvPr/>
          </p:nvSpPr>
          <p:spPr>
            <a:xfrm>
              <a:off x="4434244" y="1222451"/>
              <a:ext cx="2417660" cy="2596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b="1" dirty="0">
                  <a:solidFill>
                    <a:prstClr val="black"/>
                  </a:solidFill>
                  <a:latin typeface="Abadi MT Condensed Light"/>
                  <a:cs typeface="Abadi MT Condensed Light"/>
                </a:rPr>
                <a:t>1889 – A. J. C. </a:t>
              </a:r>
              <a:r>
                <a:rPr lang="en-US" b="1" dirty="0" err="1" smtClean="0">
                  <a:solidFill>
                    <a:prstClr val="black"/>
                  </a:solidFill>
                  <a:latin typeface="Abadi MT Condensed Light"/>
                  <a:cs typeface="Abadi MT Condensed Light"/>
                </a:rPr>
                <a:t>Skene</a:t>
              </a:r>
              <a:endParaRPr lang="en-US" b="1" dirty="0" smtClean="0">
                <a:solidFill>
                  <a:prstClr val="black"/>
                </a:solidFill>
                <a:latin typeface="Abadi MT Condensed Light"/>
                <a:cs typeface="Abadi MT Condensed Light"/>
              </a:endParaRPr>
            </a:p>
            <a:p>
              <a:pPr lvl="0" algn="just"/>
              <a:endParaRPr lang="en-US" baseline="30000" dirty="0" smtClean="0">
                <a:latin typeface="Abadi MT Condensed Light"/>
                <a:cs typeface="Abadi MT Condensed Light"/>
              </a:endParaRPr>
            </a:p>
            <a:p>
              <a:pPr>
                <a:lnSpc>
                  <a:spcPct val="80000"/>
                </a:lnSpc>
              </a:pPr>
              <a:r>
                <a:rPr lang="en-US" baseline="30000" dirty="0" smtClean="0">
                  <a:latin typeface="Abadi MT Condensed Light"/>
                  <a:cs typeface="Abadi MT Condensed Light"/>
                </a:rPr>
                <a:t>“</a:t>
              </a:r>
              <a:r>
                <a:rPr lang="en-US" baseline="30000" dirty="0">
                  <a:latin typeface="Abadi MT Condensed Light"/>
                  <a:cs typeface="Abadi MT Condensed Light"/>
                </a:rPr>
                <a:t>characterized by a </a:t>
              </a:r>
              <a:r>
                <a:rPr lang="en-US" baseline="30000" dirty="0" err="1">
                  <a:latin typeface="Abadi MT Condensed Light"/>
                  <a:cs typeface="Abadi MT Condensed Light"/>
                </a:rPr>
                <a:t>supersensitiveness</a:t>
              </a:r>
              <a:r>
                <a:rPr lang="en-US" baseline="30000" dirty="0">
                  <a:latin typeface="Abadi MT Condensed Light"/>
                  <a:cs typeface="Abadi MT Condensed Light"/>
                </a:rPr>
                <a:t> of the vulva…No redness or other external manifestation of the disease is </a:t>
              </a:r>
              <a:r>
                <a:rPr lang="en-US" baseline="30000" dirty="0" smtClean="0">
                  <a:latin typeface="Abadi MT Condensed Light"/>
                  <a:cs typeface="Abadi MT Condensed Light"/>
                </a:rPr>
                <a:t>visible…When</a:t>
              </a:r>
              <a:r>
                <a:rPr lang="en-US" baseline="30000" dirty="0">
                  <a:latin typeface="Abadi MT Condensed Light"/>
                  <a:cs typeface="Abadi MT Condensed Light"/>
                </a:rPr>
                <a:t>, however, the examining </a:t>
              </a:r>
              <a:r>
                <a:rPr lang="en-US" baseline="30000" dirty="0" smtClean="0">
                  <a:latin typeface="Abadi MT Condensed Light"/>
                  <a:cs typeface="Abadi MT Condensed Light"/>
                </a:rPr>
                <a:t>finger </a:t>
              </a:r>
              <a:r>
                <a:rPr lang="en-US" baseline="30000" dirty="0">
                  <a:latin typeface="Abadi MT Condensed Light"/>
                  <a:cs typeface="Abadi MT Condensed Light"/>
                </a:rPr>
                <a:t>comes in contact with the </a:t>
              </a:r>
              <a:r>
                <a:rPr lang="en-US" baseline="30000" dirty="0" err="1" smtClean="0">
                  <a:latin typeface="Abadi MT Condensed Light"/>
                  <a:cs typeface="Abadi MT Condensed Light"/>
                </a:rPr>
                <a:t>hyperaesthetic</a:t>
              </a:r>
              <a:r>
                <a:rPr lang="en-US" baseline="30000" dirty="0" smtClean="0">
                  <a:latin typeface="Abadi MT Condensed Light"/>
                  <a:cs typeface="Abadi MT Condensed Light"/>
                </a:rPr>
                <a:t> </a:t>
              </a:r>
              <a:r>
                <a:rPr lang="en-US" baseline="30000" dirty="0">
                  <a:latin typeface="Abadi MT Condensed Light"/>
                  <a:cs typeface="Abadi MT Condensed Light"/>
                </a:rPr>
                <a:t>part, the patient complains </a:t>
              </a:r>
              <a:r>
                <a:rPr lang="en-US" baseline="30000" dirty="0" smtClean="0">
                  <a:latin typeface="Abadi MT Condensed Light"/>
                  <a:cs typeface="Abadi MT Condensed Light"/>
                </a:rPr>
                <a:t>of </a:t>
              </a:r>
              <a:r>
                <a:rPr lang="en-US" baseline="30000" dirty="0">
                  <a:latin typeface="Abadi MT Condensed Light"/>
                  <a:cs typeface="Abadi MT Condensed Light"/>
                </a:rPr>
                <a:t>pain, which is sometimes so great as to </a:t>
              </a:r>
              <a:r>
                <a:rPr lang="en-US" baseline="30000" dirty="0" smtClean="0">
                  <a:latin typeface="Abadi MT Condensed Light"/>
                  <a:cs typeface="Abadi MT Condensed Light"/>
                </a:rPr>
                <a:t>cause </a:t>
              </a:r>
              <a:r>
                <a:rPr lang="en-US" baseline="30000" dirty="0">
                  <a:latin typeface="Abadi MT Condensed Light"/>
                  <a:cs typeface="Abadi MT Condensed Light"/>
                </a:rPr>
                <a:t>her to cry out</a:t>
              </a:r>
              <a:r>
                <a:rPr lang="en-US" baseline="30000" dirty="0" smtClean="0">
                  <a:latin typeface="Abadi MT Condensed Light"/>
                  <a:cs typeface="Abadi MT Condensed Light"/>
                </a:rPr>
                <a:t>.”</a:t>
              </a:r>
            </a:p>
            <a:p>
              <a:pPr algn="just"/>
              <a:r>
                <a:rPr lang="en-US" sz="800" i="1" dirty="0" err="1" smtClean="0">
                  <a:latin typeface="Abadi MT Condensed Light"/>
                  <a:cs typeface="Abadi MT Condensed Light"/>
                </a:rPr>
                <a:t>Skene</a:t>
              </a:r>
              <a:r>
                <a:rPr lang="en-US" sz="800" i="1" dirty="0" smtClean="0">
                  <a:latin typeface="Abadi MT Condensed Light"/>
                  <a:cs typeface="Abadi MT Condensed Light"/>
                </a:rPr>
                <a:t> </a:t>
              </a:r>
              <a:r>
                <a:rPr lang="en-US" sz="800" i="1" dirty="0" err="1" smtClean="0">
                  <a:latin typeface="Abadi MT Condensed Light"/>
                  <a:cs typeface="Abadi MT Condensed Light"/>
                </a:rPr>
                <a:t>AJC.Treatise</a:t>
              </a:r>
              <a:r>
                <a:rPr lang="en-US" sz="800" i="1" dirty="0" smtClean="0">
                  <a:latin typeface="Abadi MT Condensed Light"/>
                  <a:cs typeface="Abadi MT Condensed Light"/>
                </a:rPr>
                <a:t> on the Diseases of Women. 1889.</a:t>
              </a:r>
              <a:endParaRPr lang="pt-PT" sz="800" i="1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358575" y="1240004"/>
              <a:ext cx="2493329" cy="2991699"/>
            </a:xfrm>
            <a:prstGeom prst="rect">
              <a:avLst/>
            </a:prstGeom>
            <a:noFill/>
            <a:ln>
              <a:solidFill>
                <a:srgbClr val="6B3F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badi MT Condensed Light"/>
                <a:cs typeface="Abadi MT Condensed Light"/>
              </a:endParaRPr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>
            <a:off x="127752" y="4209438"/>
            <a:ext cx="9016248" cy="0"/>
          </a:xfrm>
          <a:prstGeom prst="straightConnector1">
            <a:avLst/>
          </a:prstGeom>
          <a:ln w="76200" cmpd="sng">
            <a:solidFill>
              <a:srgbClr val="A5778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879412" y="3667956"/>
            <a:ext cx="0" cy="540000"/>
          </a:xfrm>
          <a:prstGeom prst="line">
            <a:avLst/>
          </a:prstGeom>
          <a:ln>
            <a:solidFill>
              <a:srgbClr val="A577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322424" y="4209438"/>
            <a:ext cx="0" cy="558193"/>
          </a:xfrm>
          <a:prstGeom prst="line">
            <a:avLst/>
          </a:prstGeom>
          <a:ln>
            <a:solidFill>
              <a:srgbClr val="A577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168451" y="3878137"/>
            <a:ext cx="0" cy="314589"/>
          </a:xfrm>
          <a:prstGeom prst="line">
            <a:avLst/>
          </a:prstGeom>
          <a:ln>
            <a:solidFill>
              <a:srgbClr val="A577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430329" y="43708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badi MT Condensed Light"/>
              <a:cs typeface="Abadi MT Condensed Ligh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294122" y="4767631"/>
            <a:ext cx="2569291" cy="1812561"/>
            <a:chOff x="3929113" y="4097273"/>
            <a:chExt cx="2569291" cy="1812561"/>
          </a:xfrm>
        </p:grpSpPr>
        <p:sp>
          <p:nvSpPr>
            <p:cNvPr id="29" name="Rectangle 28"/>
            <p:cNvSpPr/>
            <p:nvPr/>
          </p:nvSpPr>
          <p:spPr>
            <a:xfrm>
              <a:off x="3940838" y="4098056"/>
              <a:ext cx="2557566" cy="1811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Abadi MT Condensed Light"/>
                  <a:cs typeface="Abadi MT Condensed Light"/>
                </a:rPr>
                <a:t>1928</a:t>
              </a:r>
              <a:r>
                <a:rPr lang="en-US" sz="2000" dirty="0">
                  <a:latin typeface="Abadi MT Condensed Light"/>
                  <a:cs typeface="Abadi MT Condensed Light"/>
                </a:rPr>
                <a:t> </a:t>
              </a:r>
              <a:r>
                <a:rPr lang="en-US" sz="2000" b="1" dirty="0">
                  <a:latin typeface="Abadi MT Condensed Light"/>
                  <a:cs typeface="Abadi MT Condensed Light"/>
                </a:rPr>
                <a:t>– H. Kelly</a:t>
              </a:r>
            </a:p>
            <a:p>
              <a:pPr algn="just">
                <a:lnSpc>
                  <a:spcPct val="90000"/>
                </a:lnSpc>
              </a:pPr>
              <a:endParaRPr lang="en-US" sz="2400" baseline="30000" dirty="0" smtClean="0">
                <a:latin typeface="Abadi MT Condensed Light"/>
                <a:cs typeface="Abadi MT Condensed Light"/>
              </a:endParaRPr>
            </a:p>
            <a:p>
              <a:pPr>
                <a:lnSpc>
                  <a:spcPct val="80000"/>
                </a:lnSpc>
              </a:pPr>
              <a:r>
                <a:rPr lang="en-US" sz="2000" baseline="30000" dirty="0">
                  <a:latin typeface="Abadi MT Condensed Light"/>
                  <a:cs typeface="Abadi MT Condensed Light"/>
                </a:rPr>
                <a:t>“exquisitely sensitive deep-red spots in the mucosa of the hymenal ring as a fruitful source of dyspareunia, tender enough at times to make a vaginal exam impossible..”</a:t>
              </a:r>
            </a:p>
            <a:p>
              <a:r>
                <a:rPr lang="en-US" sz="800" i="1" dirty="0" smtClean="0">
                  <a:latin typeface="Abadi MT Condensed Light"/>
                  <a:cs typeface="Abadi MT Condensed Light"/>
                </a:rPr>
                <a:t>Kelly </a:t>
              </a:r>
              <a:r>
                <a:rPr lang="en-US" sz="800" i="1" dirty="0">
                  <a:latin typeface="Abadi MT Condensed Light"/>
                  <a:cs typeface="Abadi MT Condensed Light"/>
                </a:rPr>
                <a:t>HA. Gynecology. 1928</a:t>
              </a:r>
              <a:endParaRPr lang="pt-PT" sz="800" i="1" dirty="0">
                <a:latin typeface="Abadi MT Condensed Light"/>
                <a:cs typeface="Abadi MT Condensed Light"/>
              </a:endParaRPr>
            </a:p>
            <a:p>
              <a:endParaRPr lang="en-US" sz="2400" baseline="30000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29113" y="4097273"/>
              <a:ext cx="2474113" cy="1777232"/>
            </a:xfrm>
            <a:prstGeom prst="rect">
              <a:avLst/>
            </a:prstGeom>
            <a:noFill/>
            <a:ln>
              <a:solidFill>
                <a:srgbClr val="6B3F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badi MT Condensed Light"/>
                <a:cs typeface="Abadi MT Condensed Light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4381688" y="4174157"/>
            <a:ext cx="0" cy="575999"/>
          </a:xfrm>
          <a:prstGeom prst="line">
            <a:avLst/>
          </a:prstGeom>
          <a:ln>
            <a:solidFill>
              <a:srgbClr val="A577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539618" y="1503291"/>
            <a:ext cx="2190510" cy="810478"/>
            <a:chOff x="6788116" y="1281585"/>
            <a:chExt cx="2190510" cy="1323282"/>
          </a:xfrm>
        </p:grpSpPr>
        <p:sp>
          <p:nvSpPr>
            <p:cNvPr id="33" name="Rectangle 32"/>
            <p:cNvSpPr/>
            <p:nvPr/>
          </p:nvSpPr>
          <p:spPr>
            <a:xfrm>
              <a:off x="6788116" y="1281585"/>
              <a:ext cx="2190510" cy="13232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Abadi MT Condensed Light"/>
                  <a:cs typeface="Abadi MT Condensed Light"/>
                </a:rPr>
                <a:t>1976 – </a:t>
              </a:r>
              <a:r>
                <a:rPr lang="en-US" sz="2000" b="1" dirty="0" smtClean="0">
                  <a:latin typeface="Abadi MT Condensed Light"/>
                  <a:cs typeface="Abadi MT Condensed Light"/>
                </a:rPr>
                <a:t>ISSVD</a:t>
              </a:r>
            </a:p>
            <a:p>
              <a:endParaRPr lang="en-US" sz="2000" baseline="30000" dirty="0" smtClean="0">
                <a:latin typeface="Abadi MT Condensed Light"/>
                <a:cs typeface="Abadi MT Condensed Light"/>
              </a:endParaRPr>
            </a:p>
            <a:p>
              <a:r>
                <a:rPr lang="en-US" sz="2000" baseline="30000" dirty="0" smtClean="0">
                  <a:latin typeface="Abadi MT Condensed Light"/>
                  <a:cs typeface="Abadi MT Condensed Light"/>
                </a:rPr>
                <a:t>“</a:t>
              </a:r>
              <a:r>
                <a:rPr lang="en-US" sz="2000" baseline="30000" dirty="0">
                  <a:latin typeface="Abadi MT Condensed Light"/>
                  <a:cs typeface="Abadi MT Condensed Light"/>
                </a:rPr>
                <a:t>burning vulva syndrome”</a:t>
              </a:r>
            </a:p>
          </p:txBody>
        </p:sp>
        <p:pic>
          <p:nvPicPr>
            <p:cNvPr id="34" name="Picture 33">
              <a:hlinkHover r:id="" action="ppaction://noaction" highlightClick="1"/>
            </p:cNvPr>
            <p:cNvPicPr>
              <a:picLocks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319852" y="1372137"/>
              <a:ext cx="352163" cy="587274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6788116" y="1312003"/>
              <a:ext cx="1991540" cy="1241461"/>
            </a:xfrm>
            <a:prstGeom prst="rect">
              <a:avLst/>
            </a:prstGeom>
            <a:noFill/>
            <a:ln>
              <a:solidFill>
                <a:srgbClr val="6B3F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badi MT Condensed Light"/>
                <a:cs typeface="Abadi MT Condensed Ligh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864139" y="4788287"/>
            <a:ext cx="2106055" cy="1220847"/>
            <a:chOff x="6382118" y="4788287"/>
            <a:chExt cx="2106055" cy="1220847"/>
          </a:xfrm>
        </p:grpSpPr>
        <p:sp>
          <p:nvSpPr>
            <p:cNvPr id="27" name="Rectangle 26"/>
            <p:cNvSpPr/>
            <p:nvPr/>
          </p:nvSpPr>
          <p:spPr>
            <a:xfrm>
              <a:off x="6398827" y="4788287"/>
              <a:ext cx="2089346" cy="1056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Abadi MT Condensed Light"/>
                  <a:cs typeface="Abadi MT Condensed Light"/>
                </a:rPr>
                <a:t>1983 </a:t>
              </a:r>
              <a:r>
                <a:rPr lang="mr-IN" sz="2000" b="1" dirty="0" smtClean="0">
                  <a:latin typeface="Abadi MT Condensed Light"/>
                  <a:cs typeface="Abadi MT Condensed Light"/>
                </a:rPr>
                <a:t>–</a:t>
              </a:r>
              <a:r>
                <a:rPr lang="en-US" sz="2000" b="1" dirty="0" smtClean="0">
                  <a:latin typeface="Abadi MT Condensed Light"/>
                  <a:cs typeface="Abadi MT Condensed Light"/>
                </a:rPr>
                <a:t> Friedrich</a:t>
              </a:r>
            </a:p>
            <a:p>
              <a:endParaRPr lang="en-US" sz="2000" baseline="30000" dirty="0" smtClean="0">
                <a:latin typeface="Abadi MT Condensed Light"/>
                <a:cs typeface="Abadi MT Condensed Light"/>
              </a:endParaRPr>
            </a:p>
            <a:p>
              <a:pPr>
                <a:lnSpc>
                  <a:spcPct val="80000"/>
                </a:lnSpc>
              </a:pPr>
              <a:r>
                <a:rPr lang="en-US" sz="2000" baseline="30000" dirty="0" err="1">
                  <a:latin typeface="Abadi MT Condensed Light"/>
                  <a:cs typeface="Abadi MT Condensed Light"/>
                </a:rPr>
                <a:t>Reportou</a:t>
              </a:r>
              <a:r>
                <a:rPr lang="en-US" sz="2000" baseline="30000" dirty="0">
                  <a:latin typeface="Abadi MT Condensed Light"/>
                  <a:cs typeface="Abadi MT Condensed Light"/>
                </a:rPr>
                <a:t> 13 </a:t>
              </a:r>
              <a:r>
                <a:rPr lang="en-US" sz="2000" baseline="30000" dirty="0" err="1">
                  <a:latin typeface="Abadi MT Condensed Light"/>
                  <a:cs typeface="Abadi MT Condensed Light"/>
                </a:rPr>
                <a:t>casos</a:t>
              </a:r>
              <a:r>
                <a:rPr lang="en-US" sz="2000" baseline="30000" dirty="0">
                  <a:latin typeface="Abadi MT Condensed Light"/>
                  <a:cs typeface="Abadi MT Condensed Light"/>
                </a:rPr>
                <a:t> de </a:t>
              </a:r>
              <a:r>
                <a:rPr lang="en-US" sz="2000" baseline="30000" dirty="0" err="1">
                  <a:latin typeface="Abadi MT Condensed Light"/>
                  <a:cs typeface="Abadi MT Condensed Light"/>
                </a:rPr>
                <a:t>pacientes</a:t>
              </a:r>
              <a:r>
                <a:rPr lang="en-US" sz="2000" baseline="30000" dirty="0">
                  <a:latin typeface="Abadi MT Condensed Light"/>
                  <a:cs typeface="Abadi MT Condensed Light"/>
                </a:rPr>
                <a:t> com “vestibular adenitis”</a:t>
              </a:r>
            </a:p>
            <a:p>
              <a:r>
                <a:rPr lang="en-US" sz="800" i="1" dirty="0">
                  <a:latin typeface="Abadi MT Condensed Light"/>
                  <a:cs typeface="Abadi MT Condensed Light"/>
                </a:rPr>
                <a:t>Friedrich EG Jr. The vulvar vestibule. 1983.</a:t>
              </a:r>
              <a:r>
                <a:rPr lang="pt-PT" sz="800" i="1" dirty="0">
                  <a:latin typeface="Abadi MT Condensed Light"/>
                  <a:cs typeface="Abadi MT Condensed Light"/>
                </a:rPr>
                <a:t> </a:t>
              </a:r>
              <a:endParaRPr lang="en-US" sz="800" i="1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382118" y="4805928"/>
              <a:ext cx="1972382" cy="1203206"/>
            </a:xfrm>
            <a:prstGeom prst="rect">
              <a:avLst/>
            </a:prstGeom>
            <a:noFill/>
            <a:ln>
              <a:solidFill>
                <a:srgbClr val="6B3F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badi MT Condensed Light"/>
                <a:cs typeface="Abadi MT Condensed Light"/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 flipV="1">
            <a:off x="6792950" y="4209438"/>
            <a:ext cx="0" cy="575999"/>
          </a:xfrm>
          <a:prstGeom prst="line">
            <a:avLst/>
          </a:prstGeom>
          <a:ln>
            <a:solidFill>
              <a:srgbClr val="A577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5" idx="2"/>
          </p:cNvCxnSpPr>
          <p:nvPr/>
        </p:nvCxnSpPr>
        <p:spPr>
          <a:xfrm flipV="1">
            <a:off x="5535388" y="2282286"/>
            <a:ext cx="0" cy="1891871"/>
          </a:xfrm>
          <a:prstGeom prst="line">
            <a:avLst/>
          </a:prstGeom>
          <a:ln>
            <a:solidFill>
              <a:srgbClr val="A577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904383" y="2560606"/>
            <a:ext cx="2855307" cy="1565557"/>
            <a:chOff x="6799712" y="1718190"/>
            <a:chExt cx="2296668" cy="1565557"/>
          </a:xfrm>
        </p:grpSpPr>
        <p:sp>
          <p:nvSpPr>
            <p:cNvPr id="39" name="Rectangle 38"/>
            <p:cNvSpPr/>
            <p:nvPr/>
          </p:nvSpPr>
          <p:spPr>
            <a:xfrm>
              <a:off x="6854997" y="1718190"/>
              <a:ext cx="2241383" cy="1565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 b="1" dirty="0">
                  <a:latin typeface="Abadi MT Condensed Light"/>
                  <a:cs typeface="Abadi MT Condensed Light"/>
                </a:rPr>
                <a:t>1983 </a:t>
              </a:r>
              <a:r>
                <a:rPr lang="mr-IN" sz="2000" b="1" dirty="0" smtClean="0">
                  <a:latin typeface="Abadi MT Condensed Light"/>
                  <a:cs typeface="Abadi MT Condensed Light"/>
                </a:rPr>
                <a:t>–</a:t>
              </a:r>
              <a:r>
                <a:rPr lang="en-US" sz="2000" b="1" dirty="0" smtClean="0">
                  <a:latin typeface="Abadi MT Condensed Light"/>
                  <a:cs typeface="Abadi MT Condensed Light"/>
                </a:rPr>
                <a:t> ISSVD</a:t>
              </a:r>
            </a:p>
            <a:p>
              <a:pPr algn="just"/>
              <a:endParaRPr lang="en-US" sz="2000" baseline="30000" dirty="0" smtClean="0">
                <a:latin typeface="Abadi MT Condensed Light"/>
                <a:cs typeface="Abadi MT Condensed Light"/>
              </a:endParaRPr>
            </a:p>
            <a:p>
              <a:pPr>
                <a:lnSpc>
                  <a:spcPct val="80000"/>
                </a:lnSpc>
              </a:pPr>
              <a:r>
                <a:rPr lang="en-US" baseline="30000" dirty="0" err="1">
                  <a:latin typeface="Abadi MT Condensed Light"/>
                  <a:cs typeface="Abadi MT Condensed Light"/>
                </a:rPr>
                <a:t>Primeira</a:t>
              </a:r>
              <a:r>
                <a:rPr lang="en-US" baseline="30000" dirty="0">
                  <a:latin typeface="Abadi MT Condensed Light"/>
                  <a:cs typeface="Abadi MT Condensed Light"/>
                </a:rPr>
                <a:t> </a:t>
              </a:r>
              <a:r>
                <a:rPr lang="en-US" baseline="30000" dirty="0" err="1">
                  <a:latin typeface="Abadi MT Condensed Light"/>
                  <a:cs typeface="Abadi MT Condensed Light"/>
                </a:rPr>
                <a:t>definição</a:t>
              </a:r>
              <a:r>
                <a:rPr lang="en-US" baseline="30000" dirty="0">
                  <a:latin typeface="Abadi MT Condensed Light"/>
                  <a:cs typeface="Abadi MT Condensed Light"/>
                </a:rPr>
                <a:t> formal de </a:t>
              </a:r>
              <a:r>
                <a:rPr lang="en-US" baseline="30000" dirty="0" err="1">
                  <a:latin typeface="Abadi MT Condensed Light"/>
                  <a:cs typeface="Abadi MT Condensed Light"/>
                </a:rPr>
                <a:t>vulvodinia</a:t>
              </a:r>
              <a:r>
                <a:rPr lang="en-US" baseline="30000" dirty="0">
                  <a:latin typeface="Abadi MT Condensed Light"/>
                  <a:cs typeface="Abadi MT Condensed Light"/>
                </a:rPr>
                <a:t>: “Chronic vulvar discomfort, especially that characterized by the patient‘s complaint of burning and sometimes stinging, irritation or rawness.”</a:t>
              </a:r>
            </a:p>
            <a:p>
              <a:pPr algn="just"/>
              <a:r>
                <a:rPr lang="en-US" sz="800" i="1" dirty="0">
                  <a:latin typeface="Abadi MT Condensed Light"/>
                  <a:cs typeface="Abadi MT Condensed Light"/>
                </a:rPr>
                <a:t>McKay. J </a:t>
              </a:r>
              <a:r>
                <a:rPr lang="en-US" sz="800" i="1" dirty="0" err="1">
                  <a:latin typeface="Abadi MT Condensed Light"/>
                  <a:cs typeface="Abadi MT Condensed Light"/>
                </a:rPr>
                <a:t>Reprod</a:t>
              </a:r>
              <a:r>
                <a:rPr lang="en-US" sz="800" i="1" dirty="0">
                  <a:latin typeface="Abadi MT Condensed Light"/>
                  <a:cs typeface="Abadi MT Condensed Light"/>
                </a:rPr>
                <a:t>. Med. 1984</a:t>
              </a:r>
              <a:endParaRPr lang="pt-PT" sz="800" i="1" dirty="0">
                <a:latin typeface="Abadi MT Condensed Light"/>
                <a:cs typeface="Abadi MT Condensed Light"/>
              </a:endParaRPr>
            </a:p>
            <a:p>
              <a:pPr algn="just"/>
              <a:endParaRPr lang="en-US" sz="2400" baseline="30000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799712" y="1746821"/>
              <a:ext cx="2296668" cy="1463810"/>
            </a:xfrm>
            <a:prstGeom prst="rect">
              <a:avLst/>
            </a:prstGeom>
            <a:noFill/>
            <a:ln>
              <a:solidFill>
                <a:srgbClr val="6B3F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badi MT Condensed Light"/>
                <a:cs typeface="Abadi MT Condensed Light"/>
              </a:endParaRPr>
            </a:p>
          </p:txBody>
        </p:sp>
      </p:grpSp>
      <p:cxnSp>
        <p:nvCxnSpPr>
          <p:cNvPr id="43" name="Straight Connector 42"/>
          <p:cNvCxnSpPr/>
          <p:nvPr/>
        </p:nvCxnSpPr>
        <p:spPr>
          <a:xfrm flipV="1">
            <a:off x="6804662" y="4035759"/>
            <a:ext cx="0" cy="179996"/>
          </a:xfrm>
          <a:prstGeom prst="line">
            <a:avLst/>
          </a:prstGeom>
          <a:ln>
            <a:solidFill>
              <a:srgbClr val="A577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hlinkHover r:id="" action="ppaction://noaction" highlightClick="1"/>
          </p:cNvPr>
          <p:cNvPicPr>
            <a:picLocks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9965" y="2646408"/>
            <a:ext cx="352163" cy="35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63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Tratamento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2" name="Content Placeholder 1" descr="Captura de ecrã 2019-11-16, às 10.24.2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1" r="42821"/>
          <a:stretch>
            <a:fillRect/>
          </a:stretch>
        </p:blipFill>
        <p:spPr>
          <a:xfrm>
            <a:off x="1114425" y="1892300"/>
            <a:ext cx="7610475" cy="4373563"/>
          </a:xfrm>
        </p:spPr>
      </p:pic>
      <p:pic>
        <p:nvPicPr>
          <p:cNvPr id="5" name="Picture 4" descr="Captura de ecrã 2016-08-23, às 02.42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8421">
            <a:off x="1130833" y="1776196"/>
            <a:ext cx="3363652" cy="4911742"/>
          </a:xfrm>
          <a:prstGeom prst="rect">
            <a:avLst/>
          </a:prstGeom>
          <a:ln w="12700" cmpd="sng">
            <a:noFill/>
          </a:ln>
        </p:spPr>
      </p:pic>
      <p:pic>
        <p:nvPicPr>
          <p:cNvPr id="6" name="Picture 5" descr="Captura de ecrã 2016-08-23, às 02.51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634">
            <a:off x="-196133" y="2822009"/>
            <a:ext cx="3668643" cy="4894382"/>
          </a:xfrm>
          <a:prstGeom prst="rect">
            <a:avLst/>
          </a:prstGeom>
          <a:ln w="12700" cmpd="sng">
            <a:noFill/>
          </a:ln>
        </p:spPr>
      </p:pic>
      <p:pic>
        <p:nvPicPr>
          <p:cNvPr id="7" name="Picture 6" descr="Captura de ecrã 2016-08-23, às 02.39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333">
            <a:off x="3267097" y="2042211"/>
            <a:ext cx="3642744" cy="4747846"/>
          </a:xfrm>
          <a:prstGeom prst="rect">
            <a:avLst/>
          </a:prstGeom>
          <a:ln w="12700" cmpd="sng">
            <a:noFill/>
          </a:ln>
        </p:spPr>
      </p:pic>
      <p:pic>
        <p:nvPicPr>
          <p:cNvPr id="8" name="Picture 7" descr="Captura de ecrã 2016-08-23, às 02.36.4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4403">
            <a:off x="6321191" y="2133306"/>
            <a:ext cx="3762005" cy="4911742"/>
          </a:xfrm>
          <a:prstGeom prst="rect">
            <a:avLst/>
          </a:prstGeom>
          <a:ln w="12700" cmpd="sng">
            <a:noFill/>
          </a:ln>
        </p:spPr>
      </p:pic>
      <p:pic>
        <p:nvPicPr>
          <p:cNvPr id="10" name="Picture 9" descr="Captura de ecrã 2016-08-23, às 13.07.5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2029">
            <a:off x="5877443" y="4380531"/>
            <a:ext cx="3668575" cy="51075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4541" y="6283532"/>
            <a:ext cx="8466667" cy="290363"/>
          </a:xfrm>
          <a:prstGeom prst="rect">
            <a:avLst/>
          </a:prstGeom>
          <a:solidFill>
            <a:srgbClr val="F2F2F2"/>
          </a:solidFill>
          <a:ln>
            <a:solidFill>
              <a:srgbClr val="71525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b="1" dirty="0" smtClean="0">
                <a:solidFill>
                  <a:srgbClr val="262626"/>
                </a:solidFill>
              </a:rPr>
              <a:t>Andrews J</a:t>
            </a:r>
            <a:r>
              <a:rPr lang="en-US" sz="1200" b="1" i="1" dirty="0">
                <a:solidFill>
                  <a:srgbClr val="262626"/>
                </a:solidFill>
              </a:rPr>
              <a:t>.</a:t>
            </a:r>
            <a:r>
              <a:rPr lang="en-US" sz="1200" i="1" dirty="0">
                <a:solidFill>
                  <a:srgbClr val="262626"/>
                </a:solidFill>
              </a:rPr>
              <a:t> Vulvodynia </a:t>
            </a:r>
            <a:r>
              <a:rPr lang="en-US" sz="1200" i="1" dirty="0" smtClean="0">
                <a:solidFill>
                  <a:srgbClr val="262626"/>
                </a:solidFill>
              </a:rPr>
              <a:t>interventions-</a:t>
            </a:r>
            <a:r>
              <a:rPr lang="en-US" sz="1200" i="1" dirty="0">
                <a:solidFill>
                  <a:srgbClr val="262626"/>
                </a:solidFill>
              </a:rPr>
              <a:t>systematic review and evidence grading</a:t>
            </a:r>
            <a:r>
              <a:rPr lang="en-US" sz="1200" dirty="0" smtClean="0">
                <a:solidFill>
                  <a:srgbClr val="262626"/>
                </a:solidFill>
              </a:rPr>
              <a:t>. </a:t>
            </a:r>
            <a:r>
              <a:rPr lang="nb-NO" sz="1200" dirty="0" err="1">
                <a:solidFill>
                  <a:srgbClr val="262626"/>
                </a:solidFill>
              </a:rPr>
              <a:t>Obstet</a:t>
            </a:r>
            <a:r>
              <a:rPr lang="nb-NO" sz="1200" dirty="0">
                <a:solidFill>
                  <a:srgbClr val="262626"/>
                </a:solidFill>
              </a:rPr>
              <a:t> </a:t>
            </a:r>
            <a:r>
              <a:rPr lang="nb-NO" sz="1200" dirty="0" err="1">
                <a:solidFill>
                  <a:srgbClr val="262626"/>
                </a:solidFill>
              </a:rPr>
              <a:t>Gynecol</a:t>
            </a:r>
            <a:r>
              <a:rPr lang="nb-NO" sz="1200" dirty="0">
                <a:solidFill>
                  <a:srgbClr val="262626"/>
                </a:solidFill>
              </a:rPr>
              <a:t> Surv. 2011 May;66(5):299-315</a:t>
            </a:r>
            <a:endParaRPr lang="en-US" sz="1200" dirty="0">
              <a:solidFill>
                <a:srgbClr val="262626"/>
              </a:solidFill>
            </a:endParaRPr>
          </a:p>
        </p:txBody>
      </p:sp>
      <p:pic>
        <p:nvPicPr>
          <p:cNvPr id="14" name="Picture 13" descr="Captura de ecrã 2016-08-23, às 03.01.12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7" y="5511236"/>
            <a:ext cx="8466667" cy="715493"/>
          </a:xfrm>
          <a:prstGeom prst="rect">
            <a:avLst/>
          </a:prstGeom>
          <a:ln>
            <a:solidFill>
              <a:srgbClr val="71525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aptura de ecrã 2019-11-16, às 10.24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32" y="2610140"/>
            <a:ext cx="6682364" cy="55135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15" name="Picture 14" descr="Captura de ecrã 2019-11-16, às 10.24.4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40" y="1447307"/>
            <a:ext cx="6711109" cy="1088770"/>
          </a:xfrm>
          <a:prstGeom prst="rect">
            <a:avLst/>
          </a:prstGeom>
          <a:ln>
            <a:solidFill>
              <a:srgbClr val="215968"/>
            </a:solidFill>
          </a:ln>
        </p:spPr>
      </p:pic>
      <p:sp>
        <p:nvSpPr>
          <p:cNvPr id="16" name="Rounded Rectangle 15"/>
          <p:cNvSpPr/>
          <p:nvPr/>
        </p:nvSpPr>
        <p:spPr>
          <a:xfrm>
            <a:off x="2464658" y="3319285"/>
            <a:ext cx="4397527" cy="195798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2400" b="1" dirty="0">
                <a:solidFill>
                  <a:schemeClr val="bg1"/>
                </a:solidFill>
                <a:latin typeface="Abadi MT Condensed Light"/>
                <a:cs typeface="Abadi MT Condensed Light"/>
              </a:rPr>
              <a:t>Falta de estudos de </a:t>
            </a:r>
            <a:r>
              <a:rPr lang="pt-PT" sz="24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qualidade</a:t>
            </a:r>
          </a:p>
          <a:p>
            <a:pPr marL="285750" indent="-285750">
              <a:buFontTx/>
              <a:buChar char="-"/>
            </a:pPr>
            <a:r>
              <a:rPr lang="pt-PT" sz="2000" dirty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Ausência de  grupo placebo/controlo</a:t>
            </a:r>
          </a:p>
          <a:p>
            <a:pPr marL="285750" indent="-285750">
              <a:buFontTx/>
              <a:buChar char="-"/>
            </a:pPr>
            <a:r>
              <a:rPr lang="pt-PT" sz="2000" dirty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Raros os estudos duplamente cegos</a:t>
            </a:r>
          </a:p>
          <a:p>
            <a:pPr marL="285750" indent="-285750">
              <a:buFontTx/>
              <a:buChar char="-"/>
            </a:pPr>
            <a:r>
              <a:rPr lang="pt-PT" sz="2000" dirty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Escalas não validadas</a:t>
            </a:r>
          </a:p>
          <a:p>
            <a:pPr marL="285750" indent="-285750">
              <a:buFontTx/>
              <a:buChar char="-"/>
            </a:pPr>
            <a:r>
              <a:rPr lang="pt-PT" sz="2000" dirty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Ausência de seguimento a longo </a:t>
            </a:r>
            <a:r>
              <a:rPr lang="pt-PT" sz="2000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prazo</a:t>
            </a:r>
            <a:endParaRPr lang="pt-PT" sz="2000" dirty="0">
              <a:solidFill>
                <a:schemeClr val="bg1">
                  <a:lumMod val="85000"/>
                </a:schemeClr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86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Tratamento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47882" y="2907817"/>
            <a:ext cx="5617231" cy="1621008"/>
          </a:xfrm>
        </p:spPr>
        <p:txBody>
          <a:bodyPr>
            <a:normAutofit/>
          </a:bodyPr>
          <a:lstStyle/>
          <a:p>
            <a:pPr lvl="2" algn="just">
              <a:buFont typeface="Arial"/>
              <a:buChar char="•"/>
            </a:pPr>
            <a:r>
              <a:rPr lang="pt-PT" sz="1600" dirty="0" smtClean="0">
                <a:latin typeface="Abadi MT Condensed Light"/>
                <a:cs typeface="Abadi MT Condensed Light"/>
              </a:rPr>
              <a:t>Estudos contraditórios!</a:t>
            </a:r>
          </a:p>
          <a:p>
            <a:pPr lvl="2" algn="just">
              <a:buFont typeface="Arial"/>
              <a:buChar char="•"/>
            </a:pPr>
            <a:r>
              <a:rPr lang="pt-PT" sz="1600" dirty="0" smtClean="0">
                <a:latin typeface="Abadi MT Condensed Light"/>
                <a:cs typeface="Abadi MT Condensed Light"/>
              </a:rPr>
              <a:t>Pior resposta se síndrome da bexiga dolorosa concomitante;</a:t>
            </a:r>
          </a:p>
          <a:p>
            <a:pPr lvl="2" algn="just">
              <a:buFont typeface="Arial"/>
              <a:buChar char="•"/>
            </a:pPr>
            <a:r>
              <a:rPr lang="pt-PT" sz="1600" dirty="0" smtClean="0">
                <a:latin typeface="Abadi MT Condensed Light"/>
                <a:cs typeface="Abadi MT Condensed Light"/>
              </a:rPr>
              <a:t>Risco de sensibilização;</a:t>
            </a:r>
          </a:p>
          <a:p>
            <a:pPr lvl="2" algn="just">
              <a:buFont typeface="Arial"/>
              <a:buChar char="•"/>
            </a:pPr>
            <a:r>
              <a:rPr lang="pt-PT" sz="1600" dirty="0" smtClean="0">
                <a:latin typeface="Abadi MT Condensed Light"/>
                <a:cs typeface="Abadi MT Condensed Light"/>
              </a:rPr>
              <a:t>Anestesia do parceiro...</a:t>
            </a:r>
          </a:p>
          <a:p>
            <a:pPr lvl="1" algn="just"/>
            <a:endParaRPr lang="pt-PT" sz="1200" dirty="0" smtClean="0">
              <a:latin typeface="Abadi MT Condensed Light"/>
              <a:cs typeface="Abadi MT Condensed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140" y="1389353"/>
            <a:ext cx="2877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PT" sz="36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cs typeface="Abadi MT Condensed Light"/>
              </a:rPr>
              <a:t>Medicação tópica</a:t>
            </a:r>
            <a:endParaRPr lang="pt-PT" sz="3600" b="1" dirty="0">
              <a:solidFill>
                <a:schemeClr val="accent5">
                  <a:lumMod val="50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09199" y="41444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53892" y="5555108"/>
            <a:ext cx="5829454" cy="5847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lvl="1" algn="just"/>
            <a:r>
              <a:rPr lang="pt-PT" sz="1600" b="1" u="sng" dirty="0">
                <a:latin typeface="Abadi MT Condensed Light"/>
                <a:cs typeface="Abadi MT Condensed Light"/>
              </a:rPr>
              <a:t>Sem evidência</a:t>
            </a:r>
            <a:r>
              <a:rPr lang="pt-PT" sz="1600" dirty="0">
                <a:latin typeface="Abadi MT Condensed Light"/>
                <a:cs typeface="Abadi MT Condensed Light"/>
              </a:rPr>
              <a:t>: </a:t>
            </a:r>
            <a:r>
              <a:rPr lang="pt-PT" sz="1600" dirty="0" err="1">
                <a:latin typeface="Abadi MT Condensed Light"/>
                <a:cs typeface="Abadi MT Condensed Light"/>
              </a:rPr>
              <a:t>clobetasol</a:t>
            </a:r>
            <a:r>
              <a:rPr lang="pt-PT" sz="1600" dirty="0">
                <a:latin typeface="Abadi MT Condensed Light"/>
                <a:cs typeface="Abadi MT Condensed Light"/>
              </a:rPr>
              <a:t>, </a:t>
            </a:r>
            <a:r>
              <a:rPr lang="pt-PT" sz="1600" dirty="0" err="1">
                <a:latin typeface="Abadi MT Condensed Light"/>
                <a:cs typeface="Abadi MT Condensed Light"/>
              </a:rPr>
              <a:t>montelucaste</a:t>
            </a:r>
            <a:r>
              <a:rPr lang="pt-PT" sz="1600" dirty="0">
                <a:latin typeface="Abadi MT Condensed Light"/>
                <a:cs typeface="Abadi MT Condensed Light"/>
              </a:rPr>
              <a:t>, </a:t>
            </a:r>
            <a:r>
              <a:rPr lang="pt-PT" sz="1600" dirty="0" err="1">
                <a:latin typeface="Abadi MT Condensed Light"/>
                <a:cs typeface="Abadi MT Condensed Light"/>
              </a:rPr>
              <a:t>cromolina</a:t>
            </a:r>
            <a:r>
              <a:rPr lang="pt-PT" sz="1600" dirty="0">
                <a:latin typeface="Abadi MT Condensed Light"/>
                <a:cs typeface="Abadi MT Condensed Light"/>
              </a:rPr>
              <a:t>, </a:t>
            </a:r>
            <a:r>
              <a:rPr lang="pt-PT" sz="1600" dirty="0" err="1">
                <a:latin typeface="Abadi MT Condensed Light"/>
                <a:cs typeface="Abadi MT Condensed Light"/>
              </a:rPr>
              <a:t>nifedipina</a:t>
            </a:r>
            <a:r>
              <a:rPr lang="pt-PT" sz="1600" dirty="0">
                <a:latin typeface="Abadi MT Condensed Light"/>
                <a:cs typeface="Abadi MT Condensed Light"/>
              </a:rPr>
              <a:t>, </a:t>
            </a:r>
            <a:r>
              <a:rPr lang="pt-PT" sz="1600" dirty="0" err="1">
                <a:latin typeface="Abadi MT Condensed Light"/>
                <a:cs typeface="Abadi MT Condensed Light"/>
              </a:rPr>
              <a:t>capsaicina</a:t>
            </a:r>
            <a:r>
              <a:rPr lang="pt-PT" sz="1600" dirty="0">
                <a:latin typeface="Abadi MT Condensed Light"/>
                <a:cs typeface="Abadi MT Condensed Light"/>
              </a:rPr>
              <a:t>, </a:t>
            </a:r>
            <a:r>
              <a:rPr lang="pt-PT" sz="1600" dirty="0" err="1">
                <a:latin typeface="Abadi MT Condensed Light"/>
                <a:cs typeface="Abadi MT Condensed Light"/>
              </a:rPr>
              <a:t>doxepina</a:t>
            </a:r>
            <a:r>
              <a:rPr lang="pt-PT" sz="1600" dirty="0">
                <a:latin typeface="Abadi MT Condensed Light"/>
                <a:cs typeface="Abadi MT Condensed Light"/>
              </a:rPr>
              <a:t>, </a:t>
            </a:r>
            <a:r>
              <a:rPr lang="pt-PT" sz="1600" dirty="0" smtClean="0">
                <a:latin typeface="Abadi MT Condensed Light"/>
                <a:cs typeface="Abadi MT Condensed Light"/>
              </a:rPr>
              <a:t>antifúngicos</a:t>
            </a:r>
            <a:endParaRPr lang="pt-PT" sz="1600" dirty="0">
              <a:latin typeface="Abadi MT Condensed Light"/>
              <a:cs typeface="Abadi MT Condensed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3892" y="2228086"/>
            <a:ext cx="5829454" cy="2150345"/>
          </a:xfrm>
          <a:prstGeom prst="rect">
            <a:avLst/>
          </a:prstGeom>
          <a:noFill/>
          <a:ln>
            <a:solidFill>
              <a:srgbClr val="6B3F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1554" y="2296439"/>
            <a:ext cx="3974755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</a:pPr>
            <a:r>
              <a:rPr lang="pt-PT" sz="2400" b="1" dirty="0" err="1">
                <a:solidFill>
                  <a:srgbClr val="6B3F4B"/>
                </a:solidFill>
                <a:latin typeface="Abadi MT Condensed Light"/>
                <a:cs typeface="Abadi MT Condensed Light"/>
              </a:rPr>
              <a:t>Lidocaína</a:t>
            </a:r>
            <a:r>
              <a:rPr lang="pt-PT" sz="2400" b="1" dirty="0">
                <a:solidFill>
                  <a:srgbClr val="6B3F4B"/>
                </a:solidFill>
                <a:latin typeface="Abadi MT Condensed Light"/>
                <a:cs typeface="Abadi MT Condensed Light"/>
              </a:rPr>
              <a:t> gel 2-5</a:t>
            </a:r>
            <a:r>
              <a:rPr lang="pt-PT" sz="2400" b="1" dirty="0" smtClean="0">
                <a:solidFill>
                  <a:srgbClr val="6B3F4B"/>
                </a:solidFill>
                <a:latin typeface="Abadi MT Condensed Light"/>
                <a:cs typeface="Abadi MT Condensed Light"/>
              </a:rPr>
              <a:t>%</a:t>
            </a:r>
          </a:p>
          <a:p>
            <a:pPr lvl="1">
              <a:spcBef>
                <a:spcPct val="20000"/>
              </a:spcBef>
            </a:pPr>
            <a:r>
              <a:rPr lang="pt-PT" b="1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(</a:t>
            </a:r>
            <a:r>
              <a:rPr lang="pt-PT" b="1" dirty="0" smtClean="0">
                <a:solidFill>
                  <a:prstClr val="black"/>
                </a:solidFill>
                <a:latin typeface="Abadi MT Condensed Light"/>
                <a:cs typeface="Abadi MT Condensed Light"/>
              </a:rPr>
              <a:t>SOS </a:t>
            </a:r>
            <a:r>
              <a:rPr lang="pt-PT" b="1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ou em esquemas </a:t>
            </a:r>
            <a:r>
              <a:rPr lang="pt-PT" b="1" dirty="0" smtClean="0">
                <a:solidFill>
                  <a:prstClr val="black"/>
                </a:solidFill>
                <a:latin typeface="Abadi MT Condensed Light"/>
                <a:cs typeface="Abadi MT Condensed Light"/>
              </a:rPr>
              <a:t>fixos)</a:t>
            </a:r>
            <a:endParaRPr lang="pt-PT" b="1" dirty="0">
              <a:solidFill>
                <a:prstClr val="black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3892" y="4575876"/>
            <a:ext cx="5829454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lvl="1" algn="just"/>
            <a:r>
              <a:rPr lang="pt-PT" sz="1600" b="1" u="sng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Evidência escassa</a:t>
            </a:r>
            <a:r>
              <a:rPr lang="pt-PT" sz="16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: </a:t>
            </a:r>
            <a:r>
              <a:rPr lang="pt-PT" sz="1600" dirty="0" err="1">
                <a:solidFill>
                  <a:prstClr val="black"/>
                </a:solidFill>
                <a:latin typeface="Abadi MT Condensed Light"/>
                <a:cs typeface="Abadi MT Condensed Light"/>
              </a:rPr>
              <a:t>lisado</a:t>
            </a:r>
            <a:r>
              <a:rPr lang="pt-PT" sz="16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 de </a:t>
            </a:r>
            <a:r>
              <a:rPr lang="pt-PT" sz="1600" dirty="0" err="1">
                <a:solidFill>
                  <a:prstClr val="black"/>
                </a:solidFill>
                <a:latin typeface="Abadi MT Condensed Light"/>
                <a:cs typeface="Abadi MT Condensed Light"/>
              </a:rPr>
              <a:t>fibroblastos</a:t>
            </a:r>
            <a:r>
              <a:rPr lang="pt-PT" sz="16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 cutâneos, </a:t>
            </a:r>
            <a:r>
              <a:rPr lang="pt-PT" sz="1600" dirty="0" err="1">
                <a:solidFill>
                  <a:prstClr val="black"/>
                </a:solidFill>
                <a:latin typeface="Abadi MT Condensed Light"/>
                <a:cs typeface="Abadi MT Condensed Light"/>
              </a:rPr>
              <a:t>doxepina</a:t>
            </a:r>
            <a:r>
              <a:rPr lang="pt-PT" sz="16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, </a:t>
            </a:r>
            <a:r>
              <a:rPr lang="pt-PT" sz="1600" dirty="0" err="1">
                <a:solidFill>
                  <a:prstClr val="black"/>
                </a:solidFill>
                <a:latin typeface="Abadi MT Condensed Light"/>
                <a:cs typeface="Abadi MT Condensed Light"/>
              </a:rPr>
              <a:t>gabapentina</a:t>
            </a:r>
            <a:r>
              <a:rPr lang="pt-PT" sz="16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, </a:t>
            </a:r>
            <a:r>
              <a:rPr lang="pt-PT" sz="1600" dirty="0" err="1">
                <a:solidFill>
                  <a:prstClr val="black"/>
                </a:solidFill>
                <a:latin typeface="Abadi MT Condensed Light"/>
                <a:cs typeface="Abadi MT Condensed Light"/>
              </a:rPr>
              <a:t>amitriptilina+baclofeno</a:t>
            </a:r>
            <a:r>
              <a:rPr lang="pt-PT" sz="16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, anestésicos locais, bloqueios com anestésico e/ou </a:t>
            </a:r>
            <a:r>
              <a:rPr lang="pt-PT" sz="1600" dirty="0" err="1">
                <a:solidFill>
                  <a:prstClr val="black"/>
                </a:solidFill>
                <a:latin typeface="Abadi MT Condensed Light"/>
                <a:cs typeface="Abadi MT Condensed Light"/>
              </a:rPr>
              <a:t>corticóide</a:t>
            </a:r>
            <a:r>
              <a:rPr lang="pt-PT" sz="16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, toxina </a:t>
            </a:r>
            <a:r>
              <a:rPr lang="pt-PT" sz="1600" dirty="0" err="1">
                <a:solidFill>
                  <a:prstClr val="black"/>
                </a:solidFill>
                <a:latin typeface="Abadi MT Condensed Light"/>
                <a:cs typeface="Abadi MT Condensed Light"/>
              </a:rPr>
              <a:t>botulínica</a:t>
            </a:r>
            <a:r>
              <a:rPr lang="pt-PT" sz="16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, HBPM, </a:t>
            </a:r>
            <a:r>
              <a:rPr lang="pt-PT" sz="1600" dirty="0" err="1">
                <a:solidFill>
                  <a:prstClr val="black"/>
                </a:solidFill>
                <a:latin typeface="Abadi MT Condensed Light"/>
                <a:cs typeface="Abadi MT Condensed Light"/>
              </a:rPr>
              <a:t>interferão</a:t>
            </a:r>
            <a:endParaRPr lang="pt-PT" sz="1600" dirty="0">
              <a:solidFill>
                <a:prstClr val="black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22856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Zolnoun</a:t>
            </a:r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D et al.</a:t>
            </a:r>
            <a:r>
              <a:rPr lang="en-US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Overnight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lidocaine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ointment for treatment of vulvar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vestibulitis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Gyneol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2003;102: 84–87. </a:t>
            </a:r>
            <a:endParaRPr lang="pt-PT" sz="1000" b="1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Foster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DC, </a:t>
            </a:r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Kotok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MB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, </a:t>
            </a:r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et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al.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Oral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desipramine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and topical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lidocaine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for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vulvodynia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: a randomized controlled trial</a:t>
            </a:r>
            <a:r>
              <a:rPr lang="en-US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de-DE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de-DE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Gynecol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2010 Sep;116(3):583-93</a:t>
            </a:r>
            <a:endParaRPr lang="pt-PT" sz="1000" i="1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Vieira-Baptista P, Donders G, 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Margesson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L, Edwards L, 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Haefner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HK, Pérez-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López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FR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Diagnosis and management of vulvodynia in postmenopausal women. </a:t>
            </a:r>
            <a:r>
              <a:rPr lang="pt-BR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Maturitas</a:t>
            </a:r>
            <a:r>
              <a:rPr lang="pt-BR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2018 Feb;108:84-94</a:t>
            </a:r>
            <a:endParaRPr lang="en-US" sz="1000" i="1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endParaRPr lang="pt-PT" sz="1000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 </a:t>
            </a:r>
          </a:p>
          <a:p>
            <a:pPr defTabSz="914400"/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endParaRPr lang="pt-PT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86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Tratamento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5639" y="1389353"/>
            <a:ext cx="3343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PT" sz="36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cs typeface="Abadi MT Condensed Light"/>
              </a:rPr>
              <a:t>Medicação </a:t>
            </a:r>
            <a:r>
              <a:rPr lang="pt-PT" sz="3600" b="1" dirty="0" err="1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cs typeface="Abadi MT Condensed Light"/>
              </a:rPr>
              <a:t>injectável</a:t>
            </a:r>
            <a:endParaRPr lang="pt-PT" sz="3600" b="1" dirty="0">
              <a:solidFill>
                <a:schemeClr val="accent5">
                  <a:lumMod val="50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09199" y="41444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28443" y="3229293"/>
            <a:ext cx="583200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lvl="1" algn="just"/>
            <a:r>
              <a:rPr lang="pt-PT" sz="1600" b="1" u="sng" dirty="0">
                <a:latin typeface="Abadi MT Condensed Light"/>
                <a:cs typeface="Abadi MT Condensed Light"/>
              </a:rPr>
              <a:t>Sem evidência</a:t>
            </a:r>
            <a:r>
              <a:rPr lang="pt-PT" sz="1600" dirty="0">
                <a:latin typeface="Abadi MT Condensed Light"/>
                <a:cs typeface="Abadi MT Condensed Light"/>
              </a:rPr>
              <a:t>: </a:t>
            </a:r>
            <a:r>
              <a:rPr lang="pt-PT" sz="1600" dirty="0" err="1" smtClean="0">
                <a:latin typeface="Abadi MT Condensed Light"/>
                <a:cs typeface="Abadi MT Condensed Light"/>
              </a:rPr>
              <a:t>corticóides</a:t>
            </a:r>
            <a:endParaRPr lang="pt-PT" sz="1600" dirty="0">
              <a:latin typeface="Abadi MT Condensed Light"/>
              <a:cs typeface="Abadi MT Condensed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8443" y="2300197"/>
            <a:ext cx="5832000" cy="5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lvl="1" algn="just"/>
            <a:r>
              <a:rPr lang="pt-PT" sz="1600" b="1" u="sng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Evidência escassa</a:t>
            </a:r>
            <a:r>
              <a:rPr lang="pt-PT" sz="1600" dirty="0" smtClean="0">
                <a:solidFill>
                  <a:prstClr val="black"/>
                </a:solidFill>
                <a:latin typeface="Abadi MT Condensed Light"/>
                <a:cs typeface="Abadi MT Condensed Light"/>
              </a:rPr>
              <a:t>: </a:t>
            </a:r>
            <a:r>
              <a:rPr lang="pt-PT" sz="1600" b="1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anestésicos locais, bloqueios com anestésico e/ou </a:t>
            </a:r>
            <a:r>
              <a:rPr lang="pt-PT" sz="1600" b="1" dirty="0" err="1">
                <a:solidFill>
                  <a:prstClr val="black"/>
                </a:solidFill>
                <a:latin typeface="Abadi MT Condensed Light"/>
                <a:cs typeface="Abadi MT Condensed Light"/>
              </a:rPr>
              <a:t>corticóide</a:t>
            </a:r>
            <a:r>
              <a:rPr lang="pt-PT" sz="1600" b="1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, toxina </a:t>
            </a:r>
            <a:r>
              <a:rPr lang="pt-PT" sz="1600" b="1" dirty="0" err="1">
                <a:solidFill>
                  <a:prstClr val="black"/>
                </a:solidFill>
                <a:latin typeface="Abadi MT Condensed Light"/>
                <a:cs typeface="Abadi MT Condensed Light"/>
              </a:rPr>
              <a:t>botulínica</a:t>
            </a:r>
            <a:r>
              <a:rPr lang="pt-PT" sz="1600" b="1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, HBPM, </a:t>
            </a:r>
            <a:r>
              <a:rPr lang="pt-PT" sz="1600" b="1" dirty="0" err="1" smtClean="0">
                <a:solidFill>
                  <a:prstClr val="black"/>
                </a:solidFill>
                <a:latin typeface="Abadi MT Condensed Light"/>
                <a:cs typeface="Abadi MT Condensed Light"/>
              </a:rPr>
              <a:t>interferão</a:t>
            </a:r>
            <a:r>
              <a:rPr lang="pt-PT" sz="1600" dirty="0" smtClean="0">
                <a:solidFill>
                  <a:prstClr val="black"/>
                </a:solidFill>
                <a:latin typeface="Abadi MT Condensed Light"/>
                <a:cs typeface="Abadi MT Condensed Light"/>
              </a:rPr>
              <a:t> </a:t>
            </a:r>
            <a:endParaRPr lang="pt-PT" sz="1600" dirty="0">
              <a:solidFill>
                <a:prstClr val="black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583" y="3870691"/>
            <a:ext cx="4381845" cy="2433973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0" y="6446863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715253"/>
                </a:solidFill>
              </a:rPr>
              <a:t>Vieira</a:t>
            </a:r>
            <a:r>
              <a:rPr lang="en-US" sz="1000" b="1" dirty="0">
                <a:solidFill>
                  <a:srgbClr val="715253"/>
                </a:solidFill>
              </a:rPr>
              <a:t>-Baptista P, Donders G, </a:t>
            </a:r>
            <a:r>
              <a:rPr lang="en-US" sz="1000" b="1" dirty="0" err="1">
                <a:solidFill>
                  <a:srgbClr val="715253"/>
                </a:solidFill>
              </a:rPr>
              <a:t>Margesson</a:t>
            </a:r>
            <a:r>
              <a:rPr lang="en-US" sz="1000" b="1" dirty="0">
                <a:solidFill>
                  <a:srgbClr val="715253"/>
                </a:solidFill>
              </a:rPr>
              <a:t> L, Edwards L, </a:t>
            </a:r>
            <a:r>
              <a:rPr lang="en-US" sz="1000" b="1" dirty="0" err="1">
                <a:solidFill>
                  <a:srgbClr val="715253"/>
                </a:solidFill>
              </a:rPr>
              <a:t>Haefner</a:t>
            </a:r>
            <a:r>
              <a:rPr lang="en-US" sz="1000" b="1" dirty="0">
                <a:solidFill>
                  <a:srgbClr val="715253"/>
                </a:solidFill>
              </a:rPr>
              <a:t> HK, Pérez-</a:t>
            </a:r>
            <a:r>
              <a:rPr lang="en-US" sz="1000" b="1" dirty="0" err="1">
                <a:solidFill>
                  <a:srgbClr val="715253"/>
                </a:solidFill>
              </a:rPr>
              <a:t>López</a:t>
            </a:r>
            <a:r>
              <a:rPr lang="en-US" sz="1000" b="1" dirty="0">
                <a:solidFill>
                  <a:srgbClr val="715253"/>
                </a:solidFill>
              </a:rPr>
              <a:t> FR</a:t>
            </a:r>
            <a:r>
              <a:rPr lang="en-US" sz="1000" dirty="0">
                <a:solidFill>
                  <a:srgbClr val="715253"/>
                </a:solidFill>
              </a:rPr>
              <a:t>. </a:t>
            </a:r>
            <a:r>
              <a:rPr lang="en-US" sz="1000" i="1" dirty="0">
                <a:solidFill>
                  <a:srgbClr val="715253"/>
                </a:solidFill>
              </a:rPr>
              <a:t>Diagnosis and management of vulvodynia in postmenopausal women. </a:t>
            </a:r>
            <a:r>
              <a:rPr lang="pt-BR" sz="1000" i="1" dirty="0" err="1">
                <a:solidFill>
                  <a:srgbClr val="715253"/>
                </a:solidFill>
              </a:rPr>
              <a:t>Maturitas</a:t>
            </a:r>
            <a:r>
              <a:rPr lang="pt-BR" sz="1000" i="1" dirty="0">
                <a:solidFill>
                  <a:srgbClr val="715253"/>
                </a:solidFill>
              </a:rPr>
              <a:t>. 2018 Feb;108:84-94</a:t>
            </a:r>
            <a:endParaRPr lang="en-US" sz="1000" i="1" dirty="0">
              <a:solidFill>
                <a:srgbClr val="715253"/>
              </a:solidFill>
            </a:endParaRPr>
          </a:p>
          <a:p>
            <a:pPr defTabSz="914400"/>
            <a:endParaRPr lang="pt-PT" sz="1000" dirty="0" smtClean="0">
              <a:solidFill>
                <a:srgbClr val="715253"/>
              </a:solidFill>
              <a:latin typeface="Century Gothic"/>
            </a:endParaRPr>
          </a:p>
          <a:p>
            <a:pPr defTabSz="914400"/>
            <a:r>
              <a:rPr lang="pt-PT" sz="1000" b="1" dirty="0" smtClean="0">
                <a:solidFill>
                  <a:srgbClr val="715253"/>
                </a:solidFill>
                <a:latin typeface="Century Gothic"/>
              </a:rPr>
              <a:t>  </a:t>
            </a:r>
          </a:p>
          <a:p>
            <a:pPr defTabSz="914400"/>
            <a:r>
              <a:rPr lang="pt-PT" sz="1000" b="1" dirty="0" smtClean="0">
                <a:solidFill>
                  <a:srgbClr val="715253"/>
                </a:solidFill>
                <a:latin typeface="Century Gothic"/>
              </a:rPr>
              <a:t> </a:t>
            </a:r>
            <a:endParaRPr lang="pt-PT" sz="1000" dirty="0">
              <a:solidFill>
                <a:srgbClr val="71525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0551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Tratamento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947" y="1389353"/>
            <a:ext cx="2524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PT" sz="36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cs typeface="Abadi MT Condensed Light"/>
              </a:rPr>
              <a:t>Medicação oral</a:t>
            </a:r>
            <a:endParaRPr lang="pt-PT" sz="3600" b="1" dirty="0">
              <a:solidFill>
                <a:schemeClr val="accent5">
                  <a:lumMod val="50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201067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PT" sz="1000" b="1" dirty="0">
                <a:solidFill>
                  <a:srgbClr val="715253"/>
                </a:solidFill>
              </a:rPr>
              <a:t>Brown </a:t>
            </a:r>
            <a:r>
              <a:rPr lang="pt-PT" sz="1000" b="1" dirty="0" smtClean="0">
                <a:solidFill>
                  <a:srgbClr val="715253"/>
                </a:solidFill>
              </a:rPr>
              <a:t>CS </a:t>
            </a:r>
            <a:r>
              <a:rPr lang="pt-PT" sz="1000" b="1" dirty="0" err="1" smtClean="0">
                <a:solidFill>
                  <a:srgbClr val="715253"/>
                </a:solidFill>
              </a:rPr>
              <a:t>et</a:t>
            </a:r>
            <a:r>
              <a:rPr lang="pt-PT" sz="1000" b="1" dirty="0" smtClean="0">
                <a:solidFill>
                  <a:srgbClr val="715253"/>
                </a:solidFill>
              </a:rPr>
              <a:t> </a:t>
            </a:r>
            <a:r>
              <a:rPr lang="pt-PT" sz="1000" b="1" dirty="0" err="1" smtClean="0">
                <a:solidFill>
                  <a:srgbClr val="715253"/>
                </a:solidFill>
              </a:rPr>
              <a:t>al.</a:t>
            </a:r>
            <a:r>
              <a:rPr lang="pt-PT" sz="1000" b="1" dirty="0">
                <a:solidFill>
                  <a:srgbClr val="715253"/>
                </a:solidFill>
              </a:rPr>
              <a:t> </a:t>
            </a:r>
            <a:r>
              <a:rPr lang="pt-PT" sz="1000" i="1" dirty="0" err="1">
                <a:solidFill>
                  <a:srgbClr val="715253"/>
                </a:solidFill>
              </a:rPr>
              <a:t>Gabapentin</a:t>
            </a:r>
            <a:r>
              <a:rPr lang="pt-PT" sz="1000" i="1" dirty="0">
                <a:solidFill>
                  <a:srgbClr val="715253"/>
                </a:solidFill>
              </a:rPr>
              <a:t> for </a:t>
            </a:r>
            <a:r>
              <a:rPr lang="pt-PT" sz="1000" i="1" dirty="0" err="1">
                <a:solidFill>
                  <a:srgbClr val="715253"/>
                </a:solidFill>
              </a:rPr>
              <a:t>the</a:t>
            </a:r>
            <a:r>
              <a:rPr lang="pt-PT" sz="1000" i="1" dirty="0">
                <a:solidFill>
                  <a:srgbClr val="715253"/>
                </a:solidFill>
              </a:rPr>
              <a:t> </a:t>
            </a:r>
            <a:r>
              <a:rPr lang="pt-PT" sz="1000" i="1" dirty="0" err="1">
                <a:solidFill>
                  <a:srgbClr val="715253"/>
                </a:solidFill>
              </a:rPr>
              <a:t>Treatment</a:t>
            </a:r>
            <a:r>
              <a:rPr lang="pt-PT" sz="1000" i="1" dirty="0">
                <a:solidFill>
                  <a:srgbClr val="715253"/>
                </a:solidFill>
              </a:rPr>
              <a:t> </a:t>
            </a:r>
            <a:r>
              <a:rPr lang="pt-PT" sz="1000" i="1" dirty="0" err="1">
                <a:solidFill>
                  <a:srgbClr val="715253"/>
                </a:solidFill>
              </a:rPr>
              <a:t>of</a:t>
            </a:r>
            <a:r>
              <a:rPr lang="pt-PT" sz="1000" i="1" dirty="0">
                <a:solidFill>
                  <a:srgbClr val="715253"/>
                </a:solidFill>
              </a:rPr>
              <a:t> Vulvodynia: A </a:t>
            </a:r>
            <a:r>
              <a:rPr lang="pt-PT" sz="1000" i="1" dirty="0" err="1">
                <a:solidFill>
                  <a:srgbClr val="715253"/>
                </a:solidFill>
              </a:rPr>
              <a:t>Randomized</a:t>
            </a:r>
            <a:r>
              <a:rPr lang="pt-PT" sz="1000" i="1" dirty="0">
                <a:solidFill>
                  <a:srgbClr val="715253"/>
                </a:solidFill>
              </a:rPr>
              <a:t> </a:t>
            </a:r>
            <a:r>
              <a:rPr lang="pt-PT" sz="1000" i="1" dirty="0" err="1">
                <a:solidFill>
                  <a:srgbClr val="715253"/>
                </a:solidFill>
              </a:rPr>
              <a:t>Controlled</a:t>
            </a:r>
            <a:r>
              <a:rPr lang="pt-PT" sz="1000" i="1" dirty="0">
                <a:solidFill>
                  <a:srgbClr val="715253"/>
                </a:solidFill>
              </a:rPr>
              <a:t> </a:t>
            </a:r>
            <a:r>
              <a:rPr lang="pt-PT" sz="1000" i="1" dirty="0" err="1">
                <a:solidFill>
                  <a:srgbClr val="715253"/>
                </a:solidFill>
              </a:rPr>
              <a:t>Trial</a:t>
            </a:r>
            <a:r>
              <a:rPr lang="pt-PT" sz="1000" i="1" dirty="0">
                <a:solidFill>
                  <a:srgbClr val="715253"/>
                </a:solidFill>
              </a:rPr>
              <a:t>.</a:t>
            </a:r>
            <a:r>
              <a:rPr lang="pt-PT" sz="1000" dirty="0">
                <a:solidFill>
                  <a:srgbClr val="715253"/>
                </a:solidFill>
              </a:rPr>
              <a:t> </a:t>
            </a:r>
            <a:r>
              <a:rPr lang="de-DE" sz="1000" dirty="0" err="1">
                <a:solidFill>
                  <a:srgbClr val="715253"/>
                </a:solidFill>
              </a:rPr>
              <a:t>Obstet</a:t>
            </a:r>
            <a:r>
              <a:rPr lang="de-DE" sz="1000" dirty="0">
                <a:solidFill>
                  <a:srgbClr val="715253"/>
                </a:solidFill>
              </a:rPr>
              <a:t> </a:t>
            </a:r>
            <a:r>
              <a:rPr lang="de-DE" sz="1000" dirty="0" err="1">
                <a:solidFill>
                  <a:srgbClr val="715253"/>
                </a:solidFill>
              </a:rPr>
              <a:t>Gynecol</a:t>
            </a:r>
            <a:r>
              <a:rPr lang="de-DE" sz="1000" dirty="0">
                <a:solidFill>
                  <a:srgbClr val="715253"/>
                </a:solidFill>
              </a:rPr>
              <a:t>. 2018 Jun;131(6):1000-1007</a:t>
            </a:r>
            <a:endParaRPr lang="pt-PT" sz="1000" dirty="0">
              <a:solidFill>
                <a:srgbClr val="715253"/>
              </a:solidFill>
            </a:endParaRPr>
          </a:p>
          <a:p>
            <a:pPr defTabSz="914400"/>
            <a:r>
              <a:rPr lang="pt-PT" sz="1000" b="1" dirty="0" err="1" smtClean="0">
                <a:solidFill>
                  <a:srgbClr val="715253"/>
                </a:solidFill>
              </a:rPr>
              <a:t>Hoffstetter</a:t>
            </a:r>
            <a:r>
              <a:rPr lang="pt-PT" sz="1000" b="1" dirty="0" smtClean="0">
                <a:solidFill>
                  <a:srgbClr val="715253"/>
                </a:solidFill>
              </a:rPr>
              <a:t> </a:t>
            </a:r>
            <a:r>
              <a:rPr lang="pt-PT" sz="1000" b="1" dirty="0">
                <a:solidFill>
                  <a:srgbClr val="715253"/>
                </a:solidFill>
              </a:rPr>
              <a:t>S, </a:t>
            </a:r>
            <a:r>
              <a:rPr lang="pt-PT" sz="1000" b="1" dirty="0" err="1">
                <a:solidFill>
                  <a:srgbClr val="715253"/>
                </a:solidFill>
              </a:rPr>
              <a:t>Shah</a:t>
            </a:r>
            <a:r>
              <a:rPr lang="pt-PT" sz="1000" b="1" dirty="0">
                <a:solidFill>
                  <a:srgbClr val="715253"/>
                </a:solidFill>
              </a:rPr>
              <a:t> M. </a:t>
            </a:r>
            <a:r>
              <a:rPr lang="pt-PT" sz="1000" i="1" dirty="0">
                <a:solidFill>
                  <a:srgbClr val="715253"/>
                </a:solidFill>
              </a:rPr>
              <a:t>Vulvodynia.</a:t>
            </a:r>
            <a:r>
              <a:rPr lang="pt-PT" sz="1000" b="1" dirty="0">
                <a:solidFill>
                  <a:srgbClr val="715253"/>
                </a:solidFill>
              </a:rPr>
              <a:t> </a:t>
            </a:r>
            <a:r>
              <a:rPr lang="de-DE" sz="1000" dirty="0" err="1">
                <a:solidFill>
                  <a:srgbClr val="715253"/>
                </a:solidFill>
              </a:rPr>
              <a:t>Clin</a:t>
            </a:r>
            <a:r>
              <a:rPr lang="de-DE" sz="1000" dirty="0">
                <a:solidFill>
                  <a:srgbClr val="715253"/>
                </a:solidFill>
              </a:rPr>
              <a:t> </a:t>
            </a:r>
            <a:r>
              <a:rPr lang="de-DE" sz="1000" dirty="0" err="1">
                <a:solidFill>
                  <a:srgbClr val="715253"/>
                </a:solidFill>
              </a:rPr>
              <a:t>Obstet</a:t>
            </a:r>
            <a:r>
              <a:rPr lang="de-DE" sz="1000" dirty="0">
                <a:solidFill>
                  <a:srgbClr val="715253"/>
                </a:solidFill>
              </a:rPr>
              <a:t> </a:t>
            </a:r>
            <a:r>
              <a:rPr lang="de-DE" sz="1000" dirty="0" err="1">
                <a:solidFill>
                  <a:srgbClr val="715253"/>
                </a:solidFill>
              </a:rPr>
              <a:t>Gynecol</a:t>
            </a:r>
            <a:r>
              <a:rPr lang="de-DE" sz="1000" dirty="0">
                <a:solidFill>
                  <a:srgbClr val="715253"/>
                </a:solidFill>
              </a:rPr>
              <a:t>. 2015 Sep;58(3):536-45</a:t>
            </a:r>
            <a:endParaRPr lang="pt-PT" sz="1000" b="1" dirty="0">
              <a:solidFill>
                <a:srgbClr val="715253"/>
              </a:solidFill>
            </a:endParaRPr>
          </a:p>
          <a:p>
            <a:pPr defTabSz="914400"/>
            <a:r>
              <a:rPr lang="en-US" sz="1000" b="1" dirty="0" smtClean="0">
                <a:solidFill>
                  <a:srgbClr val="715253"/>
                </a:solidFill>
              </a:rPr>
              <a:t>Vieira</a:t>
            </a:r>
            <a:r>
              <a:rPr lang="en-US" sz="1000" b="1" dirty="0">
                <a:solidFill>
                  <a:srgbClr val="715253"/>
                </a:solidFill>
              </a:rPr>
              <a:t>-Baptista P, Donders G, </a:t>
            </a:r>
            <a:r>
              <a:rPr lang="en-US" sz="1000" b="1" dirty="0" err="1">
                <a:solidFill>
                  <a:srgbClr val="715253"/>
                </a:solidFill>
              </a:rPr>
              <a:t>Margesson</a:t>
            </a:r>
            <a:r>
              <a:rPr lang="en-US" sz="1000" b="1" dirty="0">
                <a:solidFill>
                  <a:srgbClr val="715253"/>
                </a:solidFill>
              </a:rPr>
              <a:t> L, Edwards L, </a:t>
            </a:r>
            <a:r>
              <a:rPr lang="en-US" sz="1000" b="1" dirty="0" err="1">
                <a:solidFill>
                  <a:srgbClr val="715253"/>
                </a:solidFill>
              </a:rPr>
              <a:t>Haefner</a:t>
            </a:r>
            <a:r>
              <a:rPr lang="en-US" sz="1000" b="1" dirty="0">
                <a:solidFill>
                  <a:srgbClr val="715253"/>
                </a:solidFill>
              </a:rPr>
              <a:t> HK, Pérez-</a:t>
            </a:r>
            <a:r>
              <a:rPr lang="en-US" sz="1000" b="1" dirty="0" err="1">
                <a:solidFill>
                  <a:srgbClr val="715253"/>
                </a:solidFill>
              </a:rPr>
              <a:t>López</a:t>
            </a:r>
            <a:r>
              <a:rPr lang="en-US" sz="1000" b="1" dirty="0">
                <a:solidFill>
                  <a:srgbClr val="715253"/>
                </a:solidFill>
              </a:rPr>
              <a:t> FR</a:t>
            </a:r>
            <a:r>
              <a:rPr lang="en-US" sz="1000" dirty="0">
                <a:solidFill>
                  <a:srgbClr val="715253"/>
                </a:solidFill>
              </a:rPr>
              <a:t>. </a:t>
            </a:r>
            <a:r>
              <a:rPr lang="en-US" sz="1000" i="1" dirty="0">
                <a:solidFill>
                  <a:srgbClr val="715253"/>
                </a:solidFill>
              </a:rPr>
              <a:t>Diagnosis and management of vulvodynia in postmenopausal women. </a:t>
            </a:r>
            <a:r>
              <a:rPr lang="pt-BR" sz="1000" i="1" dirty="0" err="1">
                <a:solidFill>
                  <a:srgbClr val="715253"/>
                </a:solidFill>
              </a:rPr>
              <a:t>Maturitas</a:t>
            </a:r>
            <a:r>
              <a:rPr lang="pt-BR" sz="1000" i="1" dirty="0">
                <a:solidFill>
                  <a:srgbClr val="715253"/>
                </a:solidFill>
              </a:rPr>
              <a:t>. 2018 Feb;108:84-94</a:t>
            </a:r>
            <a:endParaRPr lang="en-US" sz="1000" i="1" dirty="0">
              <a:solidFill>
                <a:srgbClr val="715253"/>
              </a:solidFill>
            </a:endParaRPr>
          </a:p>
          <a:p>
            <a:pPr defTabSz="914400"/>
            <a:endParaRPr lang="pt-PT" sz="1000" dirty="0" smtClean="0">
              <a:solidFill>
                <a:srgbClr val="715253"/>
              </a:solidFill>
              <a:latin typeface="Century Gothic"/>
            </a:endParaRPr>
          </a:p>
          <a:p>
            <a:pPr defTabSz="914400"/>
            <a:r>
              <a:rPr lang="pt-PT" sz="1000" b="1" dirty="0" smtClean="0">
                <a:solidFill>
                  <a:srgbClr val="715253"/>
                </a:solidFill>
                <a:latin typeface="Century Gothic"/>
              </a:rPr>
              <a:t>  </a:t>
            </a:r>
          </a:p>
          <a:p>
            <a:pPr defTabSz="914400"/>
            <a:r>
              <a:rPr lang="pt-PT" sz="1000" b="1" dirty="0" smtClean="0">
                <a:solidFill>
                  <a:srgbClr val="715253"/>
                </a:solidFill>
                <a:latin typeface="Century Gothic"/>
              </a:rPr>
              <a:t> </a:t>
            </a:r>
            <a:endParaRPr lang="pt-PT" sz="1000" dirty="0">
              <a:solidFill>
                <a:srgbClr val="715253"/>
              </a:solidFill>
              <a:latin typeface="Century Gothic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99300"/>
              </p:ext>
            </p:extLst>
          </p:nvPr>
        </p:nvGraphicFramePr>
        <p:xfrm>
          <a:off x="1343681" y="2155440"/>
          <a:ext cx="6192319" cy="1584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10998"/>
                <a:gridCol w="2249321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Abadi MT Condensed Light"/>
                          <a:cs typeface="Abadi MT Condensed Light"/>
                        </a:rPr>
                        <a:t>Antidepressivos</a:t>
                      </a:r>
                      <a:endParaRPr lang="en-US" sz="2000" dirty="0">
                        <a:solidFill>
                          <a:schemeClr val="bg1"/>
                        </a:solidFill>
                        <a:latin typeface="Abadi MT Condensed Light"/>
                        <a:cs typeface="Abadi MT Condensed Light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Abadi MT Condensed Light"/>
                          <a:cs typeface="Abadi MT Condensed Light"/>
                        </a:rPr>
                        <a:t>Anticonvulsivantes</a:t>
                      </a:r>
                      <a:endParaRPr lang="en-US" sz="2000" dirty="0">
                        <a:solidFill>
                          <a:schemeClr val="bg1"/>
                        </a:solidFill>
                        <a:latin typeface="Abadi MT Condensed Light"/>
                        <a:cs typeface="Abadi MT Condensed Light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badi MT Condensed Light"/>
                          <a:cs typeface="Abadi MT Condensed Light"/>
                        </a:rPr>
                        <a:t>Outros</a:t>
                      </a:r>
                      <a:endParaRPr lang="en-US" sz="2000" dirty="0">
                        <a:solidFill>
                          <a:schemeClr val="bg1"/>
                        </a:solidFill>
                        <a:latin typeface="Abadi MT Condensed Light"/>
                        <a:cs typeface="Abadi MT Condensed Light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Amitriptilina</a:t>
                      </a:r>
                      <a:endParaRPr lang="en-US" dirty="0" smtClean="0">
                        <a:solidFill>
                          <a:srgbClr val="000000"/>
                        </a:solidFill>
                        <a:latin typeface="Abadi MT Condensed Light"/>
                        <a:cs typeface="Abadi MT Condensed Light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Desipramina</a:t>
                      </a:r>
                      <a:endParaRPr lang="en-US" dirty="0" smtClean="0">
                        <a:solidFill>
                          <a:srgbClr val="000000"/>
                        </a:solidFill>
                        <a:latin typeface="Abadi MT Condensed Light"/>
                        <a:cs typeface="Abadi MT Condensed Light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Duloxetina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*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Venlafaxina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*</a:t>
                      </a:r>
                      <a:endParaRPr lang="en-US" dirty="0">
                        <a:solidFill>
                          <a:srgbClr val="000000"/>
                        </a:solidFill>
                        <a:latin typeface="Abadi MT Condensed Light"/>
                        <a:cs typeface="Abadi MT Condensed Ligh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Gabapentina</a:t>
                      </a:r>
                      <a:endParaRPr lang="en-US" dirty="0" smtClean="0">
                        <a:solidFill>
                          <a:srgbClr val="000000"/>
                        </a:solidFill>
                        <a:latin typeface="Abadi MT Condensed Light"/>
                        <a:cs typeface="Abadi MT Condensed Light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Pregabalina</a:t>
                      </a:r>
                      <a:endParaRPr lang="en-US" dirty="0" smtClean="0">
                        <a:solidFill>
                          <a:srgbClr val="000000"/>
                        </a:solidFill>
                        <a:latin typeface="Abadi MT Condensed Light"/>
                        <a:cs typeface="Abadi MT Condensed Light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Topiramato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*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Lamotrigina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*</a:t>
                      </a:r>
                      <a:endParaRPr lang="en-US" dirty="0">
                        <a:solidFill>
                          <a:srgbClr val="000000"/>
                        </a:solidFill>
                        <a:latin typeface="Abadi MT Condensed Light"/>
                        <a:cs typeface="Abadi MT Condensed Ligh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Tramadol?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Hidroxizina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?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Cetirizina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  <a:latin typeface="Abadi MT Condensed Light"/>
                          <a:cs typeface="Abadi MT Condensed Light"/>
                        </a:rPr>
                        <a:t>?</a:t>
                      </a:r>
                      <a:endParaRPr lang="en-US" dirty="0">
                        <a:solidFill>
                          <a:srgbClr val="000000"/>
                        </a:solidFill>
                        <a:latin typeface="Abadi MT Condensed Light"/>
                        <a:cs typeface="Abadi MT Condensed Ligh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330294" y="3789116"/>
            <a:ext cx="6436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PT" sz="1400" dirty="0" smtClean="0">
                <a:solidFill>
                  <a:prstClr val="black"/>
                </a:solidFill>
                <a:latin typeface="Abadi MT Condensed Light"/>
                <a:cs typeface="Abadi MT Condensed Light"/>
              </a:rPr>
              <a:t>* Escassez/ausência de estudos suportando o seu uso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376812" y="2762169"/>
            <a:ext cx="1797873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945263" y="4328288"/>
            <a:ext cx="5039099" cy="1683389"/>
            <a:chOff x="909305" y="4395136"/>
            <a:chExt cx="5039099" cy="1683389"/>
          </a:xfrm>
        </p:grpSpPr>
        <p:sp>
          <p:nvSpPr>
            <p:cNvPr id="16" name="TextBox 15"/>
            <p:cNvSpPr txBox="1"/>
            <p:nvPr/>
          </p:nvSpPr>
          <p:spPr>
            <a:xfrm>
              <a:off x="1114610" y="4598551"/>
              <a:ext cx="49820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  <a:cs typeface="Arial"/>
                </a:rPr>
                <a:t>!</a:t>
              </a:r>
              <a:endParaRPr lang="en-US" sz="88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09305" y="4395136"/>
              <a:ext cx="5039099" cy="1683389"/>
            </a:xfrm>
            <a:prstGeom prst="rect">
              <a:avLst/>
            </a:prstGeom>
            <a:noFill/>
            <a:ln>
              <a:solidFill>
                <a:srgbClr val="6B3F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badi MT Condensed Light"/>
                <a:cs typeface="Abadi MT Condensed Light"/>
              </a:endParaRP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178271" y="3755691"/>
            <a:ext cx="4772673" cy="2255986"/>
          </a:xfrm>
        </p:spPr>
        <p:txBody>
          <a:bodyPr>
            <a:normAutofit/>
          </a:bodyPr>
          <a:lstStyle/>
          <a:p>
            <a:pPr lvl="1" algn="just">
              <a:spcBef>
                <a:spcPts val="0"/>
              </a:spcBef>
            </a:pPr>
            <a:r>
              <a:rPr lang="pt-PT" u="sng" dirty="0" smtClean="0">
                <a:latin typeface="Abadi MT Condensed Light"/>
                <a:cs typeface="Abadi MT Condensed Light"/>
              </a:rPr>
              <a:t>Explicar:</a:t>
            </a:r>
          </a:p>
          <a:p>
            <a:pPr lvl="1" algn="just">
              <a:spcBef>
                <a:spcPts val="0"/>
              </a:spcBef>
            </a:pPr>
            <a:r>
              <a:rPr lang="pt-PT" dirty="0">
                <a:latin typeface="Abadi MT Condensed Light"/>
                <a:cs typeface="Abadi MT Condensed Light"/>
              </a:rPr>
              <a:t>	</a:t>
            </a:r>
            <a:r>
              <a:rPr lang="pt-PT" dirty="0" smtClean="0">
                <a:latin typeface="Abadi MT Condensed Light"/>
                <a:cs typeface="Abadi MT Condensed Light"/>
              </a:rPr>
              <a:t>- o porquê do uso destas drogas</a:t>
            </a:r>
            <a:endParaRPr lang="pt-PT" dirty="0">
              <a:latin typeface="Abadi MT Condensed Light"/>
              <a:cs typeface="Abadi MT Condensed Light"/>
            </a:endParaRPr>
          </a:p>
          <a:p>
            <a:pPr lvl="1" algn="just">
              <a:spcBef>
                <a:spcPts val="0"/>
              </a:spcBef>
            </a:pPr>
            <a:r>
              <a:rPr lang="pt-PT" dirty="0" smtClean="0">
                <a:latin typeface="Abadi MT Condensed Light"/>
                <a:cs typeface="Abadi MT Condensed Light"/>
              </a:rPr>
              <a:t>	- efeitos secundários</a:t>
            </a:r>
          </a:p>
          <a:p>
            <a:pPr lvl="1" algn="just">
              <a:spcBef>
                <a:spcPts val="0"/>
              </a:spcBef>
            </a:pPr>
            <a:r>
              <a:rPr lang="pt-PT" dirty="0">
                <a:latin typeface="Abadi MT Condensed Light"/>
                <a:cs typeface="Abadi MT Condensed Light"/>
              </a:rPr>
              <a:t>	</a:t>
            </a:r>
            <a:r>
              <a:rPr lang="pt-PT" dirty="0" smtClean="0">
                <a:latin typeface="Abadi MT Condensed Light"/>
                <a:cs typeface="Abadi MT Condensed Light"/>
              </a:rPr>
              <a:t>- tempo até resposta (até 12 semanas)</a:t>
            </a:r>
            <a:endParaRPr lang="pt-PT" dirty="0">
              <a:latin typeface="Abadi MT Condensed Light"/>
              <a:cs typeface="Abadi MT Condensed Light"/>
            </a:endParaRPr>
          </a:p>
          <a:p>
            <a:pPr lvl="1" algn="just">
              <a:spcBef>
                <a:spcPts val="0"/>
              </a:spcBef>
            </a:pPr>
            <a:r>
              <a:rPr lang="pt-PT" u="sng" dirty="0" smtClean="0">
                <a:latin typeface="Abadi MT Condensed Light"/>
                <a:cs typeface="Abadi MT Condensed Light"/>
              </a:rPr>
              <a:t>Desmame</a:t>
            </a:r>
            <a:endParaRPr lang="pt-PT" b="0" u="sng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86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Tratamento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2855" y="1289081"/>
            <a:ext cx="30824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PT" sz="36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cs typeface="Abadi MT Condensed Light"/>
              </a:rPr>
              <a:t>Reabilitação do PP</a:t>
            </a:r>
            <a:endParaRPr lang="pt-PT" sz="3600" b="1" dirty="0">
              <a:solidFill>
                <a:schemeClr val="accent5">
                  <a:lumMod val="50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09" y="6480287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715253"/>
                </a:solidFill>
              </a:rPr>
              <a:t>Vieira</a:t>
            </a:r>
            <a:r>
              <a:rPr lang="en-US" sz="1000" b="1" dirty="0">
                <a:solidFill>
                  <a:srgbClr val="715253"/>
                </a:solidFill>
              </a:rPr>
              <a:t>-Baptista P, Donders G, </a:t>
            </a:r>
            <a:r>
              <a:rPr lang="en-US" sz="1000" b="1" dirty="0" err="1">
                <a:solidFill>
                  <a:srgbClr val="715253"/>
                </a:solidFill>
              </a:rPr>
              <a:t>Margesson</a:t>
            </a:r>
            <a:r>
              <a:rPr lang="en-US" sz="1000" b="1" dirty="0">
                <a:solidFill>
                  <a:srgbClr val="715253"/>
                </a:solidFill>
              </a:rPr>
              <a:t> L, Edwards L, </a:t>
            </a:r>
            <a:r>
              <a:rPr lang="en-US" sz="1000" b="1" dirty="0" err="1">
                <a:solidFill>
                  <a:srgbClr val="715253"/>
                </a:solidFill>
              </a:rPr>
              <a:t>Haefner</a:t>
            </a:r>
            <a:r>
              <a:rPr lang="en-US" sz="1000" b="1" dirty="0">
                <a:solidFill>
                  <a:srgbClr val="715253"/>
                </a:solidFill>
              </a:rPr>
              <a:t> HK, Pérez-</a:t>
            </a:r>
            <a:r>
              <a:rPr lang="en-US" sz="1000" b="1" dirty="0" err="1">
                <a:solidFill>
                  <a:srgbClr val="715253"/>
                </a:solidFill>
              </a:rPr>
              <a:t>López</a:t>
            </a:r>
            <a:r>
              <a:rPr lang="en-US" sz="1000" b="1" dirty="0">
                <a:solidFill>
                  <a:srgbClr val="715253"/>
                </a:solidFill>
              </a:rPr>
              <a:t> FR</a:t>
            </a:r>
            <a:r>
              <a:rPr lang="en-US" sz="1000" dirty="0">
                <a:solidFill>
                  <a:srgbClr val="715253"/>
                </a:solidFill>
              </a:rPr>
              <a:t>. </a:t>
            </a:r>
            <a:r>
              <a:rPr lang="en-US" sz="1000" i="1" dirty="0">
                <a:solidFill>
                  <a:srgbClr val="715253"/>
                </a:solidFill>
              </a:rPr>
              <a:t>Diagnosis and management of vulvodynia in postmenopausal women. </a:t>
            </a:r>
            <a:r>
              <a:rPr lang="pt-BR" sz="1000" i="1" dirty="0" err="1">
                <a:solidFill>
                  <a:srgbClr val="715253"/>
                </a:solidFill>
              </a:rPr>
              <a:t>Maturitas</a:t>
            </a:r>
            <a:r>
              <a:rPr lang="pt-BR" sz="1000" i="1" dirty="0">
                <a:solidFill>
                  <a:srgbClr val="715253"/>
                </a:solidFill>
              </a:rPr>
              <a:t>. 2018 Feb;108:84-94</a:t>
            </a:r>
            <a:endParaRPr lang="en-US" sz="1000" i="1" dirty="0">
              <a:solidFill>
                <a:srgbClr val="715253"/>
              </a:solidFill>
            </a:endParaRPr>
          </a:p>
          <a:p>
            <a:pPr defTabSz="914400"/>
            <a:endParaRPr lang="pt-PT" sz="1000" dirty="0" smtClean="0">
              <a:solidFill>
                <a:srgbClr val="715253"/>
              </a:solidFill>
              <a:latin typeface="Century Gothic"/>
            </a:endParaRPr>
          </a:p>
          <a:p>
            <a:pPr defTabSz="914400"/>
            <a:r>
              <a:rPr lang="pt-PT" sz="1000" b="1" dirty="0" smtClean="0">
                <a:solidFill>
                  <a:srgbClr val="715253"/>
                </a:solidFill>
                <a:latin typeface="Century Gothic"/>
              </a:rPr>
              <a:t>  </a:t>
            </a:r>
          </a:p>
          <a:p>
            <a:pPr defTabSz="914400"/>
            <a:r>
              <a:rPr lang="pt-PT" sz="1000" b="1" dirty="0" smtClean="0">
                <a:solidFill>
                  <a:srgbClr val="715253"/>
                </a:solidFill>
                <a:latin typeface="Century Gothic"/>
              </a:rPr>
              <a:t> </a:t>
            </a:r>
            <a:endParaRPr lang="pt-PT" sz="1000" dirty="0">
              <a:solidFill>
                <a:srgbClr val="715253"/>
              </a:solidFill>
              <a:latin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40571" y="1938876"/>
            <a:ext cx="4403770" cy="1477328"/>
          </a:xfrm>
          <a:prstGeom prst="rect">
            <a:avLst/>
          </a:prstGeom>
          <a:noFill/>
          <a:ln>
            <a:solidFill>
              <a:srgbClr val="6B3F4B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 smtClean="0">
                <a:latin typeface="Abadi MT Condensed Light"/>
                <a:cs typeface="Abadi MT Condensed Light"/>
              </a:rPr>
              <a:t>Técnicas</a:t>
            </a:r>
            <a:r>
              <a:rPr lang="en-US" b="1" dirty="0" smtClean="0">
                <a:latin typeface="Abadi MT Condensed Light"/>
                <a:cs typeface="Abadi MT Condensed Light"/>
              </a:rPr>
              <a:t> de </a:t>
            </a:r>
            <a:r>
              <a:rPr lang="en-US" b="1" dirty="0" err="1" smtClean="0">
                <a:latin typeface="Abadi MT Condensed Light"/>
                <a:cs typeface="Abadi MT Condensed Light"/>
              </a:rPr>
              <a:t>terapia</a:t>
            </a:r>
            <a:r>
              <a:rPr lang="en-US" b="1" dirty="0" smtClean="0">
                <a:latin typeface="Abadi MT Condensed Light"/>
                <a:cs typeface="Abadi MT Condensed Light"/>
              </a:rPr>
              <a:t> manual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badi MT Condensed Light"/>
                <a:cs typeface="Abadi MT Condensed Light"/>
              </a:rPr>
              <a:t>TENS </a:t>
            </a:r>
            <a:r>
              <a:rPr lang="en-US" b="1" dirty="0">
                <a:latin typeface="Abadi MT Condensed Light"/>
                <a:cs typeface="Abadi MT Condensed Light"/>
              </a:rPr>
              <a:t>(</a:t>
            </a:r>
            <a:r>
              <a:rPr lang="en-US" b="1" i="1" dirty="0">
                <a:latin typeface="Abadi MT Condensed Light"/>
                <a:cs typeface="Abadi MT Condensed Light"/>
              </a:rPr>
              <a:t>Transcutaneous electrical nerve stimulation</a:t>
            </a:r>
            <a:r>
              <a:rPr lang="en-US" b="1" dirty="0">
                <a:latin typeface="Abadi MT Condensed Light"/>
                <a:cs typeface="Abadi MT Condensed Light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badi MT Condensed Light"/>
                <a:cs typeface="Abadi MT Condensed Light"/>
              </a:rPr>
              <a:t>Estimulação</a:t>
            </a:r>
            <a:r>
              <a:rPr lang="en-US" b="1" dirty="0">
                <a:latin typeface="Abadi MT Condensed Light"/>
                <a:cs typeface="Abadi MT Condensed Light"/>
              </a:rPr>
              <a:t> </a:t>
            </a:r>
            <a:r>
              <a:rPr lang="en-US" b="1" dirty="0" err="1">
                <a:latin typeface="Abadi MT Condensed Light"/>
                <a:cs typeface="Abadi MT Condensed Light"/>
              </a:rPr>
              <a:t>percutânea</a:t>
            </a:r>
            <a:r>
              <a:rPr lang="en-US" b="1" dirty="0">
                <a:latin typeface="Abadi MT Condensed Light"/>
                <a:cs typeface="Abadi MT Condensed Light"/>
              </a:rPr>
              <a:t> do </a:t>
            </a:r>
            <a:r>
              <a:rPr lang="en-US" b="1" dirty="0" err="1">
                <a:latin typeface="Abadi MT Condensed Light"/>
                <a:cs typeface="Abadi MT Condensed Light"/>
              </a:rPr>
              <a:t>nervo</a:t>
            </a:r>
            <a:r>
              <a:rPr lang="en-US" b="1" dirty="0">
                <a:latin typeface="Abadi MT Condensed Light"/>
                <a:cs typeface="Abadi MT Condensed Light"/>
              </a:rPr>
              <a:t> </a:t>
            </a:r>
            <a:r>
              <a:rPr lang="en-US" b="1" dirty="0" err="1">
                <a:latin typeface="Abadi MT Condensed Light"/>
                <a:cs typeface="Abadi MT Condensed Light"/>
              </a:rPr>
              <a:t>tibial</a:t>
            </a:r>
            <a:r>
              <a:rPr lang="en-US" b="1" dirty="0">
                <a:latin typeface="Abadi MT Condensed Light"/>
                <a:cs typeface="Abadi MT Condensed Light"/>
              </a:rPr>
              <a:t> posterior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badi MT Condensed Light"/>
                <a:cs typeface="Abadi MT Condensed Light"/>
              </a:rPr>
              <a:t>Neuroestimulação</a:t>
            </a:r>
            <a:r>
              <a:rPr lang="en-US" b="1" dirty="0">
                <a:latin typeface="Abadi MT Condensed Light"/>
                <a:cs typeface="Abadi MT Condensed Light"/>
              </a:rPr>
              <a:t> </a:t>
            </a:r>
            <a:r>
              <a:rPr lang="en-US" b="1" dirty="0" err="1" smtClean="0">
                <a:latin typeface="Abadi MT Condensed Light"/>
                <a:cs typeface="Abadi MT Condensed Light"/>
              </a:rPr>
              <a:t>sagrada</a:t>
            </a:r>
            <a:endParaRPr lang="en-US" b="1" dirty="0" smtClean="0">
              <a:latin typeface="Abadi MT Condensed Light"/>
              <a:cs typeface="Abadi MT Condensed Light"/>
            </a:endParaRPr>
          </a:p>
          <a:p>
            <a:pPr marL="285750" indent="-285750">
              <a:buFont typeface="Arial"/>
              <a:buChar char="•"/>
            </a:pPr>
            <a:r>
              <a:rPr lang="mr-IN" b="1" dirty="0" smtClean="0">
                <a:latin typeface="Abadi MT Condensed Light"/>
                <a:cs typeface="Abadi MT Condensed Light"/>
              </a:rPr>
              <a:t>…</a:t>
            </a:r>
            <a:endParaRPr lang="en-US" b="1" dirty="0">
              <a:latin typeface="Abadi MT Condensed Light"/>
              <a:cs typeface="Abadi MT Condensed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565" y="4789431"/>
            <a:ext cx="2749471" cy="92333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Hipertonia</a:t>
            </a:r>
            <a:r>
              <a:rPr lang="en-US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do </a:t>
            </a:r>
            <a:r>
              <a:rPr lang="en-US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pavimento</a:t>
            </a:r>
            <a:r>
              <a:rPr lang="en-US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pélvico</a:t>
            </a:r>
            <a:endParaRPr lang="en-US" dirty="0" smtClean="0">
              <a:solidFill>
                <a:schemeClr val="bg1"/>
              </a:solidFill>
              <a:latin typeface="Abadi MT Condensed Light"/>
              <a:cs typeface="Abadi MT Condensed Light"/>
            </a:endParaRPr>
          </a:p>
          <a:p>
            <a:pPr algn="ctr"/>
            <a:r>
              <a:rPr lang="en-US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Vaginismo</a:t>
            </a:r>
            <a:endParaRPr lang="en-US" dirty="0" smtClean="0">
              <a:solidFill>
                <a:schemeClr val="bg1"/>
              </a:solidFill>
              <a:latin typeface="Abadi MT Condensed Light"/>
              <a:cs typeface="Abadi MT Condensed Light"/>
            </a:endParaRPr>
          </a:p>
          <a:p>
            <a:pPr algn="ctr"/>
            <a:r>
              <a:rPr lang="en-US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Alterações</a:t>
            </a:r>
            <a:r>
              <a:rPr lang="en-US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posturais</a:t>
            </a:r>
            <a:endParaRPr lang="en-US" dirty="0" smtClean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66413" y="4918962"/>
            <a:ext cx="2552276" cy="646331"/>
          </a:xfrm>
          <a:prstGeom prst="rect">
            <a:avLst/>
          </a:prstGeom>
          <a:solidFill>
            <a:srgbClr val="6B3F4B"/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Abadi MT Condensed Light"/>
                <a:cs typeface="Abadi MT Condensed Light"/>
              </a:defRPr>
            </a:lvl1pPr>
          </a:lstStyle>
          <a:p>
            <a:r>
              <a:rPr lang="en-US" dirty="0" err="1"/>
              <a:t>Diminuição</a:t>
            </a:r>
            <a:r>
              <a:rPr lang="en-US" dirty="0"/>
              <a:t> do </a:t>
            </a:r>
            <a:r>
              <a:rPr lang="en-US" dirty="0" err="1"/>
              <a:t>tónus</a:t>
            </a:r>
            <a:endParaRPr lang="en-US" dirty="0"/>
          </a:p>
          <a:p>
            <a:r>
              <a:rPr lang="en-US" dirty="0" err="1"/>
              <a:t>Controlo</a:t>
            </a:r>
            <a:r>
              <a:rPr lang="en-US" dirty="0"/>
              <a:t> da </a:t>
            </a:r>
            <a:r>
              <a:rPr lang="en-US" dirty="0" err="1"/>
              <a:t>contracção</a:t>
            </a:r>
            <a:r>
              <a:rPr lang="en-US" dirty="0"/>
              <a:t> </a:t>
            </a:r>
            <a:r>
              <a:rPr lang="en-US" dirty="0" err="1"/>
              <a:t>reflexa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3"/>
            <a:endCxn id="16" idx="1"/>
          </p:cNvCxnSpPr>
          <p:nvPr/>
        </p:nvCxnSpPr>
        <p:spPr>
          <a:xfrm flipV="1">
            <a:off x="2832036" y="5242128"/>
            <a:ext cx="2434377" cy="8968"/>
          </a:xfrm>
          <a:prstGeom prst="straightConnector1">
            <a:avLst/>
          </a:prstGeom>
          <a:ln w="57150" cmpd="sng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32036" y="3460032"/>
            <a:ext cx="2578265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badi MT Condensed Light"/>
                <a:cs typeface="Abadi MT Condensed Light"/>
              </a:rPr>
              <a:t>E</a:t>
            </a:r>
            <a:r>
              <a:rPr lang="en-US" b="1" dirty="0" err="1" smtClean="0">
                <a:latin typeface="Abadi MT Condensed Light"/>
                <a:cs typeface="Abadi MT Condensed Light"/>
              </a:rPr>
              <a:t>stratégias</a:t>
            </a:r>
            <a:r>
              <a:rPr lang="en-US" b="1" dirty="0" smtClean="0">
                <a:latin typeface="Abadi MT Condensed Light"/>
                <a:cs typeface="Abadi MT Condensed Light"/>
              </a:rPr>
              <a:t> </a:t>
            </a:r>
            <a:r>
              <a:rPr lang="en-US" b="1" dirty="0" err="1" smtClean="0">
                <a:latin typeface="Abadi MT Condensed Light"/>
                <a:cs typeface="Abadi MT Condensed Light"/>
              </a:rPr>
              <a:t>viradas</a:t>
            </a:r>
            <a:r>
              <a:rPr lang="en-US" b="1" dirty="0" smtClean="0">
                <a:latin typeface="Abadi MT Condensed Light"/>
                <a:cs typeface="Abadi MT Condensed Light"/>
              </a:rPr>
              <a:t> </a:t>
            </a:r>
            <a:r>
              <a:rPr lang="en-US" b="1" dirty="0" err="1" smtClean="0">
                <a:latin typeface="Abadi MT Condensed Light"/>
                <a:cs typeface="Abadi MT Condensed Light"/>
              </a:rPr>
              <a:t>apenas</a:t>
            </a:r>
            <a:r>
              <a:rPr lang="en-US" b="1" dirty="0" smtClean="0">
                <a:latin typeface="Abadi MT Condensed Light"/>
                <a:cs typeface="Abadi MT Condensed Light"/>
              </a:rPr>
              <a:t> </a:t>
            </a:r>
            <a:r>
              <a:rPr lang="en-US" b="1" dirty="0" err="1" smtClean="0">
                <a:latin typeface="Abadi MT Condensed Light"/>
                <a:cs typeface="Abadi MT Condensed Light"/>
              </a:rPr>
              <a:t>para</a:t>
            </a:r>
            <a:r>
              <a:rPr lang="en-US" b="1" dirty="0" smtClean="0">
                <a:latin typeface="Abadi MT Condensed Light"/>
                <a:cs typeface="Abadi MT Condensed Light"/>
              </a:rPr>
              <a:t> a mucosa </a:t>
            </a:r>
            <a:r>
              <a:rPr lang="en-US" b="1" dirty="0" err="1" smtClean="0">
                <a:latin typeface="Abadi MT Condensed Light"/>
                <a:cs typeface="Abadi MT Condensed Light"/>
              </a:rPr>
              <a:t>são</a:t>
            </a:r>
            <a:r>
              <a:rPr lang="en-US" b="1" dirty="0" smtClean="0">
                <a:latin typeface="Abadi MT Condensed Light"/>
                <a:cs typeface="Abadi MT Condensed Light"/>
              </a:rPr>
              <a:t> </a:t>
            </a:r>
            <a:r>
              <a:rPr lang="en-US" b="1" dirty="0" err="1" smtClean="0">
                <a:latin typeface="Abadi MT Condensed Light"/>
                <a:cs typeface="Abadi MT Condensed Light"/>
              </a:rPr>
              <a:t>insuficientes</a:t>
            </a:r>
            <a:r>
              <a:rPr lang="en-US" b="1" dirty="0" smtClean="0">
                <a:latin typeface="Abadi MT Condensed Light"/>
                <a:cs typeface="Abadi MT Condensed Light"/>
              </a:rPr>
              <a:t>!</a:t>
            </a:r>
            <a:endParaRPr lang="en-US" b="1" dirty="0">
              <a:latin typeface="Abadi MT Condensed Light"/>
              <a:cs typeface="Abadi MT Condensed Ligh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076765" y="4383362"/>
            <a:ext cx="0" cy="155818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35112" y="5941546"/>
            <a:ext cx="4709229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Abadi MT Condensed Light"/>
                <a:cs typeface="Abadi MT Condensed Light"/>
              </a:defRPr>
            </a:lvl1pPr>
          </a:lstStyle>
          <a:p>
            <a:r>
              <a:rPr lang="en-US" dirty="0"/>
              <a:t>Mas a </a:t>
            </a:r>
            <a:r>
              <a:rPr lang="en-US" dirty="0" err="1"/>
              <a:t>dor</a:t>
            </a:r>
            <a:r>
              <a:rPr lang="en-US" dirty="0"/>
              <a:t> vestibular </a:t>
            </a:r>
            <a:r>
              <a:rPr lang="en-US" dirty="0" err="1"/>
              <a:t>limita</a:t>
            </a:r>
            <a:r>
              <a:rPr lang="en-US" dirty="0"/>
              <a:t> a </a:t>
            </a:r>
            <a:r>
              <a:rPr lang="en-US" dirty="0" err="1"/>
              <a:t>abordagem</a:t>
            </a:r>
            <a:r>
              <a:rPr lang="en-US" dirty="0"/>
              <a:t> do </a:t>
            </a:r>
            <a:r>
              <a:rPr lang="en-US" dirty="0" err="1"/>
              <a:t>fisioterapeuta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0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Tratamento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3437" y="1314080"/>
            <a:ext cx="14029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PT" sz="36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cs typeface="Abadi MT Condensed Light"/>
              </a:rPr>
              <a:t>Cirurgia</a:t>
            </a:r>
            <a:endParaRPr lang="pt-PT" sz="3600" b="1" dirty="0">
              <a:solidFill>
                <a:schemeClr val="accent5">
                  <a:lumMod val="50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091252" y="1308659"/>
            <a:ext cx="5187242" cy="568192"/>
          </a:xfrm>
        </p:spPr>
        <p:txBody>
          <a:bodyPr>
            <a:normAutofit/>
          </a:bodyPr>
          <a:lstStyle/>
          <a:p>
            <a:pPr algn="just"/>
            <a:r>
              <a:rPr lang="pt-PT" b="1" u="sng" dirty="0" err="1" smtClean="0">
                <a:latin typeface="Abadi MT Condensed Light"/>
                <a:cs typeface="Abadi MT Condensed Light"/>
              </a:rPr>
              <a:t>Vestibulectomia</a:t>
            </a:r>
            <a:r>
              <a:rPr lang="pt-PT" u="sng" dirty="0" smtClean="0">
                <a:latin typeface="Abadi MT Condensed Light"/>
                <a:cs typeface="Abadi MT Condensed Light"/>
              </a:rPr>
              <a:t> (total ou posterior)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30911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err="1">
                <a:solidFill>
                  <a:srgbClr val="715253"/>
                </a:solidFill>
                <a:latin typeface="Century Gothic"/>
              </a:rPr>
              <a:t>Spoelstra</a:t>
            </a:r>
            <a:r>
              <a:rPr lang="en-US" sz="1000" b="1" dirty="0">
                <a:solidFill>
                  <a:srgbClr val="715253"/>
                </a:solidFill>
                <a:latin typeface="Century Gothic"/>
              </a:rPr>
              <a:t> SK, </a:t>
            </a:r>
            <a:r>
              <a:rPr lang="en-US" sz="1000" b="1" dirty="0" err="1">
                <a:solidFill>
                  <a:srgbClr val="715253"/>
                </a:solidFill>
                <a:latin typeface="Century Gothic"/>
              </a:rPr>
              <a:t>Dijkstra</a:t>
            </a:r>
            <a:r>
              <a:rPr lang="en-US" sz="1000" b="1" dirty="0">
                <a:solidFill>
                  <a:srgbClr val="715253"/>
                </a:solidFill>
                <a:latin typeface="Century Gothic"/>
              </a:rPr>
              <a:t> JR, van </a:t>
            </a:r>
            <a:r>
              <a:rPr lang="en-US" sz="1000" b="1" dirty="0" err="1">
                <a:solidFill>
                  <a:srgbClr val="715253"/>
                </a:solidFill>
                <a:latin typeface="Century Gothic"/>
              </a:rPr>
              <a:t>Driel</a:t>
            </a:r>
            <a:r>
              <a:rPr lang="en-US" sz="1000" b="1" dirty="0">
                <a:solidFill>
                  <a:srgbClr val="715253"/>
                </a:solidFill>
                <a:latin typeface="Century Gothic"/>
              </a:rPr>
              <a:t> MF, </a:t>
            </a:r>
            <a:r>
              <a:rPr lang="en-US" sz="1000" b="1" dirty="0" err="1">
                <a:solidFill>
                  <a:srgbClr val="715253"/>
                </a:solidFill>
                <a:latin typeface="Century Gothic"/>
              </a:rPr>
              <a:t>Weijmar</a:t>
            </a:r>
            <a:r>
              <a:rPr lang="en-US" sz="1000" b="1" dirty="0">
                <a:solidFill>
                  <a:srgbClr val="715253"/>
                </a:solidFill>
                <a:latin typeface="Century Gothic"/>
              </a:rPr>
              <a:t> Schultz WC.</a:t>
            </a:r>
            <a:r>
              <a:rPr lang="en-US" sz="1000" i="1" dirty="0">
                <a:solidFill>
                  <a:srgbClr val="715253"/>
                </a:solidFill>
                <a:latin typeface="Century Gothic"/>
              </a:rPr>
              <a:t> Long-term results of an individualized, multifaceted, and multidisciplinary therapeutic approach to provoked </a:t>
            </a:r>
            <a:r>
              <a:rPr lang="en-US" sz="1000" i="1" dirty="0" err="1">
                <a:solidFill>
                  <a:srgbClr val="715253"/>
                </a:solidFill>
                <a:latin typeface="Century Gothic"/>
              </a:rPr>
              <a:t>vestibulodynia</a:t>
            </a:r>
            <a:r>
              <a:rPr lang="en-US" sz="1000" i="1" dirty="0">
                <a:solidFill>
                  <a:srgbClr val="715253"/>
                </a:solidFill>
                <a:latin typeface="Century Gothic"/>
              </a:rPr>
              <a:t>.</a:t>
            </a:r>
            <a:r>
              <a:rPr lang="en-US" sz="1000" dirty="0">
                <a:solidFill>
                  <a:srgbClr val="715253"/>
                </a:solidFill>
                <a:latin typeface="Century Gothic"/>
              </a:rPr>
              <a:t> J Sex Med 2011;8:489–96 </a:t>
            </a:r>
            <a:endParaRPr lang="en-US" sz="1000" dirty="0" smtClean="0">
              <a:solidFill>
                <a:srgbClr val="715253"/>
              </a:solidFill>
              <a:latin typeface="Century Gothic"/>
            </a:endParaRPr>
          </a:p>
          <a:p>
            <a:pPr defTabSz="914400"/>
            <a:r>
              <a:rPr lang="en-US" sz="1000" b="1" dirty="0">
                <a:solidFill>
                  <a:srgbClr val="715253"/>
                </a:solidFill>
                <a:latin typeface="Century Gothic"/>
              </a:rPr>
              <a:t>Landry T, Bergeron S, Dupuis MJ, </a:t>
            </a:r>
            <a:r>
              <a:rPr lang="en-US" sz="1000" b="1" dirty="0" err="1">
                <a:solidFill>
                  <a:srgbClr val="715253"/>
                </a:solidFill>
                <a:latin typeface="Century Gothic"/>
              </a:rPr>
              <a:t>Desrochers</a:t>
            </a:r>
            <a:r>
              <a:rPr lang="en-US" sz="1000" b="1" dirty="0">
                <a:solidFill>
                  <a:srgbClr val="715253"/>
                </a:solidFill>
                <a:latin typeface="Century Gothic"/>
              </a:rPr>
              <a:t> G.</a:t>
            </a:r>
            <a:r>
              <a:rPr lang="en-US" sz="1000" dirty="0">
                <a:solidFill>
                  <a:srgbClr val="715253"/>
                </a:solidFill>
                <a:latin typeface="Century Gothic"/>
              </a:rPr>
              <a:t> </a:t>
            </a:r>
            <a:r>
              <a:rPr lang="en-US" sz="1000" i="1" dirty="0">
                <a:solidFill>
                  <a:srgbClr val="715253"/>
                </a:solidFill>
                <a:latin typeface="Century Gothic"/>
              </a:rPr>
              <a:t>The </a:t>
            </a:r>
            <a:r>
              <a:rPr lang="en-US" sz="1000" i="1" dirty="0" smtClean="0">
                <a:solidFill>
                  <a:srgbClr val="715253"/>
                </a:solidFill>
                <a:latin typeface="Century Gothic"/>
              </a:rPr>
              <a:t>treatment </a:t>
            </a:r>
            <a:r>
              <a:rPr lang="en-US" sz="1000" i="1" dirty="0">
                <a:solidFill>
                  <a:srgbClr val="715253"/>
                </a:solidFill>
                <a:latin typeface="Century Gothic"/>
              </a:rPr>
              <a:t>of provoked </a:t>
            </a:r>
            <a:r>
              <a:rPr lang="en-US" sz="1000" i="1" dirty="0" err="1">
                <a:solidFill>
                  <a:srgbClr val="715253"/>
                </a:solidFill>
                <a:latin typeface="Century Gothic"/>
              </a:rPr>
              <a:t>vestibulodynia</a:t>
            </a:r>
            <a:r>
              <a:rPr lang="en-US" sz="1000" i="1" dirty="0">
                <a:solidFill>
                  <a:srgbClr val="715253"/>
                </a:solidFill>
                <a:latin typeface="Century Gothic"/>
              </a:rPr>
              <a:t>: A critical review.</a:t>
            </a:r>
            <a:r>
              <a:rPr lang="en-US" sz="1000" dirty="0">
                <a:solidFill>
                  <a:srgbClr val="715253"/>
                </a:solidFill>
                <a:latin typeface="Century Gothic"/>
              </a:rPr>
              <a:t> </a:t>
            </a:r>
            <a:r>
              <a:rPr lang="en-US" sz="1000" dirty="0" err="1">
                <a:solidFill>
                  <a:srgbClr val="715253"/>
                </a:solidFill>
                <a:latin typeface="Century Gothic"/>
              </a:rPr>
              <a:t>Clin</a:t>
            </a:r>
            <a:r>
              <a:rPr lang="en-US" sz="1000" dirty="0">
                <a:solidFill>
                  <a:srgbClr val="715253"/>
                </a:solidFill>
                <a:latin typeface="Century Gothic"/>
              </a:rPr>
              <a:t> J Pain 2008;24:155–71 </a:t>
            </a:r>
          </a:p>
          <a:p>
            <a:pPr defTabSz="914400"/>
            <a:endParaRPr lang="en-US" sz="1000" dirty="0">
              <a:solidFill>
                <a:srgbClr val="715253"/>
              </a:solidFill>
              <a:latin typeface="Century Gothic"/>
            </a:endParaRPr>
          </a:p>
          <a:p>
            <a:pPr defTabSz="914400"/>
            <a:r>
              <a:rPr lang="pt-PT" sz="1000" b="1" dirty="0" smtClean="0">
                <a:solidFill>
                  <a:srgbClr val="715253"/>
                </a:solidFill>
                <a:latin typeface="Century Gothic"/>
              </a:rPr>
              <a:t> </a:t>
            </a:r>
            <a:endParaRPr lang="pt-PT" sz="1000" dirty="0">
              <a:solidFill>
                <a:srgbClr val="715253"/>
              </a:solidFill>
              <a:latin typeface="Century Gothic"/>
            </a:endParaRPr>
          </a:p>
        </p:txBody>
      </p:sp>
      <p:pic>
        <p:nvPicPr>
          <p:cNvPr id="8" name="Picture 7" descr="Captura de ecrã 2016-02-27, às 01.32.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r="7255"/>
          <a:stretch/>
        </p:blipFill>
        <p:spPr>
          <a:xfrm>
            <a:off x="7356717" y="1876851"/>
            <a:ext cx="1471470" cy="1971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173399" y="2149521"/>
            <a:ext cx="7666299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Bef>
                <a:spcPct val="20000"/>
              </a:spcBef>
            </a:pPr>
            <a:r>
              <a:rPr lang="pt-PT" sz="2000" b="1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Opção nos casos de </a:t>
            </a:r>
            <a:r>
              <a:rPr lang="pt-PT" sz="2000" b="1" dirty="0" err="1">
                <a:solidFill>
                  <a:prstClr val="black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pt-PT" sz="2000" b="1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 localizada, após falha de outras opções.</a:t>
            </a:r>
          </a:p>
          <a:p>
            <a:pPr lvl="2" algn="just">
              <a:spcBef>
                <a:spcPct val="20000"/>
              </a:spcBef>
            </a:pPr>
            <a:r>
              <a:rPr lang="pt-PT" b="1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Necessário em até 23% dos casos (?)</a:t>
            </a:r>
          </a:p>
          <a:p>
            <a:pPr lvl="1" algn="just">
              <a:spcBef>
                <a:spcPct val="20000"/>
              </a:spcBef>
            </a:pPr>
            <a:r>
              <a:rPr lang="pt-PT" sz="2000" b="1" dirty="0" err="1">
                <a:solidFill>
                  <a:prstClr val="black"/>
                </a:solidFill>
                <a:latin typeface="Abadi MT Condensed Light"/>
                <a:cs typeface="Abadi MT Condensed Light"/>
              </a:rPr>
              <a:t>Exérese</a:t>
            </a:r>
            <a:r>
              <a:rPr lang="pt-PT" sz="2000" b="1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 do vestíbulo e avanço de mucosa vaginal</a:t>
            </a:r>
          </a:p>
          <a:p>
            <a:pPr lvl="1" algn="just">
              <a:spcBef>
                <a:spcPct val="20000"/>
              </a:spcBef>
            </a:pPr>
            <a:r>
              <a:rPr lang="pt-PT" sz="2000" b="1" dirty="0">
                <a:solidFill>
                  <a:srgbClr val="4BACC6">
                    <a:lumMod val="50000"/>
                  </a:srgbClr>
                </a:solidFill>
                <a:latin typeface="Abadi MT Condensed Light"/>
                <a:cs typeface="Abadi MT Condensed Light"/>
              </a:rPr>
              <a:t>Taxa de sucesso de 60-94</a:t>
            </a:r>
            <a:r>
              <a:rPr lang="pt-PT" sz="2000" b="1" dirty="0" smtClean="0">
                <a:solidFill>
                  <a:srgbClr val="4BACC6">
                    <a:lumMod val="50000"/>
                  </a:srgbClr>
                </a:solidFill>
                <a:latin typeface="Abadi MT Condensed Light"/>
                <a:cs typeface="Abadi MT Condensed Light"/>
              </a:rPr>
              <a:t>%  (</a:t>
            </a:r>
            <a:r>
              <a:rPr lang="pt-PT" b="1" dirty="0" smtClean="0">
                <a:solidFill>
                  <a:prstClr val="black"/>
                </a:solidFill>
                <a:latin typeface="Abadi MT Condensed Light"/>
                <a:cs typeface="Abadi MT Condensed Light"/>
              </a:rPr>
              <a:t>Mas</a:t>
            </a:r>
            <a:r>
              <a:rPr lang="pt-PT" b="1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, irreversível e não isento de </a:t>
            </a:r>
            <a:r>
              <a:rPr lang="pt-PT" b="1" dirty="0" smtClean="0">
                <a:solidFill>
                  <a:prstClr val="black"/>
                </a:solidFill>
                <a:latin typeface="Abadi MT Condensed Light"/>
                <a:cs typeface="Abadi MT Condensed Light"/>
              </a:rPr>
              <a:t>complicações)</a:t>
            </a:r>
            <a:endParaRPr lang="pt-PT" b="1" dirty="0">
              <a:solidFill>
                <a:prstClr val="black"/>
              </a:solidFill>
              <a:latin typeface="Abadi MT Condensed Light"/>
              <a:cs typeface="Abadi MT Condensed Ligh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57453" y="3951193"/>
            <a:ext cx="8470988" cy="2341671"/>
            <a:chOff x="457453" y="4762793"/>
            <a:chExt cx="8470988" cy="2341671"/>
          </a:xfrm>
        </p:grpSpPr>
        <p:grpSp>
          <p:nvGrpSpPr>
            <p:cNvPr id="14" name="Group 13"/>
            <p:cNvGrpSpPr/>
            <p:nvPr/>
          </p:nvGrpSpPr>
          <p:grpSpPr>
            <a:xfrm>
              <a:off x="2014853" y="4762793"/>
              <a:ext cx="6913588" cy="2341671"/>
              <a:chOff x="2532832" y="3960670"/>
              <a:chExt cx="6913588" cy="2341671"/>
            </a:xfrm>
          </p:grpSpPr>
          <p:pic>
            <p:nvPicPr>
              <p:cNvPr id="2" name="Picture 1" descr="fbc887aa-548b-40a3-9fc3-967b84cefabe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98" t="25548" r="26368" b="33027"/>
              <a:stretch/>
            </p:blipFill>
            <p:spPr>
              <a:xfrm>
                <a:off x="7796473" y="3967607"/>
                <a:ext cx="1649947" cy="233473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/>
              <a:srcRect l="7079" t="9065" r="6907" b="6087"/>
              <a:stretch/>
            </p:blipFill>
            <p:spPr>
              <a:xfrm>
                <a:off x="2532832" y="4001031"/>
                <a:ext cx="1562940" cy="2268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5"/>
              <a:srcRect t="296" r="7697" b="-296"/>
              <a:stretch/>
            </p:blipFill>
            <p:spPr>
              <a:xfrm>
                <a:off x="5943271" y="3960670"/>
                <a:ext cx="1726063" cy="234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b="10740"/>
              <a:stretch/>
            </p:blipFill>
            <p:spPr>
              <a:xfrm>
                <a:off x="4212225" y="3960670"/>
                <a:ext cx="1650674" cy="230467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453" y="4794315"/>
              <a:ext cx="1438164" cy="226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0" name="TextBox 9"/>
          <p:cNvSpPr txBox="1"/>
          <p:nvPr/>
        </p:nvSpPr>
        <p:spPr>
          <a:xfrm>
            <a:off x="2690150" y="4123564"/>
            <a:ext cx="3813148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600"/>
              </a:spcAft>
              <a:defRPr sz="2400" b="1" cap="small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cap="none" dirty="0" err="1"/>
              <a:t>Selecção</a:t>
            </a:r>
            <a:r>
              <a:rPr lang="en-US" cap="none" dirty="0"/>
              <a:t> </a:t>
            </a:r>
            <a:r>
              <a:rPr lang="en-US" cap="none" dirty="0" err="1"/>
              <a:t>criteriosa</a:t>
            </a:r>
            <a:r>
              <a:rPr lang="en-US" cap="none" dirty="0"/>
              <a:t> de </a:t>
            </a:r>
            <a:r>
              <a:rPr lang="en-US" cap="none" dirty="0" err="1"/>
              <a:t>doentes</a:t>
            </a:r>
            <a:r>
              <a:rPr lang="en-US" cap="non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575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Tratamento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0337" y="1406065"/>
            <a:ext cx="2732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PT" sz="36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cs typeface="Abadi MT Condensed Light"/>
              </a:rPr>
              <a:t>Avaliação Sexual</a:t>
            </a:r>
            <a:endParaRPr lang="pt-PT" sz="3600" b="1" dirty="0">
              <a:solidFill>
                <a:schemeClr val="accent5">
                  <a:lumMod val="50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085832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Elkattah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R1, </a:t>
            </a:r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Trotter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-Ross W, </a:t>
            </a:r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Huffaker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RK.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Percutaneous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tibial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nerve stimulation as an off-label treatment of clitoral pain. 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Female Pelvic Med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Reconstr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Surg. 2014 Nov-Dec;20(6):e1-4</a:t>
            </a:r>
            <a:endParaRPr lang="pt-PT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Vallinga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MS, </a:t>
            </a:r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Spoelstra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SK </a:t>
            </a:r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et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al.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Transcutaneous electrical nerve stimulation as an additional treatment for women suffering from therapy-resistant provoked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vestibulodynia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: a feasibility study</a:t>
            </a:r>
            <a:r>
              <a:rPr lang="en-US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is-I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J Sex Med. 2015 Jan;12(1):228-37</a:t>
            </a:r>
            <a:endParaRPr lang="pt-PT" sz="1000" i="1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Hoffstetter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S, </a:t>
            </a:r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Shah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M. </a:t>
            </a:r>
            <a:r>
              <a:rPr lang="pt-PT" sz="1000" i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Vulvodynia</a:t>
            </a:r>
            <a:r>
              <a:rPr lang="pt-PT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.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de-DE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Clin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de-DE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de-DE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Gynecol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2015 Sep;58(3):536-</a:t>
            </a:r>
            <a:r>
              <a:rPr lang="de-DE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45</a:t>
            </a:r>
            <a:endParaRPr lang="pt-PT" sz="1000" b="1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endParaRPr lang="pt-PT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6624" y="2328888"/>
            <a:ext cx="8071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 smtClean="0">
                <a:solidFill>
                  <a:srgbClr val="715253"/>
                </a:solidFill>
                <a:latin typeface="Abadi MT Condensed Light"/>
                <a:ea typeface="ＭＳ Ｐゴシック" charset="0"/>
                <a:cs typeface="Abadi MT Condensed Light"/>
              </a:rPr>
              <a:t>NÃO </a:t>
            </a:r>
            <a:r>
              <a:rPr lang="en-US" sz="2400" b="1" cap="small" dirty="0" err="1" smtClean="0">
                <a:solidFill>
                  <a:srgbClr val="715253"/>
                </a:solidFill>
                <a:latin typeface="Abadi MT Condensed Light"/>
                <a:ea typeface="ＭＳ Ｐゴシック" charset="0"/>
                <a:cs typeface="Abadi MT Condensed Light"/>
              </a:rPr>
              <a:t>é</a:t>
            </a:r>
            <a:r>
              <a:rPr lang="en-US" sz="2400" b="1" cap="small" dirty="0" smtClean="0">
                <a:solidFill>
                  <a:srgbClr val="715253"/>
                </a:solidFill>
                <a:latin typeface="Abadi MT Condensed Light"/>
                <a:ea typeface="ＭＳ Ｐゴシック" charset="0"/>
                <a:cs typeface="Abadi MT Condensed Light"/>
              </a:rPr>
              <a:t> </a:t>
            </a:r>
            <a:r>
              <a:rPr lang="en-US" sz="2400" b="1" cap="small" dirty="0" err="1" smtClean="0">
                <a:solidFill>
                  <a:srgbClr val="715253"/>
                </a:solidFill>
                <a:latin typeface="Abadi MT Condensed Light"/>
                <a:ea typeface="ＭＳ Ｐゴシック" charset="0"/>
                <a:cs typeface="Abadi MT Condensed Light"/>
              </a:rPr>
              <a:t>uma</a:t>
            </a:r>
            <a:r>
              <a:rPr lang="en-US" sz="2400" b="1" cap="small" dirty="0" smtClean="0">
                <a:solidFill>
                  <a:srgbClr val="715253"/>
                </a:solidFill>
                <a:latin typeface="Abadi MT Condensed Light"/>
                <a:ea typeface="ＭＳ Ｐゴシック" charset="0"/>
                <a:cs typeface="Abadi MT Condensed Light"/>
              </a:rPr>
              <a:t> </a:t>
            </a:r>
            <a:r>
              <a:rPr lang="en-US" sz="2400" b="1" cap="small" dirty="0" err="1" smtClean="0">
                <a:solidFill>
                  <a:srgbClr val="715253"/>
                </a:solidFill>
                <a:latin typeface="Abadi MT Condensed Light"/>
                <a:ea typeface="ＭＳ Ｐゴシック" charset="0"/>
                <a:cs typeface="Abadi MT Condensed Light"/>
              </a:rPr>
              <a:t>disfunção</a:t>
            </a:r>
            <a:r>
              <a:rPr lang="en-US" sz="2400" b="1" cap="small" dirty="0" smtClean="0">
                <a:solidFill>
                  <a:srgbClr val="715253"/>
                </a:solidFill>
                <a:latin typeface="Abadi MT Condensed Light"/>
                <a:ea typeface="ＭＳ Ｐゴシック" charset="0"/>
                <a:cs typeface="Abadi MT Condensed Light"/>
              </a:rPr>
              <a:t> sexual!</a:t>
            </a:r>
          </a:p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   Mas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pode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levar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à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disfunção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 sexual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ou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estar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associada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!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badi MT Condensed Light"/>
              <a:ea typeface="ＭＳ Ｐゴシック" charset="0"/>
              <a:cs typeface="Abadi MT Condensed Ligh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616526" y="2013146"/>
            <a:ext cx="2339022" cy="136207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cap="small" dirty="0" err="1" smtClean="0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rPr>
              <a:t>Dor</a:t>
            </a:r>
            <a:r>
              <a:rPr lang="en-US" sz="2400" b="1" cap="small" dirty="0" smtClean="0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rPr>
              <a:t> sexual</a:t>
            </a:r>
          </a:p>
          <a:p>
            <a:pPr algn="ctr">
              <a:spcAft>
                <a:spcPts val="600"/>
              </a:spcAft>
            </a:pPr>
            <a:r>
              <a:rPr lang="en-US" sz="2000" b="1" cap="small" dirty="0" err="1" smtClean="0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rPr>
              <a:t>Medo</a:t>
            </a:r>
            <a:r>
              <a:rPr lang="en-US" sz="2000" b="1" cap="small" dirty="0" smtClean="0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rPr>
              <a:t>/</a:t>
            </a:r>
            <a:r>
              <a:rPr lang="en-US" sz="2000" b="1" cap="small" dirty="0" err="1" smtClean="0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rPr>
              <a:t>evicção</a:t>
            </a:r>
            <a:endParaRPr lang="en-US" sz="2000" b="1" cap="small" dirty="0">
              <a:solidFill>
                <a:schemeClr val="bg1"/>
              </a:solidFill>
              <a:latin typeface="Abadi MT Condensed Light"/>
              <a:ea typeface="ＭＳ Ｐゴシック" charset="0"/>
              <a:cs typeface="Abadi MT Condensed Light"/>
            </a:endParaRPr>
          </a:p>
          <a:p>
            <a:pPr algn="ctr">
              <a:spcAft>
                <a:spcPts val="600"/>
              </a:spcAft>
            </a:pPr>
            <a:r>
              <a:rPr lang="en-US" sz="2000" b="1" cap="small" dirty="0" err="1" smtClean="0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rPr>
              <a:t>Antecipação</a:t>
            </a:r>
            <a:r>
              <a:rPr lang="en-US" sz="2000" b="1" cap="small" dirty="0" smtClean="0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rPr>
              <a:t> da </a:t>
            </a:r>
            <a:r>
              <a:rPr lang="en-US" sz="2000" b="1" cap="small" dirty="0" err="1" smtClean="0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rPr>
              <a:t>dor</a:t>
            </a:r>
            <a:endParaRPr lang="en-US" sz="2000" b="1" cap="small" dirty="0" smtClean="0">
              <a:solidFill>
                <a:schemeClr val="bg1"/>
              </a:solidFill>
              <a:latin typeface="Abadi MT Condensed Light"/>
              <a:ea typeface="ＭＳ Ｐゴシック" charset="0"/>
              <a:cs typeface="Abadi MT Condensed Light"/>
            </a:endParaRPr>
          </a:p>
        </p:txBody>
      </p:sp>
      <p:pic>
        <p:nvPicPr>
          <p:cNvPr id="17" name="Picture 16" descr="1.png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049"/>
          <a:stretch/>
        </p:blipFill>
        <p:spPr>
          <a:xfrm>
            <a:off x="627571" y="3476532"/>
            <a:ext cx="6983625" cy="500820"/>
          </a:xfrm>
          <a:prstGeom prst="rect">
            <a:avLst/>
          </a:prstGeom>
        </p:spPr>
      </p:pic>
      <p:pic>
        <p:nvPicPr>
          <p:cNvPr id="18" name="Picture 17" descr="1.png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8"/>
          <a:stretch/>
        </p:blipFill>
        <p:spPr>
          <a:xfrm>
            <a:off x="963770" y="3893788"/>
            <a:ext cx="6983625" cy="212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Tratamento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0337" y="1406065"/>
            <a:ext cx="2732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PT" sz="36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cs typeface="Abadi MT Condensed Light"/>
              </a:rPr>
              <a:t>Avaliação Sexual</a:t>
            </a:r>
            <a:endParaRPr lang="pt-PT" sz="3600" b="1" dirty="0">
              <a:solidFill>
                <a:schemeClr val="accent5">
                  <a:lumMod val="50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085832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Elkattah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R1, </a:t>
            </a:r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Trotter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-Ross W, </a:t>
            </a:r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Huffaker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RK.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Percutaneous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tibial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nerve stimulation as an off-label treatment of clitoral pain. 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Female Pelvic Med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Reconstr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Surg. 2014 Nov-Dec;20(6):e1-4</a:t>
            </a:r>
            <a:endParaRPr lang="pt-PT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Vallinga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MS, </a:t>
            </a:r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Spoelstra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SK </a:t>
            </a:r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et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al.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Transcutaneous electrical nerve stimulation as an additional treatment for women suffering from therapy-resistant provoked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vestibulodynia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: a feasibility study</a:t>
            </a:r>
            <a:r>
              <a:rPr lang="en-US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is-I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J Sex Med. 2015 Jan;12(1):228-37</a:t>
            </a:r>
            <a:endParaRPr lang="pt-PT" sz="1000" i="1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Hoffstetter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S, </a:t>
            </a:r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Shah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M. </a:t>
            </a:r>
            <a:r>
              <a:rPr lang="pt-PT" sz="1000" i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Vulvodynia</a:t>
            </a:r>
            <a:r>
              <a:rPr lang="pt-PT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.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de-DE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Clin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de-DE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de-DE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Gynecol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2015 Sep;58(3):536-</a:t>
            </a:r>
            <a:r>
              <a:rPr lang="de-DE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45</a:t>
            </a:r>
            <a:endParaRPr lang="pt-PT" sz="1000" b="1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endParaRPr lang="pt-PT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14" name="Picture 13" descr="sad-depressed-mood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946" y="4181952"/>
            <a:ext cx="3393602" cy="1499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ounded Rectangle 15"/>
          <p:cNvSpPr/>
          <p:nvPr/>
        </p:nvSpPr>
        <p:spPr>
          <a:xfrm>
            <a:off x="5981584" y="2380800"/>
            <a:ext cx="2339022" cy="136207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cap="small" dirty="0" err="1" smtClean="0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rPr>
              <a:t>Dor</a:t>
            </a:r>
            <a:r>
              <a:rPr lang="en-US" sz="2400" b="1" cap="small" dirty="0" smtClean="0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rPr>
              <a:t> sexual</a:t>
            </a:r>
          </a:p>
          <a:p>
            <a:pPr algn="ctr">
              <a:spcAft>
                <a:spcPts val="600"/>
              </a:spcAft>
            </a:pPr>
            <a:r>
              <a:rPr lang="en-US" sz="2000" b="1" cap="small" dirty="0" err="1" smtClean="0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rPr>
              <a:t>Medo</a:t>
            </a:r>
            <a:r>
              <a:rPr lang="en-US" sz="2000" b="1" cap="small" dirty="0" smtClean="0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rPr>
              <a:t>/</a:t>
            </a:r>
            <a:r>
              <a:rPr lang="en-US" sz="2000" b="1" cap="small" dirty="0" err="1" smtClean="0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rPr>
              <a:t>evicção</a:t>
            </a:r>
            <a:endParaRPr lang="en-US" sz="2000" b="1" cap="small" dirty="0">
              <a:solidFill>
                <a:schemeClr val="bg1"/>
              </a:solidFill>
              <a:latin typeface="Abadi MT Condensed Light"/>
              <a:ea typeface="ＭＳ Ｐゴシック" charset="0"/>
              <a:cs typeface="Abadi MT Condensed Light"/>
            </a:endParaRPr>
          </a:p>
          <a:p>
            <a:pPr algn="ctr">
              <a:spcAft>
                <a:spcPts val="600"/>
              </a:spcAft>
            </a:pPr>
            <a:r>
              <a:rPr lang="en-US" sz="2000" b="1" cap="small" dirty="0" err="1" smtClean="0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rPr>
              <a:t>Antecipação</a:t>
            </a:r>
            <a:r>
              <a:rPr lang="en-US" sz="2000" b="1" cap="small" dirty="0" smtClean="0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rPr>
              <a:t> da </a:t>
            </a:r>
            <a:r>
              <a:rPr lang="en-US" sz="2000" b="1" cap="small" dirty="0" err="1" smtClean="0">
                <a:solidFill>
                  <a:schemeClr val="bg1"/>
                </a:solidFill>
                <a:latin typeface="Abadi MT Condensed Light"/>
                <a:ea typeface="ＭＳ Ｐゴシック" charset="0"/>
                <a:cs typeface="Abadi MT Condensed Light"/>
              </a:rPr>
              <a:t>dor</a:t>
            </a:r>
            <a:endParaRPr lang="en-US" sz="2000" b="1" cap="small" dirty="0" smtClean="0">
              <a:solidFill>
                <a:schemeClr val="bg1"/>
              </a:solidFill>
              <a:latin typeface="Abadi MT Condensed Light"/>
              <a:ea typeface="ＭＳ Ｐゴシック" charset="0"/>
              <a:cs typeface="Abadi MT Condensed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3880" y="2221059"/>
            <a:ext cx="4465402" cy="2308324"/>
          </a:xfrm>
          <a:prstGeom prst="rect">
            <a:avLst/>
          </a:prstGeom>
          <a:ln>
            <a:solidFill>
              <a:srgbClr val="715253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“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Reconquistar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”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confiança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na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penetração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ea typeface="ＭＳ Ｐゴシック" charset="0"/>
                <a:cs typeface="Abadi MT Condensed Light"/>
              </a:rPr>
              <a:t>vaginal</a:t>
            </a:r>
            <a:endParaRPr lang="en-US" b="1" dirty="0" smtClean="0">
              <a:latin typeface="Abadi MT Condensed Light"/>
              <a:cs typeface="Abadi MT Condensed Light"/>
            </a:endParaRPr>
          </a:p>
          <a:p>
            <a:endParaRPr lang="en-US" b="1" dirty="0">
              <a:latin typeface="Abadi MT Condensed Light"/>
              <a:cs typeface="Abadi MT Condensed Light"/>
            </a:endParaRPr>
          </a:p>
          <a:p>
            <a:r>
              <a:rPr lang="en-US" b="1" dirty="0" err="1" smtClean="0">
                <a:latin typeface="Abadi MT Condensed Light"/>
                <a:cs typeface="Abadi MT Condensed Light"/>
              </a:rPr>
              <a:t>Sensação</a:t>
            </a:r>
            <a:r>
              <a:rPr lang="en-US" b="1" dirty="0" smtClean="0">
                <a:latin typeface="Abadi MT Condensed Light"/>
                <a:cs typeface="Abadi MT Condensed Light"/>
              </a:rPr>
              <a:t> de </a:t>
            </a:r>
            <a:r>
              <a:rPr lang="en-US" b="1" dirty="0" err="1" smtClean="0">
                <a:latin typeface="Abadi MT Condensed Light"/>
                <a:cs typeface="Abadi MT Condensed Light"/>
              </a:rPr>
              <a:t>controlo</a:t>
            </a:r>
            <a:endParaRPr lang="en-US" b="1" dirty="0" smtClean="0">
              <a:latin typeface="Abadi MT Condensed Light"/>
              <a:cs typeface="Abadi MT Condensed Light"/>
            </a:endParaRPr>
          </a:p>
          <a:p>
            <a:endParaRPr lang="en-US" dirty="0" smtClean="0">
              <a:latin typeface="Abadi MT Condensed Light"/>
              <a:cs typeface="Abadi MT Condensed Light"/>
            </a:endParaRPr>
          </a:p>
          <a:p>
            <a:r>
              <a:rPr lang="en-US" dirty="0" err="1" smtClean="0">
                <a:latin typeface="Abadi MT Condensed Light"/>
                <a:cs typeface="Abadi MT Condensed Light"/>
              </a:rPr>
              <a:t>Exercícios</a:t>
            </a:r>
            <a:r>
              <a:rPr lang="en-US" dirty="0" smtClean="0">
                <a:latin typeface="Abadi MT Condensed Light"/>
                <a:cs typeface="Abadi MT Condensed Light"/>
              </a:rPr>
              <a:t> de </a:t>
            </a:r>
            <a:r>
              <a:rPr lang="en-US" dirty="0" err="1" smtClean="0">
                <a:latin typeface="Abadi MT Condensed Light"/>
                <a:cs typeface="Abadi MT Condensed Light"/>
              </a:rPr>
              <a:t>relaxamento</a:t>
            </a:r>
            <a:r>
              <a:rPr lang="en-US" dirty="0" smtClean="0">
                <a:latin typeface="Abadi MT Condensed Light"/>
                <a:cs typeface="Abadi MT Condensed Light"/>
              </a:rPr>
              <a:t> (</a:t>
            </a:r>
            <a:r>
              <a:rPr lang="en-US" dirty="0" err="1" smtClean="0">
                <a:latin typeface="Abadi MT Condensed Light"/>
                <a:cs typeface="Abadi MT Condensed Light"/>
              </a:rPr>
              <a:t>relaxamento</a:t>
            </a:r>
            <a:r>
              <a:rPr lang="en-US" dirty="0" smtClean="0"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latin typeface="Abadi MT Condensed Light"/>
                <a:cs typeface="Abadi MT Condensed Light"/>
              </a:rPr>
              <a:t>progressivo</a:t>
            </a:r>
            <a:r>
              <a:rPr lang="en-US" dirty="0" smtClean="0">
                <a:latin typeface="Abadi MT Condensed Light"/>
                <a:cs typeface="Abadi MT Condensed Light"/>
              </a:rPr>
              <a:t>)</a:t>
            </a:r>
          </a:p>
          <a:p>
            <a:r>
              <a:rPr lang="en-US" dirty="0" err="1" smtClean="0">
                <a:latin typeface="Abadi MT Condensed Light"/>
                <a:cs typeface="Abadi MT Condensed Light"/>
              </a:rPr>
              <a:t>Dessensibilização</a:t>
            </a:r>
            <a:endParaRPr lang="en-US" dirty="0" smtClean="0">
              <a:latin typeface="Abadi MT Condensed Light"/>
              <a:cs typeface="Abadi MT Condensed Light"/>
            </a:endParaRPr>
          </a:p>
          <a:p>
            <a:r>
              <a:rPr lang="en-US" dirty="0" err="1" smtClean="0">
                <a:latin typeface="Abadi MT Condensed Light"/>
                <a:cs typeface="Abadi MT Condensed Light"/>
              </a:rPr>
              <a:t>Foco</a:t>
            </a:r>
            <a:r>
              <a:rPr lang="en-US" dirty="0" smtClean="0">
                <a:latin typeface="Abadi MT Condensed Light"/>
                <a:cs typeface="Abadi MT Condensed Light"/>
              </a:rPr>
              <a:t> sensorial (</a:t>
            </a:r>
            <a:r>
              <a:rPr lang="en-US" dirty="0" err="1" smtClean="0">
                <a:latin typeface="Abadi MT Condensed Light"/>
                <a:cs typeface="Abadi MT Condensed Light"/>
              </a:rPr>
              <a:t>Terapia</a:t>
            </a:r>
            <a:r>
              <a:rPr lang="en-US" dirty="0" smtClean="0"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latin typeface="Abadi MT Condensed Light"/>
                <a:cs typeface="Abadi MT Condensed Light"/>
              </a:rPr>
              <a:t>cognitivo-comportamental</a:t>
            </a:r>
            <a:r>
              <a:rPr lang="en-US" dirty="0" smtClean="0">
                <a:latin typeface="Abadi MT Condensed Light"/>
                <a:cs typeface="Abadi MT Condensed Light"/>
              </a:rPr>
              <a:t>)</a:t>
            </a:r>
          </a:p>
          <a:p>
            <a:r>
              <a:rPr lang="en-US" dirty="0" err="1" smtClean="0">
                <a:latin typeface="Abadi MT Condensed Light"/>
                <a:cs typeface="Abadi MT Condensed Light"/>
              </a:rPr>
              <a:t>Terapia</a:t>
            </a:r>
            <a:r>
              <a:rPr lang="en-US" dirty="0" smtClean="0">
                <a:latin typeface="Abadi MT Condensed Light"/>
                <a:cs typeface="Abadi MT Condensed Light"/>
              </a:rPr>
              <a:t> de </a:t>
            </a:r>
            <a:r>
              <a:rPr lang="en-US" dirty="0" err="1" smtClean="0">
                <a:latin typeface="Abadi MT Condensed Light"/>
                <a:cs typeface="Abadi MT Condensed Light"/>
              </a:rPr>
              <a:t>casal</a:t>
            </a:r>
            <a:endParaRPr lang="en-US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02390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Tratamento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7297" y="1541749"/>
            <a:ext cx="1224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PT" sz="3600" b="1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cs typeface="Abadi MT Condensed Light"/>
              </a:rPr>
              <a:t>Outros</a:t>
            </a:r>
            <a:endParaRPr lang="pt-PT" sz="3600" b="1" dirty="0">
              <a:solidFill>
                <a:schemeClr val="accent5">
                  <a:lumMod val="50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4138" y="2254928"/>
            <a:ext cx="3765002" cy="1381783"/>
          </a:xfrm>
          <a:prstGeom prst="rect">
            <a:avLst/>
          </a:prstGeom>
          <a:noFill/>
          <a:ln>
            <a:solidFill>
              <a:srgbClr val="6B3F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60517" y="2238216"/>
            <a:ext cx="3698166" cy="196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algn="just">
              <a:spcBef>
                <a:spcPts val="0"/>
              </a:spcBef>
              <a:buNone/>
            </a:pPr>
            <a:r>
              <a:rPr lang="pt-PT" sz="2000" dirty="0" smtClean="0">
                <a:latin typeface="Abadi MT Condensed Light"/>
                <a:cs typeface="Abadi MT Condensed Light"/>
              </a:rPr>
              <a:t>Acupunctura </a:t>
            </a:r>
          </a:p>
          <a:p>
            <a:pPr marL="342900" lvl="1" indent="0" algn="just">
              <a:spcBef>
                <a:spcPts val="0"/>
              </a:spcBef>
              <a:buNone/>
            </a:pPr>
            <a:r>
              <a:rPr lang="pt-PT" sz="2000" dirty="0" err="1" smtClean="0">
                <a:latin typeface="Abadi MT Condensed Light"/>
                <a:cs typeface="Abadi MT Condensed Light"/>
              </a:rPr>
              <a:t>Hipnoterapia</a:t>
            </a:r>
            <a:endParaRPr lang="pt-PT" sz="2000" dirty="0" smtClean="0">
              <a:latin typeface="Abadi MT Condensed Light"/>
              <a:cs typeface="Abadi MT Condensed Light"/>
            </a:endParaRPr>
          </a:p>
          <a:p>
            <a:pPr marL="342900" lvl="1" indent="0" algn="just">
              <a:spcBef>
                <a:spcPts val="0"/>
              </a:spcBef>
              <a:buNone/>
            </a:pPr>
            <a:r>
              <a:rPr lang="pt-PT" sz="2000" dirty="0" smtClean="0">
                <a:latin typeface="Abadi MT Condensed Light"/>
                <a:cs typeface="Abadi MT Condensed Light"/>
              </a:rPr>
              <a:t>Medicina tradicional chinesa</a:t>
            </a:r>
          </a:p>
          <a:p>
            <a:pPr marL="342900" lvl="1" indent="0" algn="just">
              <a:spcBef>
                <a:spcPts val="0"/>
              </a:spcBef>
              <a:buNone/>
            </a:pPr>
            <a:r>
              <a:rPr lang="pt-PT" sz="2000" dirty="0" smtClean="0">
                <a:latin typeface="Abadi MT Condensed Light"/>
                <a:cs typeface="Abadi MT Condensed Light"/>
              </a:rPr>
              <a:t>LASER </a:t>
            </a:r>
            <a:r>
              <a:rPr lang="mr-IN" sz="2000" dirty="0" smtClean="0">
                <a:latin typeface="Abadi MT Condensed Light"/>
                <a:cs typeface="Abadi MT Condensed Light"/>
              </a:rPr>
              <a:t>–</a:t>
            </a:r>
            <a:r>
              <a:rPr lang="pt-PT" sz="2000" dirty="0" smtClean="0">
                <a:latin typeface="Abadi MT Condensed Light"/>
                <a:cs typeface="Abadi MT Condensed Light"/>
              </a:rPr>
              <a:t> </a:t>
            </a:r>
            <a:r>
              <a:rPr lang="pt-PT" sz="2000" b="1" dirty="0" smtClean="0">
                <a:latin typeface="Abadi MT Condensed Light"/>
                <a:cs typeface="Abadi MT Condensed Light"/>
              </a:rPr>
              <a:t>Não!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PT" sz="2000" dirty="0" smtClean="0">
              <a:latin typeface="Abadi MT Condensed Light"/>
              <a:cs typeface="Abadi MT Condensed Ligh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PT" sz="2000" dirty="0" smtClean="0">
              <a:latin typeface="Abadi MT Condensed Light"/>
              <a:cs typeface="Abadi MT Condensed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085832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Elkattah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R1, </a:t>
            </a:r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Trotter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-Ross W, </a:t>
            </a:r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Huffaker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RK.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Percutaneous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tibial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nerve stimulation as an off-label treatment of clitoral pain. 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Female Pelvic Med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Reconstr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Surg. 2014 Nov-Dec;20(6):e1-4</a:t>
            </a:r>
            <a:endParaRPr lang="pt-PT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Vallinga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MS, </a:t>
            </a:r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Spoelstra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SK </a:t>
            </a:r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et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al.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Transcutaneous electrical nerve stimulation as an additional treatment for women suffering from therapy-resistant provoked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vestibulodynia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: a feasibility study</a:t>
            </a:r>
            <a:r>
              <a:rPr lang="en-US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is-I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J Sex Med. 2015 Jan;12(1):228-37</a:t>
            </a:r>
            <a:endParaRPr lang="pt-PT" sz="1000" i="1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pt-PT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Hoffstetter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S, </a:t>
            </a:r>
            <a:r>
              <a:rPr lang="pt-PT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Shah</a:t>
            </a:r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M. </a:t>
            </a:r>
            <a:r>
              <a:rPr lang="pt-PT" sz="1000" i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Vulvodynia</a:t>
            </a:r>
            <a:r>
              <a:rPr lang="pt-PT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.</a:t>
            </a:r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de-DE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Clin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de-DE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de-DE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Gynecol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2015 Sep;58(3):536-</a:t>
            </a:r>
            <a:r>
              <a:rPr lang="de-DE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45</a:t>
            </a:r>
            <a:endParaRPr lang="pt-PT" sz="1000" b="1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pt-PT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endParaRPr lang="pt-PT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5" name="Picture 4" descr="thumbs.web.sapo.i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25" y="1800759"/>
            <a:ext cx="2444315" cy="1835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 descr="hipnoterapiapark-951c5f5fbd76141841acfc9d00b89629-1200x6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83" y="4017387"/>
            <a:ext cx="3230576" cy="1615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821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Tratamento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4194025"/>
            <a:ext cx="112082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1157A4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endParaRPr lang="en-US" b="1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9892" y="2847825"/>
            <a:ext cx="1125353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1157A4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LOCALIZADA</a:t>
            </a:r>
            <a:endParaRPr lang="en-US" b="1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cxnSp>
        <p:nvCxnSpPr>
          <p:cNvPr id="6" name="Straight Arrow Connector 5"/>
          <p:cNvCxnSpPr>
            <a:stCxn id="4" idx="3"/>
            <a:endCxn id="5" idx="1"/>
          </p:cNvCxnSpPr>
          <p:nvPr/>
        </p:nvCxnSpPr>
        <p:spPr>
          <a:xfrm flipV="1">
            <a:off x="1311320" y="3032491"/>
            <a:ext cx="738572" cy="134620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4" idx="3"/>
            <a:endCxn id="31" idx="1"/>
          </p:cNvCxnSpPr>
          <p:nvPr/>
        </p:nvCxnSpPr>
        <p:spPr>
          <a:xfrm>
            <a:off x="1311320" y="4378691"/>
            <a:ext cx="738572" cy="1401233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40165" y="3917214"/>
            <a:ext cx="2210862" cy="800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charset="2"/>
              <a:buChar char="ü"/>
            </a:pPr>
            <a:r>
              <a:rPr lang="en-US" sz="1200" dirty="0" smtClean="0">
                <a:latin typeface="Abadi MT Condensed Light"/>
                <a:cs typeface="Abadi MT Condensed Light"/>
              </a:rPr>
              <a:t>CUIDADOS GERAIS</a:t>
            </a:r>
          </a:p>
          <a:p>
            <a:pPr marL="171450" indent="-171450">
              <a:spcBef>
                <a:spcPts val="600"/>
              </a:spcBef>
              <a:buFont typeface="Wingdings" charset="2"/>
              <a:buChar char="ü"/>
            </a:pPr>
            <a:r>
              <a:rPr lang="en-US" sz="1200" dirty="0" smtClean="0">
                <a:latin typeface="Abadi MT Condensed Light"/>
                <a:cs typeface="Abadi MT Condensed Light"/>
              </a:rPr>
              <a:t>PATOLOGIA/</a:t>
            </a:r>
            <a:r>
              <a:rPr lang="en-US" sz="1200" smtClean="0">
                <a:latin typeface="Abadi MT Condensed Light"/>
                <a:cs typeface="Abadi MT Condensed Light"/>
              </a:rPr>
              <a:t>CONDIÇÕES ASSOCIADAS</a:t>
            </a:r>
            <a:endParaRPr lang="en-US" sz="1200" dirty="0" smtClean="0">
              <a:latin typeface="Abadi MT Condensed Light"/>
              <a:cs typeface="Abadi MT Condensed Light"/>
            </a:endParaRPr>
          </a:p>
          <a:p>
            <a:pPr marL="171450" indent="-171450">
              <a:spcBef>
                <a:spcPts val="600"/>
              </a:spcBef>
              <a:buFont typeface="Wingdings" charset="2"/>
              <a:buChar char="ü"/>
            </a:pPr>
            <a:r>
              <a:rPr lang="en-US" sz="1200" dirty="0" smtClean="0">
                <a:latin typeface="Abadi MT Condensed Light"/>
                <a:cs typeface="Abadi MT Condensed Light"/>
              </a:rPr>
              <a:t>AVALIAÇÃO PSICOLÓGICA/SEXUAL</a:t>
            </a:r>
            <a:endParaRPr lang="en-US" sz="1200" dirty="0">
              <a:latin typeface="Abadi MT Condensed Light"/>
              <a:cs typeface="Abadi MT Condensed Light"/>
            </a:endParaRPr>
          </a:p>
        </p:txBody>
      </p:sp>
      <p:cxnSp>
        <p:nvCxnSpPr>
          <p:cNvPr id="10" name="Straight Arrow Connector 9"/>
          <p:cNvCxnSpPr>
            <a:stCxn id="5" idx="3"/>
            <a:endCxn id="12" idx="1"/>
          </p:cNvCxnSpPr>
          <p:nvPr/>
        </p:nvCxnSpPr>
        <p:spPr>
          <a:xfrm flipV="1">
            <a:off x="3175245" y="2627627"/>
            <a:ext cx="932047" cy="404864"/>
          </a:xfrm>
          <a:prstGeom prst="straightConnector1">
            <a:avLst/>
          </a:prstGeom>
          <a:ln>
            <a:solidFill>
              <a:srgbClr val="6B3F4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07292" y="2458350"/>
            <a:ext cx="928459" cy="338554"/>
          </a:xfrm>
          <a:prstGeom prst="rect">
            <a:avLst/>
          </a:prstGeom>
          <a:noFill/>
          <a:ln>
            <a:solidFill>
              <a:srgbClr val="6B3F4B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LIDOCAÍNA</a:t>
            </a:r>
            <a:endParaRPr lang="en-US" sz="1600" b="1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cxnSp>
        <p:nvCxnSpPr>
          <p:cNvPr id="13" name="Straight Arrow Connector 12"/>
          <p:cNvCxnSpPr>
            <a:stCxn id="5" idx="3"/>
            <a:endCxn id="14" idx="1"/>
          </p:cNvCxnSpPr>
          <p:nvPr/>
        </p:nvCxnSpPr>
        <p:spPr>
          <a:xfrm>
            <a:off x="3175245" y="3032491"/>
            <a:ext cx="936278" cy="361379"/>
          </a:xfrm>
          <a:prstGeom prst="straightConnector1">
            <a:avLst/>
          </a:prstGeom>
          <a:ln>
            <a:solidFill>
              <a:srgbClr val="6B3F4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11523" y="3224593"/>
            <a:ext cx="1197764" cy="338554"/>
          </a:xfrm>
          <a:prstGeom prst="rect">
            <a:avLst/>
          </a:prstGeom>
          <a:noFill/>
          <a:ln>
            <a:solidFill>
              <a:srgbClr val="6B3F4B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AMITRIPTILINA</a:t>
            </a:r>
            <a:endParaRPr lang="en-US" sz="1600" b="1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cxnSp>
        <p:nvCxnSpPr>
          <p:cNvPr id="15" name="Straight Arrow Connector 14"/>
          <p:cNvCxnSpPr>
            <a:endCxn id="16" idx="1"/>
          </p:cNvCxnSpPr>
          <p:nvPr/>
        </p:nvCxnSpPr>
        <p:spPr>
          <a:xfrm flipV="1">
            <a:off x="3405063" y="5383568"/>
            <a:ext cx="981631" cy="396356"/>
          </a:xfrm>
          <a:prstGeom prst="straightConnector1">
            <a:avLst/>
          </a:prstGeom>
          <a:ln>
            <a:solidFill>
              <a:srgbClr val="6B3F4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86694" y="5214291"/>
            <a:ext cx="928459" cy="338554"/>
          </a:xfrm>
          <a:prstGeom prst="rect">
            <a:avLst/>
          </a:prstGeom>
          <a:noFill/>
          <a:ln>
            <a:solidFill>
              <a:srgbClr val="6B3F4B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LIDOCAÍNA</a:t>
            </a:r>
            <a:endParaRPr lang="en-US" sz="1600" b="1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cxnSp>
        <p:nvCxnSpPr>
          <p:cNvPr id="17" name="Straight Arrow Connector 16"/>
          <p:cNvCxnSpPr>
            <a:stCxn id="31" idx="3"/>
            <a:endCxn id="18" idx="1"/>
          </p:cNvCxnSpPr>
          <p:nvPr/>
        </p:nvCxnSpPr>
        <p:spPr>
          <a:xfrm>
            <a:off x="3405063" y="5779924"/>
            <a:ext cx="985862" cy="369887"/>
          </a:xfrm>
          <a:prstGeom prst="straightConnector1">
            <a:avLst/>
          </a:prstGeom>
          <a:ln>
            <a:solidFill>
              <a:srgbClr val="6B3F4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90925" y="5980534"/>
            <a:ext cx="1159292" cy="338554"/>
          </a:xfrm>
          <a:prstGeom prst="rect">
            <a:avLst/>
          </a:prstGeom>
          <a:noFill/>
          <a:ln>
            <a:solidFill>
              <a:srgbClr val="6B3F4B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PREGABALINA</a:t>
            </a:r>
            <a:endParaRPr lang="en-US" sz="1600" b="1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9017" y="4213586"/>
            <a:ext cx="884001" cy="27699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badi MT Condensed Light"/>
                <a:cs typeface="Abadi MT Condensed Light"/>
              </a:rPr>
              <a:t>FISIOTERAPIA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badi MT Condensed Light"/>
              <a:cs typeface="Abadi MT Condensed Light"/>
            </a:endParaRPr>
          </a:p>
        </p:txBody>
      </p:sp>
      <p:cxnSp>
        <p:nvCxnSpPr>
          <p:cNvPr id="20" name="Straight Arrow Connector 19"/>
          <p:cNvCxnSpPr>
            <a:stCxn id="5" idx="3"/>
            <a:endCxn id="19" idx="1"/>
          </p:cNvCxnSpPr>
          <p:nvPr/>
        </p:nvCxnSpPr>
        <p:spPr>
          <a:xfrm>
            <a:off x="3175245" y="3032491"/>
            <a:ext cx="1203772" cy="131959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31" idx="3"/>
            <a:endCxn id="19" idx="1"/>
          </p:cNvCxnSpPr>
          <p:nvPr/>
        </p:nvCxnSpPr>
        <p:spPr>
          <a:xfrm flipV="1">
            <a:off x="3405063" y="4352086"/>
            <a:ext cx="973954" cy="142783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3"/>
            <a:endCxn id="23" idx="1"/>
          </p:cNvCxnSpPr>
          <p:nvPr/>
        </p:nvCxnSpPr>
        <p:spPr>
          <a:xfrm flipV="1">
            <a:off x="5309287" y="3386434"/>
            <a:ext cx="964197" cy="7436"/>
          </a:xfrm>
          <a:prstGeom prst="straightConnector1">
            <a:avLst/>
          </a:prstGeom>
          <a:ln>
            <a:solidFill>
              <a:srgbClr val="A5778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73484" y="3217157"/>
            <a:ext cx="1159292" cy="338554"/>
          </a:xfrm>
          <a:prstGeom prst="rect">
            <a:avLst/>
          </a:prstGeom>
          <a:noFill/>
          <a:ln>
            <a:solidFill>
              <a:srgbClr val="A57786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A57786"/>
                </a:solidFill>
                <a:latin typeface="Abadi MT Condensed Light"/>
                <a:cs typeface="Abadi MT Condensed Light"/>
              </a:rPr>
              <a:t>PREGABALINA</a:t>
            </a:r>
            <a:endParaRPr lang="en-US" sz="1600" b="1" dirty="0">
              <a:solidFill>
                <a:srgbClr val="A57786"/>
              </a:solidFill>
              <a:latin typeface="Abadi MT Condensed Light"/>
              <a:cs typeface="Abadi MT Condensed Light"/>
            </a:endParaRPr>
          </a:p>
        </p:txBody>
      </p:sp>
      <p:cxnSp>
        <p:nvCxnSpPr>
          <p:cNvPr id="24" name="Straight Arrow Connector 23"/>
          <p:cNvCxnSpPr>
            <a:stCxn id="18" idx="3"/>
            <a:endCxn id="25" idx="1"/>
          </p:cNvCxnSpPr>
          <p:nvPr/>
        </p:nvCxnSpPr>
        <p:spPr>
          <a:xfrm flipV="1">
            <a:off x="5550217" y="6146649"/>
            <a:ext cx="723267" cy="3162"/>
          </a:xfrm>
          <a:prstGeom prst="straightConnector1">
            <a:avLst/>
          </a:prstGeom>
          <a:ln>
            <a:solidFill>
              <a:srgbClr val="A5778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273484" y="5977372"/>
            <a:ext cx="1197764" cy="338554"/>
          </a:xfrm>
          <a:prstGeom prst="rect">
            <a:avLst/>
          </a:prstGeom>
          <a:noFill/>
          <a:ln>
            <a:solidFill>
              <a:srgbClr val="A57786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A57786"/>
                </a:solidFill>
                <a:latin typeface="Abadi MT Condensed Light"/>
                <a:cs typeface="Abadi MT Condensed Light"/>
              </a:rPr>
              <a:t>AMITRIPTILINA</a:t>
            </a:r>
            <a:endParaRPr lang="en-US" sz="1600" b="1" dirty="0">
              <a:solidFill>
                <a:srgbClr val="A57786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80142" y="1965848"/>
            <a:ext cx="1479892" cy="584776"/>
          </a:xfrm>
          <a:prstGeom prst="rect">
            <a:avLst/>
          </a:prstGeom>
          <a:noFill/>
          <a:ln>
            <a:solidFill>
              <a:srgbClr val="F2ACA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2ACA9"/>
                </a:solidFill>
                <a:latin typeface="Abadi MT Condensed Light"/>
                <a:cs typeface="Abadi MT Condensed Light"/>
              </a:rPr>
              <a:t>VESTIBULECTOMIA </a:t>
            </a:r>
          </a:p>
          <a:p>
            <a:pPr algn="ctr"/>
            <a:r>
              <a:rPr lang="en-US" sz="1600" b="1" dirty="0" smtClean="0">
                <a:solidFill>
                  <a:srgbClr val="F2ACA9"/>
                </a:solidFill>
                <a:latin typeface="Abadi MT Condensed Light"/>
                <a:cs typeface="Abadi MT Condensed Light"/>
              </a:rPr>
              <a:t>TOTAL</a:t>
            </a:r>
            <a:endParaRPr lang="en-US" sz="1600" b="1" dirty="0">
              <a:solidFill>
                <a:srgbClr val="F2ACA9"/>
              </a:solidFill>
              <a:latin typeface="Abadi MT Condensed Light"/>
              <a:cs typeface="Abadi MT Condensed Light"/>
            </a:endParaRPr>
          </a:p>
        </p:txBody>
      </p:sp>
      <p:cxnSp>
        <p:nvCxnSpPr>
          <p:cNvPr id="27" name="Straight Arrow Connector 26"/>
          <p:cNvCxnSpPr>
            <a:stCxn id="23" idx="3"/>
            <a:endCxn id="26" idx="2"/>
          </p:cNvCxnSpPr>
          <p:nvPr/>
        </p:nvCxnSpPr>
        <p:spPr>
          <a:xfrm flipV="1">
            <a:off x="7432776" y="2550624"/>
            <a:ext cx="487312" cy="835810"/>
          </a:xfrm>
          <a:prstGeom prst="straightConnector1">
            <a:avLst/>
          </a:prstGeom>
          <a:ln>
            <a:solidFill>
              <a:srgbClr val="F2ACA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5" idx="0"/>
            <a:endCxn id="30" idx="2"/>
          </p:cNvCxnSpPr>
          <p:nvPr/>
        </p:nvCxnSpPr>
        <p:spPr>
          <a:xfrm flipV="1">
            <a:off x="6872366" y="4546650"/>
            <a:ext cx="768499" cy="143072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3" idx="2"/>
          </p:cNvCxnSpPr>
          <p:nvPr/>
        </p:nvCxnSpPr>
        <p:spPr>
          <a:xfrm>
            <a:off x="6853130" y="3555711"/>
            <a:ext cx="682203" cy="65787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907581" y="4269651"/>
            <a:ext cx="1466567" cy="27699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badi MT Condensed Light"/>
                <a:cs typeface="Abadi MT Condensed Light"/>
              </a:rPr>
              <a:t>INFILTRAÇÃO PUDENDOS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49892" y="5595258"/>
            <a:ext cx="1355171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1157A4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GENERALIZADA</a:t>
            </a:r>
            <a:endParaRPr lang="en-US" b="1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9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4750333" y="37851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31" name="Content Placeholder 5"/>
          <p:cNvSpPr txBox="1">
            <a:spLocks/>
          </p:cNvSpPr>
          <p:nvPr/>
        </p:nvSpPr>
        <p:spPr>
          <a:xfrm>
            <a:off x="-2334297" y="1913894"/>
            <a:ext cx="3069493" cy="4037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en-US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spcBef>
                <a:spcPts val="5000"/>
              </a:spcBef>
              <a:spcAft>
                <a:spcPts val="600"/>
              </a:spcAft>
              <a:buNone/>
            </a:pPr>
            <a:endParaRPr lang="en-US" sz="2000" b="1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baseline="30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58531" y="3972948"/>
            <a:ext cx="1846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pt-PT" sz="800" i="1" dirty="0">
              <a:latin typeface="Abadi MT Condensed Light"/>
              <a:cs typeface="Abadi MT Condensed Ligh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27752" y="4209438"/>
            <a:ext cx="9016248" cy="0"/>
          </a:xfrm>
          <a:prstGeom prst="straightConnector1">
            <a:avLst/>
          </a:prstGeom>
          <a:ln w="76200" cmpd="sng">
            <a:solidFill>
              <a:srgbClr val="A5778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79412" y="3667956"/>
            <a:ext cx="0" cy="540000"/>
          </a:xfrm>
          <a:prstGeom prst="line">
            <a:avLst/>
          </a:prstGeom>
          <a:ln>
            <a:solidFill>
              <a:srgbClr val="A577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540144" y="4209438"/>
            <a:ext cx="0" cy="467999"/>
          </a:xfrm>
          <a:prstGeom prst="line">
            <a:avLst/>
          </a:prstGeom>
          <a:ln>
            <a:solidFill>
              <a:srgbClr val="A577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13684" y="2259949"/>
            <a:ext cx="5127206" cy="1408179"/>
            <a:chOff x="213684" y="2329529"/>
            <a:chExt cx="5127206" cy="1408179"/>
          </a:xfrm>
        </p:grpSpPr>
        <p:sp>
          <p:nvSpPr>
            <p:cNvPr id="15" name="Rectangle 14"/>
            <p:cNvSpPr/>
            <p:nvPr/>
          </p:nvSpPr>
          <p:spPr>
            <a:xfrm>
              <a:off x="332717" y="2329529"/>
              <a:ext cx="5008173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Abadi MT Condensed Light"/>
                  <a:cs typeface="Abadi MT Condensed Light"/>
                </a:rPr>
                <a:t>1987 </a:t>
              </a:r>
              <a:r>
                <a:rPr lang="mr-IN" sz="2000" b="1" dirty="0" smtClean="0">
                  <a:latin typeface="Abadi MT Condensed Light"/>
                  <a:cs typeface="Abadi MT Condensed Light"/>
                </a:rPr>
                <a:t>–</a:t>
              </a:r>
              <a:r>
                <a:rPr lang="en-US" sz="2000" b="1" dirty="0" smtClean="0">
                  <a:latin typeface="Abadi MT Condensed Light"/>
                  <a:cs typeface="Abadi MT Condensed Light"/>
                </a:rPr>
                <a:t> Friedrich</a:t>
              </a:r>
            </a:p>
            <a:p>
              <a:endParaRPr lang="en-US" sz="1000" b="1" dirty="0">
                <a:latin typeface="Abadi MT Condensed Light"/>
                <a:cs typeface="Abadi MT Condensed Light"/>
              </a:endParaRPr>
            </a:p>
            <a:p>
              <a:r>
                <a:rPr lang="en-US" sz="2000" baseline="30000" dirty="0">
                  <a:latin typeface="Abadi MT Condensed Light"/>
                  <a:cs typeface="Abadi MT Condensed Light"/>
                </a:rPr>
                <a:t>“Vulvar </a:t>
              </a:r>
              <a:r>
                <a:rPr lang="en-US" sz="2000" baseline="30000" dirty="0" err="1">
                  <a:latin typeface="Abadi MT Condensed Light"/>
                  <a:cs typeface="Abadi MT Condensed Light"/>
                </a:rPr>
                <a:t>vestibulitis</a:t>
              </a:r>
              <a:r>
                <a:rPr lang="en-US" sz="2000" baseline="30000" dirty="0">
                  <a:latin typeface="Abadi MT Condensed Light"/>
                  <a:cs typeface="Abadi MT Condensed Light"/>
                </a:rPr>
                <a:t> syndrome</a:t>
              </a:r>
              <a:r>
                <a:rPr lang="en-US" sz="2000" baseline="30000" dirty="0" smtClean="0">
                  <a:latin typeface="Abadi MT Condensed Light"/>
                  <a:cs typeface="Abadi MT Condensed Light"/>
                </a:rPr>
                <a:t>”</a:t>
              </a:r>
            </a:p>
            <a:p>
              <a:r>
                <a:rPr lang="en-US" sz="1600" baseline="30000" dirty="0" smtClean="0">
                  <a:latin typeface="Abadi MT Condensed Light"/>
                  <a:cs typeface="Abadi MT Condensed Light"/>
                </a:rPr>
                <a:t>1. Severe </a:t>
              </a:r>
              <a:r>
                <a:rPr lang="en-US" sz="1600" baseline="30000" dirty="0">
                  <a:latin typeface="Abadi MT Condensed Light"/>
                  <a:cs typeface="Abadi MT Condensed Light"/>
                </a:rPr>
                <a:t>pain on attempted vaginal entry </a:t>
              </a:r>
            </a:p>
            <a:p>
              <a:r>
                <a:rPr lang="en-US" sz="1600" baseline="30000" dirty="0" smtClean="0">
                  <a:latin typeface="Abadi MT Condensed Light"/>
                  <a:cs typeface="Abadi MT Condensed Light"/>
                </a:rPr>
                <a:t>2. Tenderness to pressure localized within the vestibule </a:t>
              </a:r>
            </a:p>
            <a:p>
              <a:r>
                <a:rPr lang="en-US" sz="1600" baseline="30000" dirty="0" smtClean="0">
                  <a:latin typeface="Abadi MT Condensed Light"/>
                  <a:cs typeface="Abadi MT Condensed Light"/>
                </a:rPr>
                <a:t>3. Physical findings confined to vestibular erythema of various degrees</a:t>
              </a:r>
            </a:p>
            <a:p>
              <a:r>
                <a:rPr lang="en-US" sz="800" i="1" dirty="0">
                  <a:latin typeface="Abadi MT Condensed Light"/>
                  <a:cs typeface="Abadi MT Condensed Light"/>
                </a:rPr>
                <a:t>Friedrich. J </a:t>
              </a:r>
              <a:r>
                <a:rPr lang="en-US" sz="800" i="1" dirty="0" err="1">
                  <a:latin typeface="Abadi MT Condensed Light"/>
                  <a:cs typeface="Abadi MT Condensed Light"/>
                </a:rPr>
                <a:t>Reprod</a:t>
              </a:r>
              <a:r>
                <a:rPr lang="en-US" sz="800" i="1" dirty="0">
                  <a:latin typeface="Abadi MT Condensed Light"/>
                  <a:cs typeface="Abadi MT Condensed Light"/>
                </a:rPr>
                <a:t> Med. </a:t>
              </a:r>
              <a:r>
                <a:rPr lang="en-US" sz="800" i="1" dirty="0" smtClean="0">
                  <a:latin typeface="Abadi MT Condensed Light"/>
                  <a:cs typeface="Abadi MT Condensed Light"/>
                </a:rPr>
                <a:t>1987</a:t>
              </a:r>
              <a:endParaRPr lang="en-US" sz="800" i="1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13684" y="2329529"/>
              <a:ext cx="4187611" cy="1408179"/>
            </a:xfrm>
            <a:prstGeom prst="rect">
              <a:avLst/>
            </a:prstGeom>
            <a:noFill/>
            <a:ln>
              <a:solidFill>
                <a:srgbClr val="6B3F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badi MT Condensed Light"/>
                <a:cs typeface="Abadi MT Condensed Light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77677" y="701144"/>
            <a:ext cx="282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(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Latim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: vulva;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Grego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dor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)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badi MT Condensed Light"/>
              <a:cs typeface="Abadi MT Condensed Ligh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83173" y="4354009"/>
            <a:ext cx="6460587" cy="2380926"/>
            <a:chOff x="2283173" y="4354009"/>
            <a:chExt cx="6460587" cy="2380926"/>
          </a:xfrm>
        </p:grpSpPr>
        <p:sp>
          <p:nvSpPr>
            <p:cNvPr id="14" name="Rectangle 13"/>
            <p:cNvSpPr/>
            <p:nvPr/>
          </p:nvSpPr>
          <p:spPr>
            <a:xfrm>
              <a:off x="2397240" y="4354009"/>
              <a:ext cx="634652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400" baseline="30000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3173" y="4652314"/>
              <a:ext cx="6346520" cy="1713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Abadi MT Condensed Light"/>
                  <a:cs typeface="Abadi MT Condensed Light"/>
                </a:rPr>
                <a:t>2003 - ISSVD</a:t>
              </a:r>
            </a:p>
            <a:p>
              <a:endParaRPr lang="en-US" sz="2000" baseline="30000" dirty="0" smtClean="0">
                <a:latin typeface="Abadi MT Condensed Light"/>
                <a:cs typeface="Abadi MT Condensed Light"/>
              </a:endParaRPr>
            </a:p>
            <a:p>
              <a:r>
                <a:rPr lang="en-US" sz="2400" baseline="30000" dirty="0" err="1" smtClean="0">
                  <a:latin typeface="Abadi MT Condensed Light"/>
                  <a:cs typeface="Abadi MT Condensed Light"/>
                </a:rPr>
                <a:t>Congresso</a:t>
              </a:r>
              <a:r>
                <a:rPr lang="en-US" sz="2400" baseline="30000" dirty="0" smtClean="0">
                  <a:latin typeface="Abadi MT Condensed Light"/>
                  <a:cs typeface="Abadi MT Condensed Light"/>
                </a:rPr>
                <a:t> </a:t>
              </a:r>
              <a:r>
                <a:rPr lang="en-US" sz="2400" baseline="30000" dirty="0">
                  <a:latin typeface="Abadi MT Condensed Light"/>
                  <a:cs typeface="Abadi MT Condensed Light"/>
                </a:rPr>
                <a:t>Mundial, Salvador (</a:t>
              </a:r>
              <a:r>
                <a:rPr lang="en-US" sz="2400" baseline="30000" dirty="0" err="1">
                  <a:latin typeface="Abadi MT Condensed Light"/>
                  <a:cs typeface="Abadi MT Condensed Light"/>
                </a:rPr>
                <a:t>Brasil</a:t>
              </a:r>
              <a:r>
                <a:rPr lang="en-US" sz="2400" baseline="30000" dirty="0" smtClean="0">
                  <a:latin typeface="Abadi MT Condensed Light"/>
                  <a:cs typeface="Abadi MT Condensed Light"/>
                </a:rPr>
                <a:t>)</a:t>
              </a:r>
            </a:p>
            <a:p>
              <a:r>
                <a:rPr lang="en-US" sz="2400" baseline="30000" dirty="0" err="1">
                  <a:latin typeface="Abadi MT Condensed Light"/>
                  <a:cs typeface="Abadi MT Condensed Light"/>
                </a:rPr>
                <a:t>R</a:t>
              </a:r>
              <a:r>
                <a:rPr lang="en-US" sz="2400" baseline="30000" dirty="0" err="1" smtClean="0">
                  <a:latin typeface="Abadi MT Condensed Light"/>
                  <a:cs typeface="Abadi MT Condensed Light"/>
                </a:rPr>
                <a:t>evisão</a:t>
              </a:r>
              <a:r>
                <a:rPr lang="en-US" sz="2400" baseline="30000" dirty="0" smtClean="0">
                  <a:latin typeface="Abadi MT Condensed Light"/>
                  <a:cs typeface="Abadi MT Condensed Light"/>
                </a:rPr>
                <a:t> </a:t>
              </a:r>
              <a:r>
                <a:rPr lang="en-US" sz="2400" baseline="30000" dirty="0">
                  <a:latin typeface="Abadi MT Condensed Light"/>
                  <a:cs typeface="Abadi MT Condensed Light"/>
                </a:rPr>
                <a:t>da </a:t>
              </a:r>
              <a:r>
                <a:rPr lang="en-US" sz="2400" baseline="30000" dirty="0" err="1">
                  <a:latin typeface="Abadi MT Condensed Light"/>
                  <a:cs typeface="Abadi MT Condensed Light"/>
                </a:rPr>
                <a:t>terminologia</a:t>
              </a:r>
              <a:r>
                <a:rPr lang="en-US" sz="2400" baseline="30000" dirty="0">
                  <a:latin typeface="Abadi MT Condensed Light"/>
                  <a:cs typeface="Abadi MT Condensed Light"/>
                </a:rPr>
                <a:t> e </a:t>
              </a:r>
              <a:r>
                <a:rPr lang="en-US" sz="2400" baseline="30000" dirty="0" err="1" smtClean="0">
                  <a:latin typeface="Abadi MT Condensed Light"/>
                  <a:cs typeface="Abadi MT Condensed Light"/>
                </a:rPr>
                <a:t>classificação</a:t>
              </a:r>
              <a:endParaRPr lang="en-US" sz="2400" baseline="30000" dirty="0" smtClean="0">
                <a:latin typeface="Abadi MT Condensed Light"/>
                <a:cs typeface="Abadi MT Condensed Light"/>
              </a:endParaRPr>
            </a:p>
            <a:p>
              <a:r>
                <a:rPr lang="en-US" sz="1600" i="1" dirty="0">
                  <a:latin typeface="Abadi MT Condensed Light"/>
                  <a:cs typeface="Abadi MT Condensed Light"/>
                </a:rPr>
                <a:t>“Vulvar discomfort, most often described as burning pain, occurring in the absence of relevant visible findings or a specific, clinically identifiable, neurologic disorder.”</a:t>
              </a:r>
            </a:p>
            <a:p>
              <a:pPr algn="r"/>
              <a:r>
                <a:rPr lang="en-US" sz="800" i="1" dirty="0" err="1">
                  <a:latin typeface="Abadi MT Condensed Light"/>
                  <a:cs typeface="Abadi MT Condensed Light"/>
                </a:rPr>
                <a:t>Moyal-Barracco</a:t>
              </a:r>
              <a:r>
                <a:rPr lang="en-US" sz="800" i="1" dirty="0">
                  <a:latin typeface="Abadi MT Condensed Light"/>
                  <a:cs typeface="Abadi MT Condensed Light"/>
                </a:rPr>
                <a:t> M. J </a:t>
              </a:r>
              <a:r>
                <a:rPr lang="en-US" sz="800" i="1" dirty="0" err="1">
                  <a:latin typeface="Abadi MT Condensed Light"/>
                  <a:cs typeface="Abadi MT Condensed Light"/>
                </a:rPr>
                <a:t>Reprod</a:t>
              </a:r>
              <a:r>
                <a:rPr lang="en-US" sz="800" i="1" dirty="0">
                  <a:latin typeface="Abadi MT Condensed Light"/>
                  <a:cs typeface="Abadi MT Condensed Light"/>
                </a:rPr>
                <a:t> Med. </a:t>
              </a:r>
              <a:r>
                <a:rPr lang="en-US" sz="800" i="1" dirty="0" smtClean="0">
                  <a:latin typeface="Abadi MT Condensed Light"/>
                  <a:cs typeface="Abadi MT Condensed Light"/>
                </a:rPr>
                <a:t>2004</a:t>
              </a:r>
              <a:endParaRPr lang="en-US" sz="800" i="1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283173" y="4680720"/>
              <a:ext cx="6275358" cy="2054215"/>
            </a:xfrm>
            <a:prstGeom prst="rect">
              <a:avLst/>
            </a:prstGeom>
            <a:noFill/>
            <a:ln>
              <a:solidFill>
                <a:srgbClr val="6B3F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badi MT Condensed Light"/>
                <a:cs typeface="Abadi MT Condensed Light"/>
              </a:endParaRPr>
            </a:p>
          </p:txBody>
        </p:sp>
        <p:pic>
          <p:nvPicPr>
            <p:cNvPr id="33" name="Picture 32">
              <a:hlinkHover r:id="" action="ppaction://noaction" highlightClick="1"/>
            </p:cNvPr>
            <p:cNvPicPr>
              <a:picLocks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25733" y="4774612"/>
              <a:ext cx="676573" cy="644059"/>
            </a:xfrm>
            <a:prstGeom prst="rect">
              <a:avLst/>
            </a:prstGeom>
          </p:spPr>
        </p:pic>
      </p:grpSp>
      <p:cxnSp>
        <p:nvCxnSpPr>
          <p:cNvPr id="38" name="Straight Connector 37"/>
          <p:cNvCxnSpPr/>
          <p:nvPr/>
        </p:nvCxnSpPr>
        <p:spPr>
          <a:xfrm flipV="1">
            <a:off x="6925733" y="3669082"/>
            <a:ext cx="0" cy="540000"/>
          </a:xfrm>
          <a:prstGeom prst="line">
            <a:avLst/>
          </a:prstGeom>
          <a:ln>
            <a:solidFill>
              <a:srgbClr val="A577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4831927" y="1473202"/>
            <a:ext cx="4058073" cy="2208281"/>
            <a:chOff x="4831927" y="1354671"/>
            <a:chExt cx="4058073" cy="220828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3934" y="2578288"/>
              <a:ext cx="895521" cy="899999"/>
            </a:xfrm>
            <a:prstGeom prst="rect">
              <a:avLst/>
            </a:prstGeom>
          </p:spPr>
        </p:pic>
        <p:pic>
          <p:nvPicPr>
            <p:cNvPr id="34" name="Picture 33">
              <a:hlinkHover r:id="" action="ppaction://noaction" highlightClick="1"/>
            </p:cNvPr>
            <p:cNvPicPr>
              <a:picLocks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89170" y="2601490"/>
              <a:ext cx="899991" cy="89999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/>
            <a:srcRect t="32627" b="39313"/>
            <a:stretch/>
          </p:blipFill>
          <p:spPr>
            <a:xfrm>
              <a:off x="7195762" y="2837695"/>
              <a:ext cx="1547998" cy="434364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4831927" y="1354671"/>
              <a:ext cx="4058073" cy="2208281"/>
            </a:xfrm>
            <a:prstGeom prst="rect">
              <a:avLst/>
            </a:prstGeom>
            <a:noFill/>
            <a:ln>
              <a:solidFill>
                <a:srgbClr val="6B3F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934107" y="1405904"/>
              <a:ext cx="6080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Abadi MT Condensed Light"/>
                  <a:cs typeface="Abadi MT Condensed Light"/>
                </a:rPr>
                <a:t>2015</a:t>
              </a:r>
              <a:endParaRPr lang="en-US" b="1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967391" y="1819680"/>
              <a:ext cx="372660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Abadi MT Condensed Light"/>
                  <a:cs typeface="Abadi MT Condensed Light"/>
                </a:rPr>
                <a:t>Consensus Terminology and</a:t>
              </a:r>
            </a:p>
            <a:p>
              <a:pPr algn="ctr"/>
              <a:r>
                <a:rPr lang="en-US" sz="1600" dirty="0">
                  <a:latin typeface="Abadi MT Condensed Light"/>
                  <a:cs typeface="Abadi MT Condensed Light"/>
                </a:rPr>
                <a:t>Classification of Persistent Vulvar Pain and </a:t>
              </a:r>
              <a:r>
                <a:rPr lang="en-US" sz="1600" dirty="0" err="1">
                  <a:latin typeface="Abadi MT Condensed Light"/>
                  <a:cs typeface="Abadi MT Condensed Light"/>
                </a:rPr>
                <a:t>Vulvodynia</a:t>
              </a:r>
              <a:endParaRPr lang="en-US" sz="1600" dirty="0">
                <a:latin typeface="Abadi MT Condensed Light"/>
                <a:cs typeface="Abadi MT Condensed Light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1243733" y="3928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190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mr-IN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Conclusões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30117" y="1587581"/>
            <a:ext cx="7610476" cy="3910501"/>
          </a:xfrm>
          <a:ln>
            <a:noFill/>
          </a:ln>
        </p:spPr>
        <p:txBody>
          <a:bodyPr>
            <a:normAutofit/>
          </a:bodyPr>
          <a:lstStyle/>
          <a:p>
            <a:pPr lvl="1" algn="just">
              <a:spcBef>
                <a:spcPts val="2376"/>
              </a:spcBef>
            </a:pPr>
            <a:r>
              <a:rPr lang="pt-PT" sz="2400" b="0" dirty="0" smtClean="0">
                <a:latin typeface="Abadi MT Condensed Light"/>
                <a:cs typeface="Abadi MT Condensed Light"/>
              </a:rPr>
              <a:t>Causa </a:t>
            </a:r>
            <a:r>
              <a:rPr lang="pt-PT" sz="2400" dirty="0" smtClean="0">
                <a:solidFill>
                  <a:schemeClr val="accent5">
                    <a:lumMod val="50000"/>
                  </a:schemeClr>
                </a:solidFill>
                <a:latin typeface="Abadi MT Condensed Light"/>
                <a:cs typeface="Abadi MT Condensed Light"/>
              </a:rPr>
              <a:t>comum</a:t>
            </a:r>
            <a:r>
              <a:rPr lang="pt-PT" sz="2400" b="0" dirty="0" smtClean="0">
                <a:latin typeface="Abadi MT Condensed Light"/>
                <a:cs typeface="Abadi MT Condensed Light"/>
              </a:rPr>
              <a:t> de dor vulvar</a:t>
            </a:r>
          </a:p>
          <a:p>
            <a:pPr lvl="1" algn="just">
              <a:spcBef>
                <a:spcPts val="2376"/>
              </a:spcBef>
            </a:pPr>
            <a:r>
              <a:rPr lang="pt-PT" sz="2400" b="0" dirty="0" smtClean="0">
                <a:latin typeface="Abadi MT Condensed Light"/>
                <a:cs typeface="Abadi MT Condensed Light"/>
              </a:rPr>
              <a:t>Diagnóstico de </a:t>
            </a:r>
            <a:r>
              <a:rPr lang="pt-PT" sz="2400" dirty="0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exclusão</a:t>
            </a:r>
          </a:p>
          <a:p>
            <a:pPr lvl="1" algn="just">
              <a:spcBef>
                <a:spcPts val="2376"/>
              </a:spcBef>
            </a:pPr>
            <a:r>
              <a:rPr lang="pt-PT" sz="2400" b="0" dirty="0" smtClean="0">
                <a:latin typeface="Abadi MT Condensed Light"/>
                <a:cs typeface="Abadi MT Condensed Light"/>
              </a:rPr>
              <a:t>IMPORTANTE estabelecer </a:t>
            </a:r>
            <a:r>
              <a:rPr lang="pt-PT" sz="2400" b="0" dirty="0">
                <a:latin typeface="Abadi MT Condensed Light"/>
                <a:cs typeface="Abadi MT Condensed Light"/>
              </a:rPr>
              <a:t>objectivos realistas!</a:t>
            </a:r>
          </a:p>
          <a:p>
            <a:pPr lvl="1" algn="just">
              <a:spcBef>
                <a:spcPts val="2376"/>
              </a:spcBef>
            </a:pPr>
            <a:r>
              <a:rPr lang="pt-PT" sz="2400" b="0" dirty="0">
                <a:latin typeface="Abadi MT Condensed Light"/>
                <a:cs typeface="Abadi MT Condensed Light"/>
              </a:rPr>
              <a:t>Referenciar precocemente para profissionais/equipas com </a:t>
            </a:r>
            <a:r>
              <a:rPr lang="pt-PT" sz="2400" b="0" dirty="0" smtClean="0">
                <a:latin typeface="Abadi MT Condensed Light"/>
                <a:cs typeface="Abadi MT Condensed Light"/>
              </a:rPr>
              <a:t>experiência</a:t>
            </a:r>
            <a:endParaRPr lang="pt-PT" sz="2400" b="0" dirty="0">
              <a:latin typeface="Abadi MT Condensed Light"/>
              <a:cs typeface="Abadi MT Condensed Light"/>
            </a:endParaRPr>
          </a:p>
          <a:p>
            <a:pPr lvl="1" algn="just">
              <a:spcBef>
                <a:spcPts val="2376"/>
              </a:spcBef>
            </a:pPr>
            <a:r>
              <a:rPr lang="pt-PT" sz="2400" b="0" dirty="0">
                <a:latin typeface="Abadi MT Condensed Light"/>
                <a:cs typeface="Abadi MT Condensed Light"/>
              </a:rPr>
              <a:t>Abordagem </a:t>
            </a:r>
            <a:r>
              <a:rPr lang="pt-PT" sz="2400" dirty="0">
                <a:solidFill>
                  <a:srgbClr val="215968"/>
                </a:solidFill>
                <a:latin typeface="Abadi MT Condensed Light"/>
                <a:cs typeface="Abadi MT Condensed Light"/>
              </a:rPr>
              <a:t>individualizada</a:t>
            </a:r>
            <a:r>
              <a:rPr lang="pt-PT" sz="2400" b="0" dirty="0">
                <a:latin typeface="Abadi MT Condensed Light"/>
                <a:cs typeface="Abadi MT Condensed Light"/>
              </a:rPr>
              <a:t>, </a:t>
            </a:r>
            <a:r>
              <a:rPr lang="pt-PT" sz="2400" dirty="0">
                <a:solidFill>
                  <a:srgbClr val="215968"/>
                </a:solidFill>
                <a:latin typeface="Abadi MT Condensed Light"/>
                <a:cs typeface="Abadi MT Condensed Light"/>
              </a:rPr>
              <a:t>multidimensional</a:t>
            </a:r>
            <a:r>
              <a:rPr lang="pt-PT" sz="2400" b="0" dirty="0">
                <a:solidFill>
                  <a:srgbClr val="215968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2400" b="0" dirty="0">
                <a:latin typeface="Abadi MT Condensed Light"/>
                <a:cs typeface="Abadi MT Condensed Light"/>
              </a:rPr>
              <a:t>e </a:t>
            </a:r>
            <a:r>
              <a:rPr lang="pt-PT" sz="2400" dirty="0">
                <a:solidFill>
                  <a:srgbClr val="215968"/>
                </a:solidFill>
                <a:latin typeface="Abadi MT Condensed Light"/>
                <a:cs typeface="Abadi MT Condensed Light"/>
              </a:rPr>
              <a:t>multidisciplinar</a:t>
            </a:r>
            <a:r>
              <a:rPr lang="pt-PT" sz="2400" b="0" dirty="0" smtClean="0">
                <a:latin typeface="Abadi MT Condensed Light"/>
                <a:cs typeface="Abadi MT Condensed Light"/>
              </a:rPr>
              <a:t>!</a:t>
            </a:r>
            <a:endParaRPr lang="pt-PT" sz="2400" b="0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56063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3926" y="1984605"/>
            <a:ext cx="5981252" cy="1670405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Genitália</a:t>
            </a:r>
            <a:r>
              <a:rPr lang="en-US" sz="28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2800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Feminina</a:t>
            </a:r>
            <a:r>
              <a:rPr lang="en-US" sz="28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e </a:t>
            </a:r>
            <a:r>
              <a:rPr lang="en-US" sz="2800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Menopausa</a:t>
            </a:r>
            <a:endParaRPr lang="en-US" sz="28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9502" y="5158747"/>
            <a:ext cx="5981253" cy="1528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Joana Lima</a:t>
            </a:r>
          </a:p>
          <a:p>
            <a:r>
              <a:rPr lang="en-US" sz="1600" dirty="0" err="1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Serviço</a:t>
            </a:r>
            <a:r>
              <a:rPr lang="en-US" sz="1600" dirty="0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 de </a:t>
            </a:r>
            <a:r>
              <a:rPr lang="en-US" sz="1600" dirty="0" err="1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Ginecologia</a:t>
            </a:r>
            <a:r>
              <a:rPr lang="en-US" sz="1600" dirty="0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, Centro </a:t>
            </a:r>
            <a:r>
              <a:rPr lang="en-US" sz="1600" dirty="0" err="1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Hospitalar</a:t>
            </a:r>
            <a:r>
              <a:rPr lang="en-US" sz="1600" dirty="0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 e </a:t>
            </a:r>
            <a:r>
              <a:rPr lang="en-US" sz="1600" dirty="0" err="1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Universitário</a:t>
            </a:r>
            <a:r>
              <a:rPr lang="en-US" sz="1600" dirty="0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 São </a:t>
            </a:r>
            <a:r>
              <a:rPr lang="en-US" sz="1600" dirty="0" err="1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João</a:t>
            </a:r>
            <a:r>
              <a:rPr lang="en-US" sz="1600" dirty="0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 </a:t>
            </a:r>
            <a:endParaRPr lang="en-US" sz="1600" dirty="0">
              <a:solidFill>
                <a:srgbClr val="463334"/>
              </a:solidFill>
              <a:latin typeface="Abadi MT Condensed Light"/>
              <a:cs typeface="Abadi MT Condensed Light"/>
            </a:endParaRPr>
          </a:p>
          <a:p>
            <a:r>
              <a:rPr lang="en-US" sz="1600" dirty="0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Hospital </a:t>
            </a:r>
            <a:r>
              <a:rPr lang="en-US" sz="1600" dirty="0" err="1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Lusíadas</a:t>
            </a:r>
            <a:r>
              <a:rPr lang="en-US" sz="1600" dirty="0" smtClean="0">
                <a:solidFill>
                  <a:srgbClr val="463334"/>
                </a:solidFill>
                <a:latin typeface="Abadi MT Condensed Light"/>
                <a:cs typeface="Abadi MT Condensed Light"/>
              </a:rPr>
              <a:t>, Porto</a:t>
            </a:r>
            <a:endParaRPr lang="en-US" sz="1600" dirty="0">
              <a:solidFill>
                <a:srgbClr val="463334"/>
              </a:solidFill>
              <a:latin typeface="Abadi MT Condensed Light"/>
              <a:cs typeface="Abadi MT Condensed Light"/>
            </a:endParaRPr>
          </a:p>
          <a:p>
            <a:endParaRPr lang="en-US" dirty="0">
              <a:solidFill>
                <a:srgbClr val="463334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6428" t="226" r="35854" b="-226"/>
          <a:stretch/>
        </p:blipFill>
        <p:spPr>
          <a:xfrm>
            <a:off x="-601" y="1"/>
            <a:ext cx="3389319" cy="68897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62" y="3130722"/>
            <a:ext cx="9144000" cy="826326"/>
            <a:chOff x="-1" y="1146734"/>
            <a:chExt cx="9144000" cy="826326"/>
          </a:xfrm>
        </p:grpSpPr>
        <p:sp>
          <p:nvSpPr>
            <p:cNvPr id="10" name="Rectangle 9"/>
            <p:cNvSpPr/>
            <p:nvPr/>
          </p:nvSpPr>
          <p:spPr>
            <a:xfrm>
              <a:off x="-1" y="1146734"/>
              <a:ext cx="9144000" cy="826326"/>
            </a:xfrm>
            <a:prstGeom prst="rect">
              <a:avLst/>
            </a:prstGeom>
            <a:solidFill>
              <a:srgbClr val="71525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99694"/>
                </a:solidFill>
              </a:endParaRPr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>
            <a:xfrm>
              <a:off x="3121185" y="1178766"/>
              <a:ext cx="5981252" cy="71491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err="1" smtClean="0">
                  <a:solidFill>
                    <a:schemeClr val="bg1"/>
                  </a:solidFill>
                  <a:latin typeface="Abadi MT Condensed Light"/>
                  <a:cs typeface="Abadi MT Condensed Light"/>
                </a:rPr>
                <a:t>Abordagem</a:t>
              </a:r>
              <a:r>
                <a:rPr lang="en-US" sz="4000" b="1" dirty="0" smtClean="0">
                  <a:solidFill>
                    <a:schemeClr val="bg1"/>
                  </a:solidFill>
                  <a:latin typeface="Abadi MT Condensed Light"/>
                  <a:cs typeface="Abadi MT Condensed Light"/>
                </a:rPr>
                <a:t> da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badi MT Condensed Light"/>
                  <a:cs typeface="Abadi MT Condensed Light"/>
                </a:rPr>
                <a:t>Vulvodinia</a:t>
              </a:r>
              <a:endParaRPr lang="en-US" sz="4000" dirty="0">
                <a:solidFill>
                  <a:schemeClr val="bg1"/>
                </a:solidFill>
                <a:latin typeface="Abadi MT Condensed Light"/>
                <a:cs typeface="Abadi MT Condensed Light"/>
              </a:endParaRPr>
            </a:p>
          </p:txBody>
        </p:sp>
      </p:grpSp>
      <p:sp>
        <p:nvSpPr>
          <p:cNvPr id="11" name="Subtitle 2"/>
          <p:cNvSpPr txBox="1">
            <a:spLocks/>
          </p:cNvSpPr>
          <p:nvPr/>
        </p:nvSpPr>
        <p:spPr>
          <a:xfrm>
            <a:off x="-628610" y="48841"/>
            <a:ext cx="4944372" cy="714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cap="small" dirty="0">
                <a:solidFill>
                  <a:schemeClr val="bg1"/>
                </a:solidFill>
                <a:latin typeface="Abadi MT Condensed Light"/>
                <a:cs typeface="Abadi MT Condensed Light"/>
              </a:rPr>
              <a:t>7os </a:t>
            </a:r>
            <a:r>
              <a:rPr lang="en-US" sz="2400" b="1" cap="small" dirty="0" err="1">
                <a:solidFill>
                  <a:schemeClr val="bg1"/>
                </a:solidFill>
                <a:latin typeface="Abadi MT Condensed Light"/>
                <a:cs typeface="Abadi MT Condensed Light"/>
              </a:rPr>
              <a:t>Encontros</a:t>
            </a:r>
            <a:r>
              <a:rPr lang="en-US" sz="2400" b="1" cap="small" dirty="0">
                <a:solidFill>
                  <a:schemeClr val="bg1"/>
                </a:solidFill>
                <a:latin typeface="Abadi MT Condensed Light"/>
                <a:cs typeface="Abadi MT Condensed Light"/>
              </a:rPr>
              <a:t> de </a:t>
            </a:r>
            <a:r>
              <a:rPr lang="en-US" sz="2400" b="1" cap="small" dirty="0" err="1">
                <a:solidFill>
                  <a:schemeClr val="bg1"/>
                </a:solidFill>
                <a:latin typeface="Abadi MT Condensed Light"/>
                <a:cs typeface="Abadi MT Condensed Light"/>
              </a:rPr>
              <a:t>Andrologia</a:t>
            </a:r>
            <a:endParaRPr lang="en-US" sz="2400" b="1" cap="small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  <a:p>
            <a:endParaRPr lang="en-US" sz="2400" b="1" cap="small" dirty="0">
              <a:solidFill>
                <a:srgbClr val="2D242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2623" y="117274"/>
            <a:ext cx="4685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000" b="1" cap="small" dirty="0">
                <a:solidFill>
                  <a:srgbClr val="2D2421"/>
                </a:solidFill>
                <a:latin typeface="Abadi MT Condensed Light"/>
                <a:cs typeface="Abadi MT Condensed Light"/>
              </a:rPr>
              <a:t>REABILITAÇÃO EM ANDROLOGIA E MEDICINA SEXUAL </a:t>
            </a:r>
          </a:p>
          <a:p>
            <a:endParaRPr lang="en-US" sz="1600" dirty="0">
              <a:solidFill>
                <a:srgbClr val="2D24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6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69972" r="2368"/>
          <a:stretch/>
        </p:blipFill>
        <p:spPr>
          <a:xfrm>
            <a:off x="6858000" y="-19926"/>
            <a:ext cx="2056741" cy="7498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0428">
            <a:off x="4603537" y="3701389"/>
            <a:ext cx="1981201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65260">
            <a:off x="265670" y="3783522"/>
            <a:ext cx="2102807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7677" y="701144"/>
            <a:ext cx="282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(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Latim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: vulva;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Grego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dor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)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987" y="2314116"/>
            <a:ext cx="6722534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badi MT Condensed Light"/>
                <a:cs typeface="Abadi MT Condensed Light"/>
              </a:rPr>
              <a:t>“</a:t>
            </a:r>
            <a:r>
              <a:rPr lang="en-US" sz="2400" dirty="0" err="1" smtClean="0">
                <a:latin typeface="Abadi MT Condensed Light"/>
                <a:cs typeface="Abadi MT Condensed Light"/>
              </a:rPr>
              <a:t>dor</a:t>
            </a:r>
            <a:r>
              <a:rPr lang="en-US" sz="2400" dirty="0" smtClean="0">
                <a:latin typeface="Abadi MT Condensed Light"/>
                <a:cs typeface="Abadi MT Condensed Light"/>
              </a:rPr>
              <a:t> </a:t>
            </a:r>
            <a:r>
              <a:rPr lang="en-US" sz="2400" dirty="0">
                <a:latin typeface="Abadi MT Condensed Light"/>
                <a:cs typeface="Abadi MT Condensed Light"/>
              </a:rPr>
              <a:t>vulvar, com </a:t>
            </a:r>
            <a:r>
              <a:rPr lang="en-US" sz="2400" dirty="0" err="1">
                <a:latin typeface="Abadi MT Condensed Light"/>
                <a:cs typeface="Abadi MT Condensed Light"/>
              </a:rPr>
              <a:t>pelo</a:t>
            </a:r>
            <a:r>
              <a:rPr lang="en-US" sz="2400" dirty="0">
                <a:latin typeface="Abadi MT Condensed Light"/>
                <a:cs typeface="Abadi MT Condensed Light"/>
              </a:rPr>
              <a:t> </a:t>
            </a:r>
            <a:r>
              <a:rPr lang="en-US" sz="2400" dirty="0" err="1">
                <a:latin typeface="Abadi MT Condensed Light"/>
                <a:cs typeface="Abadi MT Condensed Light"/>
              </a:rPr>
              <a:t>menos</a:t>
            </a:r>
            <a:r>
              <a:rPr lang="en-US" sz="2400" dirty="0">
                <a:latin typeface="Abadi MT Condensed Light"/>
                <a:cs typeface="Abadi MT Condensed Light"/>
              </a:rPr>
              <a:t> </a:t>
            </a:r>
            <a:r>
              <a:rPr lang="en-US" sz="2400" dirty="0" err="1" smtClean="0">
                <a:latin typeface="Abadi MT Condensed Light"/>
                <a:cs typeface="Abadi MT Condensed Light"/>
              </a:rPr>
              <a:t>três</a:t>
            </a:r>
            <a:r>
              <a:rPr lang="en-US" sz="2400" dirty="0" smtClean="0">
                <a:latin typeface="Abadi MT Condensed Light"/>
                <a:cs typeface="Abadi MT Condensed Light"/>
              </a:rPr>
              <a:t> </a:t>
            </a:r>
            <a:r>
              <a:rPr lang="en-US" sz="2400" dirty="0" err="1" smtClean="0">
                <a:latin typeface="Abadi MT Condensed Light"/>
                <a:cs typeface="Abadi MT Condensed Light"/>
              </a:rPr>
              <a:t>meses</a:t>
            </a:r>
            <a:r>
              <a:rPr lang="en-US" sz="2400" dirty="0" smtClean="0">
                <a:latin typeface="Abadi MT Condensed Light"/>
                <a:cs typeface="Abadi MT Condensed Light"/>
              </a:rPr>
              <a:t> </a:t>
            </a:r>
            <a:r>
              <a:rPr lang="en-US" sz="2400" dirty="0">
                <a:latin typeface="Abadi MT Condensed Light"/>
                <a:cs typeface="Abadi MT Condensed Light"/>
              </a:rPr>
              <a:t>de </a:t>
            </a:r>
            <a:r>
              <a:rPr lang="en-US" sz="2400" dirty="0" err="1" smtClean="0">
                <a:latin typeface="Abadi MT Condensed Light"/>
                <a:cs typeface="Abadi MT Condensed Light"/>
              </a:rPr>
              <a:t>duração</a:t>
            </a:r>
            <a:r>
              <a:rPr lang="en-US" sz="2400" dirty="0" smtClean="0">
                <a:latin typeface="Abadi MT Condensed Light"/>
                <a:cs typeface="Abadi MT Condensed Light"/>
              </a:rPr>
              <a:t>, </a:t>
            </a:r>
            <a:r>
              <a:rPr lang="en-US" sz="2400" dirty="0" err="1">
                <a:latin typeface="Abadi MT Condensed Light"/>
                <a:cs typeface="Abadi MT Condensed Light"/>
              </a:rPr>
              <a:t>sem</a:t>
            </a:r>
            <a:r>
              <a:rPr lang="en-US" sz="2400" dirty="0">
                <a:latin typeface="Abadi MT Condensed Light"/>
                <a:cs typeface="Abadi MT Condensed Light"/>
              </a:rPr>
              <a:t> </a:t>
            </a:r>
            <a:r>
              <a:rPr lang="en-US" sz="2400" dirty="0" err="1">
                <a:latin typeface="Abadi MT Condensed Light"/>
                <a:cs typeface="Abadi MT Condensed Light"/>
              </a:rPr>
              <a:t>uma</a:t>
            </a:r>
            <a:r>
              <a:rPr lang="en-US" sz="2400" dirty="0">
                <a:latin typeface="Abadi MT Condensed Light"/>
                <a:cs typeface="Abadi MT Condensed Light"/>
              </a:rPr>
              <a:t> </a:t>
            </a:r>
            <a:r>
              <a:rPr lang="en-US" sz="2400" dirty="0" err="1" smtClean="0">
                <a:latin typeface="Abadi MT Condensed Light"/>
                <a:cs typeface="Abadi MT Condensed Light"/>
              </a:rPr>
              <a:t>causa</a:t>
            </a:r>
            <a:r>
              <a:rPr lang="en-US" sz="2400" dirty="0" smtClean="0">
                <a:latin typeface="Abadi MT Condensed Light"/>
                <a:cs typeface="Abadi MT Condensed Light"/>
              </a:rPr>
              <a:t> </a:t>
            </a:r>
            <a:r>
              <a:rPr lang="en-US" sz="2400" dirty="0" err="1" smtClean="0">
                <a:latin typeface="Abadi MT Condensed Light"/>
                <a:cs typeface="Abadi MT Condensed Light"/>
              </a:rPr>
              <a:t>claramente</a:t>
            </a:r>
            <a:r>
              <a:rPr lang="en-US" sz="2400" dirty="0" smtClean="0">
                <a:latin typeface="Abadi MT Condensed Light"/>
                <a:cs typeface="Abadi MT Condensed Light"/>
              </a:rPr>
              <a:t> </a:t>
            </a:r>
            <a:r>
              <a:rPr lang="en-US" sz="2400" dirty="0" err="1">
                <a:latin typeface="Abadi MT Condensed Light"/>
                <a:cs typeface="Abadi MT Condensed Light"/>
              </a:rPr>
              <a:t>identificada</a:t>
            </a:r>
            <a:r>
              <a:rPr lang="en-US" sz="2400" dirty="0">
                <a:latin typeface="Abadi MT Condensed Light"/>
                <a:cs typeface="Abadi MT Condensed Light"/>
              </a:rPr>
              <a:t>, mas </a:t>
            </a:r>
            <a:r>
              <a:rPr lang="en-US" sz="2400" dirty="0" err="1">
                <a:latin typeface="Abadi MT Condensed Light"/>
                <a:cs typeface="Abadi MT Condensed Light"/>
              </a:rPr>
              <a:t>que</a:t>
            </a:r>
            <a:r>
              <a:rPr lang="en-US" sz="2400" dirty="0">
                <a:latin typeface="Abadi MT Condensed Light"/>
                <a:cs typeface="Abadi MT Condensed Light"/>
              </a:rPr>
              <a:t> </a:t>
            </a:r>
            <a:r>
              <a:rPr lang="en-US" sz="2400" dirty="0" err="1">
                <a:latin typeface="Abadi MT Condensed Light"/>
                <a:cs typeface="Abadi MT Condensed Light"/>
              </a:rPr>
              <a:t>pode</a:t>
            </a:r>
            <a:r>
              <a:rPr lang="en-US" sz="2400" dirty="0">
                <a:latin typeface="Abadi MT Condensed Light"/>
                <a:cs typeface="Abadi MT Condensed Light"/>
              </a:rPr>
              <a:t> </a:t>
            </a:r>
            <a:r>
              <a:rPr lang="en-US" sz="2400" dirty="0" err="1">
                <a:latin typeface="Abadi MT Condensed Light"/>
                <a:cs typeface="Abadi MT Condensed Light"/>
              </a:rPr>
              <a:t>ter</a:t>
            </a:r>
            <a:r>
              <a:rPr lang="en-US" sz="2400" dirty="0">
                <a:latin typeface="Abadi MT Condensed Light"/>
                <a:cs typeface="Abadi MT Condensed Light"/>
              </a:rPr>
              <a:t> </a:t>
            </a:r>
            <a:r>
              <a:rPr lang="en-US" sz="2400" dirty="0" err="1">
                <a:latin typeface="Abadi MT Condensed Light"/>
                <a:cs typeface="Abadi MT Condensed Light"/>
              </a:rPr>
              <a:t>potenciais</a:t>
            </a:r>
            <a:r>
              <a:rPr lang="en-US" sz="2400" dirty="0">
                <a:latin typeface="Abadi MT Condensed Light"/>
                <a:cs typeface="Abadi MT Condensed Light"/>
              </a:rPr>
              <a:t> </a:t>
            </a:r>
            <a:r>
              <a:rPr lang="en-US" sz="2400" dirty="0" err="1">
                <a:latin typeface="Abadi MT Condensed Light"/>
                <a:cs typeface="Abadi MT Condensed Light"/>
              </a:rPr>
              <a:t>factores</a:t>
            </a:r>
            <a:r>
              <a:rPr lang="en-US" sz="2400" dirty="0">
                <a:latin typeface="Abadi MT Condensed Light"/>
                <a:cs typeface="Abadi MT Condensed Light"/>
              </a:rPr>
              <a:t> </a:t>
            </a:r>
            <a:r>
              <a:rPr lang="en-US" sz="2400" dirty="0" err="1" smtClean="0">
                <a:latin typeface="Abadi MT Condensed Light"/>
                <a:cs typeface="Abadi MT Condensed Light"/>
              </a:rPr>
              <a:t>associados</a:t>
            </a:r>
            <a:r>
              <a:rPr lang="en-US" sz="2400" dirty="0" smtClean="0">
                <a:latin typeface="Abadi MT Condensed Light"/>
                <a:cs typeface="Abadi MT Condensed Light"/>
              </a:rPr>
              <a:t>”</a:t>
            </a:r>
            <a:endParaRPr lang="en-US" sz="2400" dirty="0">
              <a:latin typeface="Abadi MT Condensed Light"/>
              <a:cs typeface="Abadi MT Condensed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4313" y="1274425"/>
            <a:ext cx="895521" cy="899999"/>
          </a:xfrm>
          <a:prstGeom prst="rect">
            <a:avLst/>
          </a:prstGeom>
        </p:spPr>
      </p:pic>
      <p:pic>
        <p:nvPicPr>
          <p:cNvPr id="12" name="Picture 11">
            <a:hlinkHover r:id="" action="ppaction://noaction" highlightClick="1"/>
          </p:cNvPr>
          <p:cNvPicPr>
            <a:picLocks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39549" y="1297627"/>
            <a:ext cx="899991" cy="899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32627" b="39313"/>
          <a:stretch/>
        </p:blipFill>
        <p:spPr>
          <a:xfrm>
            <a:off x="4046141" y="1533832"/>
            <a:ext cx="1547998" cy="434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27142">
            <a:off x="2421331" y="3673018"/>
            <a:ext cx="2098982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943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69972" r="2368"/>
          <a:stretch/>
        </p:blipFill>
        <p:spPr>
          <a:xfrm>
            <a:off x="6858000" y="-19926"/>
            <a:ext cx="2056741" cy="74980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7677" y="701144"/>
            <a:ext cx="282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(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Latim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: vulva;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Grego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dor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badi MT Condensed Light"/>
                <a:cs typeface="Abadi MT Condensed Light"/>
              </a:rPr>
              <a:t>)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17025" y="2644847"/>
            <a:ext cx="3887013" cy="2287806"/>
          </a:xfrm>
          <a:prstGeom prst="rect">
            <a:avLst/>
          </a:prstGeom>
          <a:ln>
            <a:solidFill>
              <a:srgbClr val="6B3F4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 smtClean="0">
                <a:latin typeface="Abadi MT Condensed Light"/>
                <a:cs typeface="Abadi MT Condensed Light"/>
              </a:rPr>
              <a:t>Vulvodinia</a:t>
            </a:r>
            <a:r>
              <a:rPr lang="en-US" sz="1600" dirty="0" smtClean="0">
                <a:latin typeface="Abadi MT Condensed Light"/>
                <a:cs typeface="Abadi MT Condensed Light"/>
              </a:rPr>
              <a:t> </a:t>
            </a:r>
            <a:r>
              <a:rPr lang="en-US" sz="1600" dirty="0" err="1" smtClean="0">
                <a:latin typeface="Abadi MT Condensed Light"/>
                <a:cs typeface="Abadi MT Condensed Light"/>
              </a:rPr>
              <a:t>essencial</a:t>
            </a:r>
            <a:endParaRPr lang="en-US" sz="1600" dirty="0" smtClean="0">
              <a:latin typeface="Abadi MT Condensed Light"/>
              <a:cs typeface="Abadi MT Condensed Light"/>
            </a:endParaRPr>
          </a:p>
          <a:p>
            <a:pPr>
              <a:lnSpc>
                <a:spcPct val="150000"/>
              </a:lnSpc>
            </a:pPr>
            <a:r>
              <a:rPr lang="en-US" sz="1600" dirty="0" err="1" smtClean="0">
                <a:latin typeface="Abadi MT Condensed Light"/>
                <a:cs typeface="Abadi MT Condensed Light"/>
              </a:rPr>
              <a:t>Vulvodinia</a:t>
            </a:r>
            <a:r>
              <a:rPr lang="en-US" sz="1600" dirty="0" smtClean="0">
                <a:latin typeface="Abadi MT Condensed Light"/>
                <a:cs typeface="Abadi MT Condensed Light"/>
              </a:rPr>
              <a:t> </a:t>
            </a:r>
            <a:r>
              <a:rPr lang="en-US" sz="1600" dirty="0" err="1" smtClean="0">
                <a:latin typeface="Abadi MT Condensed Light"/>
                <a:cs typeface="Abadi MT Condensed Light"/>
              </a:rPr>
              <a:t>disestésica</a:t>
            </a:r>
            <a:endParaRPr lang="en-US" sz="1600" dirty="0" smtClean="0">
              <a:latin typeface="Abadi MT Condensed Light"/>
              <a:cs typeface="Abadi MT Condensed Light"/>
            </a:endParaRPr>
          </a:p>
          <a:p>
            <a:pPr>
              <a:lnSpc>
                <a:spcPct val="150000"/>
              </a:lnSpc>
            </a:pPr>
            <a:r>
              <a:rPr lang="en-US" sz="1600" dirty="0" err="1" smtClean="0">
                <a:latin typeface="Abadi MT Condensed Light"/>
                <a:cs typeface="Abadi MT Condensed Light"/>
              </a:rPr>
              <a:t>Síndrome</a:t>
            </a:r>
            <a:r>
              <a:rPr lang="en-US" sz="1600" dirty="0" smtClean="0">
                <a:latin typeface="Abadi MT Condensed Light"/>
                <a:cs typeface="Abadi MT Condensed Light"/>
              </a:rPr>
              <a:t> da </a:t>
            </a:r>
            <a:r>
              <a:rPr lang="en-US" sz="1600" dirty="0" err="1" smtClean="0">
                <a:latin typeface="Abadi MT Condensed Light"/>
                <a:cs typeface="Abadi MT Condensed Light"/>
              </a:rPr>
              <a:t>vestibulite</a:t>
            </a:r>
            <a:r>
              <a:rPr lang="en-US" sz="1600" dirty="0" smtClean="0">
                <a:latin typeface="Abadi MT Condensed Light"/>
                <a:cs typeface="Abadi MT Condensed Light"/>
              </a:rPr>
              <a:t> vulvar</a:t>
            </a:r>
          </a:p>
          <a:p>
            <a:pPr>
              <a:lnSpc>
                <a:spcPct val="150000"/>
              </a:lnSpc>
            </a:pPr>
            <a:r>
              <a:rPr lang="en-US" sz="1600" dirty="0" err="1" smtClean="0">
                <a:latin typeface="Abadi MT Condensed Light"/>
                <a:cs typeface="Abadi MT Condensed Light"/>
              </a:rPr>
              <a:t>Disestesia</a:t>
            </a:r>
            <a:r>
              <a:rPr lang="en-US" sz="1600" dirty="0" smtClean="0">
                <a:latin typeface="Abadi MT Condensed Light"/>
                <a:cs typeface="Abadi MT Condensed Light"/>
              </a:rPr>
              <a:t> vulvar </a:t>
            </a:r>
            <a:r>
              <a:rPr lang="en-US" sz="1200" dirty="0" smtClean="0">
                <a:latin typeface="Abadi MT Condensed Light"/>
                <a:cs typeface="Abadi MT Condensed Light"/>
              </a:rPr>
              <a:t>(</a:t>
            </a:r>
            <a:r>
              <a:rPr lang="en-US" sz="1200" dirty="0" err="1" smtClean="0">
                <a:latin typeface="Abadi MT Condensed Light"/>
                <a:cs typeface="Abadi MT Condensed Light"/>
              </a:rPr>
              <a:t>generalizada</a:t>
            </a:r>
            <a:r>
              <a:rPr lang="en-US" sz="1200" dirty="0" smtClean="0">
                <a:latin typeface="Abadi MT Condensed Light"/>
                <a:cs typeface="Abadi MT Condensed Light"/>
              </a:rPr>
              <a:t> </a:t>
            </a:r>
            <a:r>
              <a:rPr lang="en-US" sz="1200" dirty="0" err="1" smtClean="0">
                <a:latin typeface="Abadi MT Condensed Light"/>
                <a:cs typeface="Abadi MT Condensed Light"/>
              </a:rPr>
              <a:t>ou</a:t>
            </a:r>
            <a:r>
              <a:rPr lang="en-US" sz="1200" dirty="0" smtClean="0">
                <a:latin typeface="Abadi MT Condensed Light"/>
                <a:cs typeface="Abadi MT Condensed Light"/>
              </a:rPr>
              <a:t> </a:t>
            </a:r>
            <a:r>
              <a:rPr lang="en-US" sz="1200" dirty="0" err="1" smtClean="0">
                <a:latin typeface="Abadi MT Condensed Light"/>
                <a:cs typeface="Abadi MT Condensed Light"/>
              </a:rPr>
              <a:t>localizada</a:t>
            </a:r>
            <a:r>
              <a:rPr lang="en-US" sz="1200" dirty="0" smtClean="0">
                <a:latin typeface="Abadi MT Condensed Light"/>
                <a:cs typeface="Abadi MT Condensed Light"/>
              </a:rPr>
              <a:t>)</a:t>
            </a:r>
            <a:endParaRPr lang="en-US" sz="1200" dirty="0">
              <a:latin typeface="Abadi MT Condensed Light"/>
              <a:cs typeface="Abadi MT Condensed Light"/>
            </a:endParaRPr>
          </a:p>
          <a:p>
            <a:pPr>
              <a:lnSpc>
                <a:spcPct val="150000"/>
              </a:lnSpc>
            </a:pPr>
            <a:r>
              <a:rPr lang="en-US" sz="1600" dirty="0" err="1" smtClean="0">
                <a:latin typeface="Abadi MT Condensed Light"/>
                <a:cs typeface="Abadi MT Condensed Light"/>
              </a:rPr>
              <a:t>Disestesia</a:t>
            </a:r>
            <a:r>
              <a:rPr lang="en-US" sz="1600" dirty="0" smtClean="0">
                <a:latin typeface="Abadi MT Condensed Light"/>
                <a:cs typeface="Abadi MT Condensed Light"/>
              </a:rPr>
              <a:t> vulvar </a:t>
            </a:r>
            <a:r>
              <a:rPr lang="en-US" sz="1600" dirty="0" err="1" smtClean="0">
                <a:latin typeface="Abadi MT Condensed Light"/>
                <a:cs typeface="Abadi MT Condensed Light"/>
              </a:rPr>
              <a:t>provocada</a:t>
            </a:r>
            <a:endParaRPr lang="en-US" sz="1600" dirty="0" smtClean="0">
              <a:latin typeface="Abadi MT Condensed Light"/>
              <a:cs typeface="Abadi MT Condensed Light"/>
            </a:endParaRPr>
          </a:p>
          <a:p>
            <a:pPr>
              <a:lnSpc>
                <a:spcPct val="150000"/>
              </a:lnSpc>
            </a:pPr>
            <a:r>
              <a:rPr lang="en-US" sz="1600" dirty="0" err="1" smtClean="0">
                <a:latin typeface="Abadi MT Condensed Light"/>
                <a:cs typeface="Abadi MT Condensed Light"/>
              </a:rPr>
              <a:t>Disestesia</a:t>
            </a:r>
            <a:r>
              <a:rPr lang="en-US" sz="1600" dirty="0" smtClean="0">
                <a:latin typeface="Abadi MT Condensed Light"/>
                <a:cs typeface="Abadi MT Condensed Light"/>
              </a:rPr>
              <a:t> vulvar </a:t>
            </a:r>
            <a:r>
              <a:rPr lang="en-US" sz="1600" dirty="0" err="1" smtClean="0">
                <a:latin typeface="Abadi MT Condensed Light"/>
                <a:cs typeface="Abadi MT Condensed Light"/>
              </a:rPr>
              <a:t>espontânea</a:t>
            </a:r>
            <a:endParaRPr lang="en-US" sz="1600" dirty="0" smtClean="0">
              <a:latin typeface="Abadi MT Condensed Light"/>
              <a:cs typeface="Abadi MT Condensed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190" y="1928167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6B3F4B"/>
                </a:solidFill>
                <a:latin typeface="Abadi MT Condensed Light"/>
                <a:cs typeface="Abadi MT Condensed Light"/>
              </a:rPr>
              <a:t>Terminologia</a:t>
            </a:r>
            <a:endParaRPr lang="en-US" sz="2400" b="1" dirty="0">
              <a:solidFill>
                <a:srgbClr val="6B3F4B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0073" y="409782"/>
            <a:ext cx="2211613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 smtClean="0">
                <a:solidFill>
                  <a:srgbClr val="99C7C4"/>
                </a:solidFill>
              </a:rPr>
              <a:t>x</a:t>
            </a:r>
            <a:endParaRPr lang="en-US" sz="34400" b="1" dirty="0">
              <a:solidFill>
                <a:srgbClr val="99C7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94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992"/>
            <a:ext cx="4040188" cy="639762"/>
          </a:xfrm>
        </p:spPr>
        <p:txBody>
          <a:bodyPr>
            <a:normAutofit/>
          </a:bodyPr>
          <a:lstStyle/>
          <a:p>
            <a:r>
              <a:rPr lang="pt-PT" sz="2800" b="1" u="sng" dirty="0" smtClean="0">
                <a:latin typeface="Abadi MT Condensed Light"/>
                <a:cs typeface="Abadi MT Condensed Light"/>
              </a:rPr>
              <a:t>Dor com causa específica</a:t>
            </a:r>
            <a:endParaRPr lang="pt-PT" sz="2800" b="1" u="sng" dirty="0">
              <a:latin typeface="Abadi MT Condensed Light"/>
              <a:cs typeface="Abadi MT Condensed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38077" y="2290312"/>
            <a:ext cx="4913086" cy="3951288"/>
          </a:xfrm>
        </p:spPr>
        <p:txBody>
          <a:bodyPr>
            <a:normAutofit/>
          </a:bodyPr>
          <a:lstStyle/>
          <a:p>
            <a:pPr algn="just"/>
            <a:r>
              <a:rPr lang="pt-PT" b="1" dirty="0" smtClean="0">
                <a:latin typeface="Abadi MT Condensed Light"/>
                <a:cs typeface="Abadi MT Condensed Light"/>
              </a:rPr>
              <a:t>Causa infecciosa </a:t>
            </a:r>
            <a:r>
              <a:rPr lang="pt-PT" sz="1500" i="1" dirty="0" smtClean="0">
                <a:latin typeface="Abadi MT Condensed Light"/>
                <a:cs typeface="Abadi MT Condensed Light"/>
              </a:rPr>
              <a:t>(candidoses recorrentes, herpes)</a:t>
            </a:r>
          </a:p>
          <a:p>
            <a:pPr algn="just"/>
            <a:r>
              <a:rPr lang="pt-PT" b="1" dirty="0" smtClean="0">
                <a:latin typeface="Abadi MT Condensed Light"/>
                <a:cs typeface="Abadi MT Condensed Light"/>
              </a:rPr>
              <a:t>Inflamação</a:t>
            </a:r>
            <a:r>
              <a:rPr lang="pt-PT" dirty="0" smtClean="0">
                <a:latin typeface="Abadi MT Condensed Light"/>
                <a:cs typeface="Abadi MT Condensed Light"/>
              </a:rPr>
              <a:t> </a:t>
            </a:r>
            <a:r>
              <a:rPr lang="pt-PT" sz="1500" i="1" dirty="0" smtClean="0">
                <a:latin typeface="Abadi MT Condensed Light"/>
                <a:cs typeface="Abadi MT Condensed Light"/>
              </a:rPr>
              <a:t>(líquen escleroso, líquen plano)</a:t>
            </a:r>
            <a:endParaRPr lang="pt-PT" i="1" dirty="0" smtClean="0">
              <a:latin typeface="Abadi MT Condensed Light"/>
              <a:cs typeface="Abadi MT Condensed Light"/>
            </a:endParaRPr>
          </a:p>
          <a:p>
            <a:pPr algn="just"/>
            <a:r>
              <a:rPr lang="pt-PT" b="1" dirty="0" smtClean="0">
                <a:latin typeface="Abadi MT Condensed Light"/>
                <a:cs typeface="Abadi MT Condensed Light"/>
              </a:rPr>
              <a:t>Neoplásica</a:t>
            </a:r>
            <a:r>
              <a:rPr lang="pt-PT" dirty="0" smtClean="0">
                <a:latin typeface="Abadi MT Condensed Light"/>
                <a:cs typeface="Abadi MT Condensed Light"/>
              </a:rPr>
              <a:t> </a:t>
            </a:r>
            <a:r>
              <a:rPr lang="pt-PT" sz="1500" i="1" dirty="0" smtClean="0">
                <a:latin typeface="Abadi MT Condensed Light"/>
                <a:cs typeface="Abadi MT Condensed Light"/>
              </a:rPr>
              <a:t>(</a:t>
            </a:r>
            <a:r>
              <a:rPr lang="pt-PT" sz="1500" i="1" dirty="0" err="1" smtClean="0">
                <a:latin typeface="Abadi MT Condensed Light"/>
                <a:cs typeface="Abadi MT Condensed Light"/>
              </a:rPr>
              <a:t>Paget</a:t>
            </a:r>
            <a:r>
              <a:rPr lang="pt-PT" sz="1500" i="1" dirty="0" smtClean="0">
                <a:latin typeface="Abadi MT Condensed Light"/>
                <a:cs typeface="Abadi MT Condensed Light"/>
              </a:rPr>
              <a:t>, carcinoma de células escamosas)</a:t>
            </a:r>
          </a:p>
          <a:p>
            <a:pPr algn="just"/>
            <a:r>
              <a:rPr lang="pt-PT" b="1" dirty="0" smtClean="0">
                <a:latin typeface="Abadi MT Condensed Light"/>
                <a:cs typeface="Abadi MT Condensed Light"/>
              </a:rPr>
              <a:t>Neurológica</a:t>
            </a:r>
            <a:r>
              <a:rPr lang="pt-PT" dirty="0" smtClean="0">
                <a:latin typeface="Abadi MT Condensed Light"/>
                <a:cs typeface="Abadi MT Condensed Light"/>
              </a:rPr>
              <a:t> </a:t>
            </a:r>
            <a:r>
              <a:rPr lang="pt-PT" sz="1500" i="1" dirty="0" smtClean="0">
                <a:latin typeface="Abadi MT Condensed Light"/>
                <a:cs typeface="Abadi MT Condensed Light"/>
              </a:rPr>
              <a:t>(pós-herpético, neuroma)</a:t>
            </a:r>
          </a:p>
          <a:p>
            <a:pPr algn="just"/>
            <a:r>
              <a:rPr lang="pt-PT" b="1" dirty="0" smtClean="0">
                <a:latin typeface="Abadi MT Condensed Light"/>
                <a:cs typeface="Abadi MT Condensed Light"/>
              </a:rPr>
              <a:t>Traumatismo</a:t>
            </a:r>
            <a:r>
              <a:rPr lang="pt-PT" dirty="0" smtClean="0">
                <a:latin typeface="Abadi MT Condensed Light"/>
                <a:cs typeface="Abadi MT Condensed Light"/>
              </a:rPr>
              <a:t> </a:t>
            </a:r>
            <a:r>
              <a:rPr lang="pt-PT" sz="1500" i="1" dirty="0" smtClean="0">
                <a:latin typeface="Abadi MT Condensed Light"/>
                <a:cs typeface="Abadi MT Condensed Light"/>
              </a:rPr>
              <a:t>(MGF, obstétrico)</a:t>
            </a:r>
          </a:p>
          <a:p>
            <a:pPr algn="just"/>
            <a:r>
              <a:rPr lang="pt-PT" b="1" dirty="0" err="1" smtClean="0">
                <a:latin typeface="Abadi MT Condensed Light"/>
                <a:cs typeface="Abadi MT Condensed Light"/>
              </a:rPr>
              <a:t>Iatrogénico</a:t>
            </a:r>
            <a:r>
              <a:rPr lang="pt-PT" dirty="0" smtClean="0">
                <a:latin typeface="Abadi MT Condensed Light"/>
                <a:cs typeface="Abadi MT Condensed Light"/>
              </a:rPr>
              <a:t> </a:t>
            </a:r>
            <a:r>
              <a:rPr lang="pt-PT" sz="1500" i="1" dirty="0" smtClean="0">
                <a:latin typeface="Abadi MT Condensed Light"/>
                <a:cs typeface="Abadi MT Condensed Light"/>
              </a:rPr>
              <a:t>(RT, pós cirurgia)</a:t>
            </a:r>
          </a:p>
          <a:p>
            <a:pPr algn="just"/>
            <a:r>
              <a:rPr lang="pt-PT" b="1" dirty="0" smtClean="0">
                <a:latin typeface="Abadi MT Condensed Light"/>
                <a:cs typeface="Abadi MT Condensed Light"/>
              </a:rPr>
              <a:t>Hormonal</a:t>
            </a:r>
            <a:r>
              <a:rPr lang="pt-PT" dirty="0" smtClean="0">
                <a:latin typeface="Abadi MT Condensed Light"/>
                <a:cs typeface="Abadi MT Condensed Light"/>
              </a:rPr>
              <a:t> </a:t>
            </a:r>
            <a:r>
              <a:rPr lang="pt-PT" sz="1500" i="1" dirty="0" smtClean="0">
                <a:latin typeface="Abadi MT Condensed Light"/>
                <a:cs typeface="Abadi MT Condensed Light"/>
              </a:rPr>
              <a:t>(atrofia vaginal, amamentação)</a:t>
            </a:r>
          </a:p>
          <a:p>
            <a:pPr algn="just"/>
            <a:endParaRPr lang="pt-PT" dirty="0">
              <a:latin typeface="Abadi MT Condensed Light"/>
              <a:cs typeface="Abadi MT Condensed Light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5577840" y="2525361"/>
            <a:ext cx="3566160" cy="3211046"/>
          </a:xfrm>
          <a:solidFill>
            <a:srgbClr val="FFFFFF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PT" sz="4400" b="1" dirty="0" smtClean="0">
                <a:solidFill>
                  <a:srgbClr val="6B3F4B"/>
                </a:solidFill>
                <a:latin typeface="Abadi MT Condensed Light"/>
                <a:cs typeface="Abadi MT Condensed Light"/>
              </a:rPr>
              <a:t>≠ Vulvodinia</a:t>
            </a:r>
          </a:p>
          <a:p>
            <a:pPr marL="0" indent="0">
              <a:buNone/>
            </a:pPr>
            <a:endParaRPr lang="en-US" sz="4800" dirty="0">
              <a:solidFill>
                <a:srgbClr val="6B3F4B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296029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Bornstein J </a:t>
            </a:r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et al.</a:t>
            </a:r>
            <a:r>
              <a:rPr lang="en-US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2015 ISSVD, ISSWSH and IPPS Consensus terminology and classification of persistent vulvar pain and vulvodynia. J Low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Genit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Tract Dis. 2016 Apr;20(2):126-30</a:t>
            </a:r>
            <a:endParaRPr lang="en-US" sz="1000" i="1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Vieira-Baptista P, Lima-Silva J.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Changes to the classification of persistent vulvar pain (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vulvodynia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).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Acta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Ginecol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Port 2016;10(1 )</a:t>
            </a:r>
          </a:p>
          <a:p>
            <a:pPr defTabSz="914400"/>
            <a:endParaRPr lang="en-US" sz="1000" i="1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9" name="Picture 8"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3480416" y="3701153"/>
            <a:ext cx="2508381" cy="25083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9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69972" r="2368"/>
          <a:stretch/>
        </p:blipFill>
        <p:spPr>
          <a:xfrm>
            <a:off x="6858000" y="-19926"/>
            <a:ext cx="2056741" cy="74980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-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Epidemiologia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1282" y="1771708"/>
            <a:ext cx="6396718" cy="3997585"/>
          </a:xfrm>
        </p:spPr>
        <p:txBody>
          <a:bodyPr>
            <a:normAutofit fontScale="70000" lnSpcReduction="20000"/>
          </a:bodyPr>
          <a:lstStyle/>
          <a:p>
            <a:r>
              <a:rPr lang="pt-PT" dirty="0" smtClean="0">
                <a:latin typeface="Abadi MT Condensed Light"/>
                <a:cs typeface="Abadi MT Condensed Light"/>
              </a:rPr>
              <a:t>Raro?</a:t>
            </a:r>
          </a:p>
          <a:p>
            <a:pPr lvl="1"/>
            <a:r>
              <a:rPr lang="pt-PT" dirty="0" smtClean="0">
                <a:latin typeface="Abadi MT Condensed Light"/>
                <a:cs typeface="Abadi MT Condensed Light"/>
              </a:rPr>
              <a:t>Prevalência mundial 6,1-20,8%</a:t>
            </a:r>
          </a:p>
          <a:p>
            <a:pPr lvl="1"/>
            <a:endParaRPr lang="pt-PT" dirty="0" smtClean="0">
              <a:latin typeface="Abadi MT Condensed Light"/>
              <a:cs typeface="Abadi MT Condensed Light"/>
            </a:endParaRPr>
          </a:p>
          <a:p>
            <a:r>
              <a:rPr lang="pt-PT" dirty="0" smtClean="0">
                <a:latin typeface="Abadi MT Condensed Light"/>
                <a:cs typeface="Abadi MT Condensed Light"/>
              </a:rPr>
              <a:t>Portugal:</a:t>
            </a:r>
          </a:p>
          <a:p>
            <a:pPr lvl="1"/>
            <a:r>
              <a:rPr lang="pt-PT" dirty="0" smtClean="0">
                <a:latin typeface="Abadi MT Condensed Light"/>
                <a:cs typeface="Abadi MT Condensed Light"/>
              </a:rPr>
              <a:t>Prevalência de 6,5%</a:t>
            </a:r>
          </a:p>
          <a:p>
            <a:pPr lvl="1"/>
            <a:r>
              <a:rPr lang="pt-PT" dirty="0" smtClean="0">
                <a:latin typeface="Abadi MT Condensed Light"/>
                <a:cs typeface="Abadi MT Condensed Light"/>
              </a:rPr>
              <a:t>Prevalência cumulativa de 16,0%</a:t>
            </a:r>
          </a:p>
          <a:p>
            <a:pPr lvl="1"/>
            <a:endParaRPr lang="pt-PT" dirty="0">
              <a:latin typeface="Abadi MT Condensed Light"/>
              <a:cs typeface="Abadi MT Condensed Light"/>
            </a:endParaRPr>
          </a:p>
          <a:p>
            <a:r>
              <a:rPr lang="pt-PT" dirty="0" smtClean="0">
                <a:latin typeface="Abadi MT Condensed Light"/>
                <a:cs typeface="Abadi MT Condensed Light"/>
              </a:rPr>
              <a:t>Descrito em todas as raças, mas menos comum em mulheres de raça negra (EUA)</a:t>
            </a:r>
          </a:p>
          <a:p>
            <a:pPr lvl="1"/>
            <a:r>
              <a:rPr lang="pt-PT" dirty="0" smtClean="0">
                <a:latin typeface="Abadi MT Condensed Light"/>
                <a:cs typeface="Abadi MT Condensed Light"/>
              </a:rPr>
              <a:t>Negras: 4,3%</a:t>
            </a:r>
          </a:p>
          <a:p>
            <a:pPr lvl="1"/>
            <a:r>
              <a:rPr lang="pt-PT" dirty="0" smtClean="0">
                <a:latin typeface="Abadi MT Condensed Light"/>
                <a:cs typeface="Abadi MT Condensed Light"/>
              </a:rPr>
              <a:t>Brancas: 9,3%</a:t>
            </a:r>
          </a:p>
          <a:p>
            <a:pPr lvl="1"/>
            <a:r>
              <a:rPr lang="pt-PT" dirty="0" smtClean="0">
                <a:latin typeface="Abadi MT Condensed Light"/>
                <a:cs typeface="Abadi MT Condensed Light"/>
              </a:rPr>
              <a:t>Latinas: 15,6%</a:t>
            </a:r>
            <a:endParaRPr lang="pt-PT" dirty="0">
              <a:latin typeface="Abadi MT Condensed Light"/>
              <a:cs typeface="Abadi MT Condensed Light"/>
            </a:endParaRPr>
          </a:p>
          <a:p>
            <a:endParaRPr lang="pt-PT" dirty="0">
              <a:latin typeface="Abadi MT Condensed Light"/>
              <a:cs typeface="Abadi MT Condensed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29" y="60194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PT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Vieira-Baptista P, Lima-Silva J, Cavaco-Gomes J. Beires J.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Vulvodynia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in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Portugal: are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we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diagnosing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and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treating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it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adequately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? </a:t>
            </a:r>
            <a:r>
              <a:rPr lang="pt-PT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Acta</a:t>
            </a:r>
            <a:r>
              <a:rPr lang="pt-PT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pt-PT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Ginecol</a:t>
            </a:r>
            <a:r>
              <a:rPr lang="pt-PT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Port</a:t>
            </a:r>
            <a:r>
              <a:rPr lang="pt-PT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2015;9(3):228-</a:t>
            </a:r>
            <a:r>
              <a:rPr lang="pt-PT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234</a:t>
            </a:r>
          </a:p>
          <a:p>
            <a:pPr defTabSz="914400"/>
            <a:r>
              <a:rPr lang="pt-PT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Vieira-Baptista P, Lima-Silva J. Beires J. Donders G. </a:t>
            </a:r>
            <a:r>
              <a:rPr lang="en-GB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Women without vulvodynia can have a positive “Q-tip test”: a cross sectional study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J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Psychosom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Gynaecol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2017 Dec;38(4):256-259</a:t>
            </a:r>
            <a:endParaRPr lang="en-US" sz="1000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en-US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-Baptista </a:t>
            </a:r>
            <a:r>
              <a:rPr lang="en-US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P, 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Lima-Silva </a:t>
            </a:r>
            <a:r>
              <a:rPr lang="en-US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J,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Cavaco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-Gomes </a:t>
            </a:r>
            <a:r>
              <a:rPr lang="en-US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J, </a:t>
            </a:r>
            <a:r>
              <a:rPr lang="en-US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Beires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J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Prevalence of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vulvodynia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and risk factors for the condition in Portugal</a:t>
            </a:r>
            <a:r>
              <a:rPr lang="en-US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.</a:t>
            </a:r>
            <a:r>
              <a:rPr lang="en-US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nb-NO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Int J </a:t>
            </a:r>
            <a:r>
              <a:rPr lang="nb-NO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Gynaecol</a:t>
            </a:r>
            <a:r>
              <a:rPr lang="nb-NO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nb-NO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nb-NO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2014 Dec;127(3):283-</a:t>
            </a:r>
            <a:r>
              <a:rPr lang="nb-NO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7</a:t>
            </a:r>
          </a:p>
          <a:p>
            <a:pPr defTabSz="914400"/>
            <a:r>
              <a:rPr lang="nb-NO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Reed BD, Harlow SD, Sen A, et al. </a:t>
            </a:r>
            <a:r>
              <a:rPr lang="nb-NO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Prevalence</a:t>
            </a:r>
            <a:r>
              <a:rPr lang="nb-NO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and </a:t>
            </a:r>
            <a:r>
              <a:rPr lang="nb-NO" sz="1000" i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demographic</a:t>
            </a:r>
            <a:r>
              <a:rPr lang="nb-NO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nb-NO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characteristics</a:t>
            </a:r>
            <a:r>
              <a:rPr lang="nb-NO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nb-NO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of</a:t>
            </a:r>
            <a:r>
              <a:rPr lang="nb-NO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F in a </a:t>
            </a:r>
            <a:r>
              <a:rPr lang="nb-NO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population-based</a:t>
            </a:r>
            <a:r>
              <a:rPr lang="nb-NO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nb-NO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sample</a:t>
            </a:r>
            <a:r>
              <a:rPr lang="nb-NO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Am J </a:t>
            </a:r>
            <a:r>
              <a:rPr lang="nb-NO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nb-NO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nb-NO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Gynecol</a:t>
            </a:r>
            <a:r>
              <a:rPr lang="nb-NO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2012;206:170.e1–9 </a:t>
            </a:r>
          </a:p>
        </p:txBody>
      </p:sp>
    </p:spTree>
    <p:extLst>
      <p:ext uri="{BB962C8B-B14F-4D97-AF65-F5344CB8AC3E}">
        <p14:creationId xmlns:p14="http://schemas.microsoft.com/office/powerpoint/2010/main" val="274042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aptura de ecrã 2018-03-14, às 19.05.30.png"/>
          <p:cNvPicPr>
            <a:picLocks noChangeAspect="1"/>
          </p:cNvPicPr>
          <p:nvPr/>
        </p:nvPicPr>
        <p:blipFill>
          <a:blip r:embed="rId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6" y="1867717"/>
            <a:ext cx="5352161" cy="42342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-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Etiologia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graphicFrame>
        <p:nvGraphicFramePr>
          <p:cNvPr id="13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2734038"/>
              </p:ext>
            </p:extLst>
          </p:nvPr>
        </p:nvGraphicFramePr>
        <p:xfrm>
          <a:off x="1930860" y="781962"/>
          <a:ext cx="8211004" cy="5465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6236692"/>
            <a:ext cx="8951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Haefner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HK, Collins ME, Davis GD, Edwards L, Foster DC, Hartmann EH, et al.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The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vulvodynia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guideline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J Lower Gen Tract Dis 2005;9:</a:t>
            </a:r>
            <a:r>
              <a:rPr lang="en-US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40Y51</a:t>
            </a:r>
          </a:p>
          <a:p>
            <a:pPr defTabSz="914400"/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Vieira-Baptista P, Donders G, 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Margesson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L, Edwards L, 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Haefner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HK, Pérez-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López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FR</a:t>
            </a:r>
            <a:r>
              <a:rPr lang="en-US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Diagnosis and management of vulvodynia in postmenopausal women. </a:t>
            </a:r>
            <a:r>
              <a:rPr lang="pt-BR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Maturitas</a:t>
            </a:r>
            <a:r>
              <a:rPr lang="pt-BR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2018 Feb;108:84-</a:t>
            </a:r>
            <a:r>
              <a:rPr lang="pt-BR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94</a:t>
            </a:r>
          </a:p>
          <a:p>
            <a:pPr defTabSz="914400"/>
            <a:r>
              <a:rPr lang="pt-BR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Tommola</a:t>
            </a:r>
            <a:r>
              <a:rPr lang="pt-BR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BR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</a:t>
            </a:r>
            <a:r>
              <a:rPr lang="pt-BR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, </a:t>
            </a:r>
            <a:r>
              <a:rPr lang="pt-BR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Bützow</a:t>
            </a:r>
            <a:r>
              <a:rPr lang="pt-BR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BR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R</a:t>
            </a:r>
            <a:r>
              <a:rPr lang="pt-BR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, </a:t>
            </a:r>
            <a:r>
              <a:rPr lang="pt-BR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Unkila-Kallio</a:t>
            </a:r>
            <a:r>
              <a:rPr lang="pt-BR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L, </a:t>
            </a:r>
            <a:r>
              <a:rPr lang="pt-BR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Paavonen</a:t>
            </a:r>
            <a:r>
              <a:rPr lang="pt-BR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J, </a:t>
            </a:r>
            <a:r>
              <a:rPr lang="pt-BR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Meri</a:t>
            </a:r>
            <a:r>
              <a:rPr lang="pt-BR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BR" sz="1000" b="1" dirty="0" err="1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S</a:t>
            </a:r>
            <a:r>
              <a:rPr lang="pt-BR" sz="1000" b="1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BR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Activation</a:t>
            </a:r>
            <a:r>
              <a:rPr lang="pt-BR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BR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of</a:t>
            </a:r>
            <a:r>
              <a:rPr lang="pt-BR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BR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vestibule-associated</a:t>
            </a:r>
            <a:r>
              <a:rPr lang="pt-BR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BR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lymphoid</a:t>
            </a:r>
            <a:r>
              <a:rPr lang="pt-BR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BR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tissue</a:t>
            </a:r>
            <a:r>
              <a:rPr lang="pt-BR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in </a:t>
            </a:r>
            <a:r>
              <a:rPr lang="pt-BR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localized</a:t>
            </a:r>
            <a:r>
              <a:rPr lang="pt-BR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BR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provoked</a:t>
            </a:r>
            <a:r>
              <a:rPr lang="pt-BR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vulvodynia</a:t>
            </a:r>
            <a:r>
              <a:rPr lang="pt-BR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Am J </a:t>
            </a:r>
            <a:r>
              <a:rPr lang="de-DE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de-DE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Gynecol</a:t>
            </a:r>
            <a:r>
              <a:rPr lang="de-DE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2015 Apr;212(4):476.e1-8</a:t>
            </a:r>
            <a:endParaRPr lang="en-US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en-US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endParaRPr lang="en-US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endParaRPr lang="en-US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endParaRPr lang="en-US" sz="1000" i="1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6" name="TextBox 15"/>
          <p:cNvSpPr txBox="1"/>
          <p:nvPr/>
        </p:nvSpPr>
        <p:spPr>
          <a:xfrm rot="19804330">
            <a:off x="6338654" y="4956121"/>
            <a:ext cx="28343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Multifactorial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956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62" y="368472"/>
            <a:ext cx="9144000" cy="826326"/>
          </a:xfrm>
          <a:prstGeom prst="rect">
            <a:avLst/>
          </a:prstGeom>
          <a:solidFill>
            <a:srgbClr val="7152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99694"/>
                </a:solidFill>
              </a:rPr>
              <a:t> 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0617" y="449359"/>
            <a:ext cx="5981252" cy="714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Vulvodinia</a:t>
            </a:r>
            <a:r>
              <a:rPr lang="en-US" sz="4000" b="1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- </a:t>
            </a:r>
            <a:r>
              <a:rPr lang="en-US" sz="4000" b="1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Abordagem</a:t>
            </a:r>
            <a:endParaRPr lang="en-US" sz="40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7969" y="1115991"/>
            <a:ext cx="6489612" cy="4373608"/>
          </a:xfrm>
        </p:spPr>
        <p:txBody>
          <a:bodyPr>
            <a:normAutofit/>
          </a:bodyPr>
          <a:lstStyle/>
          <a:p>
            <a:r>
              <a:rPr lang="pt-PT" dirty="0" smtClean="0">
                <a:latin typeface="Abadi MT Condensed Light"/>
                <a:cs typeface="Abadi MT Condensed Light"/>
              </a:rPr>
              <a:t>História clínica frequentemente típica:</a:t>
            </a:r>
          </a:p>
          <a:p>
            <a:pPr lvl="1"/>
            <a:r>
              <a:rPr lang="pt-PT" dirty="0" smtClean="0">
                <a:latin typeface="Abadi MT Condensed Light"/>
                <a:cs typeface="Abadi MT Condensed Light"/>
              </a:rPr>
              <a:t>Dor/ardor</a:t>
            </a:r>
          </a:p>
          <a:p>
            <a:pPr lvl="1"/>
            <a:r>
              <a:rPr lang="pt-PT" dirty="0" smtClean="0">
                <a:latin typeface="Abadi MT Condensed Light"/>
                <a:cs typeface="Abadi MT Condensed Light"/>
              </a:rPr>
              <a:t>Dispareunia</a:t>
            </a:r>
          </a:p>
          <a:p>
            <a:pPr lvl="1"/>
            <a:r>
              <a:rPr lang="pt-PT" dirty="0" smtClean="0">
                <a:latin typeface="Abadi MT Condensed Light"/>
                <a:cs typeface="Abadi MT Condensed Light"/>
              </a:rPr>
              <a:t>Diversos médicos, especialidades, diagnósticos</a:t>
            </a:r>
          </a:p>
          <a:p>
            <a:pPr lvl="1"/>
            <a:r>
              <a:rPr lang="pt-PT" dirty="0" smtClean="0">
                <a:latin typeface="Abadi MT Condensed Light"/>
                <a:cs typeface="Abadi MT Condensed Light"/>
              </a:rPr>
              <a:t>Estigmatizadas (vaginismo, somatização)</a:t>
            </a:r>
          </a:p>
          <a:p>
            <a:pPr lvl="1"/>
            <a:r>
              <a:rPr lang="pt-PT" dirty="0" smtClean="0">
                <a:latin typeface="Abadi MT Condensed Light"/>
                <a:cs typeface="Abadi MT Condensed Light"/>
              </a:rPr>
              <a:t>Autodiagnóstico frequentemente </a:t>
            </a:r>
            <a:r>
              <a:rPr lang="pt-PT" dirty="0" err="1" smtClean="0">
                <a:latin typeface="Abadi MT Condensed Light"/>
                <a:cs typeface="Abadi MT Condensed Light"/>
              </a:rPr>
              <a:t>correcto</a:t>
            </a:r>
            <a:r>
              <a:rPr lang="pt-PT" dirty="0" smtClean="0">
                <a:latin typeface="Abadi MT Condensed Light"/>
                <a:cs typeface="Abadi MT Condensed Light"/>
              </a:rPr>
              <a:t>!</a:t>
            </a:r>
          </a:p>
          <a:p>
            <a:pPr lvl="1"/>
            <a:endParaRPr lang="pt-PT" dirty="0">
              <a:latin typeface="Abadi MT Condensed Light"/>
              <a:cs typeface="Abadi MT Condensed Light"/>
            </a:endParaRPr>
          </a:p>
          <a:p>
            <a:r>
              <a:rPr lang="pt-PT" sz="2800" dirty="0" smtClean="0">
                <a:solidFill>
                  <a:srgbClr val="215968"/>
                </a:solidFill>
                <a:latin typeface="Abadi MT Condensed Light"/>
                <a:cs typeface="Abadi MT Condensed Light"/>
              </a:rPr>
              <a:t>Criar empatia e confiança</a:t>
            </a:r>
            <a:endParaRPr lang="pt-PT" sz="2800" dirty="0">
              <a:solidFill>
                <a:srgbClr val="215968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5" name="Picture 4" descr="dcd72405-ebf7-4245-949a-222fa03d5ec7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547" y="1660707"/>
            <a:ext cx="2051124" cy="4161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6223990"/>
            <a:ext cx="8682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Vieira-Baptista P, Lima-Silva J, Cavaco-Gomes J. Beires J.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Vulvodynia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in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Portugal: are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we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diagnosing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and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treating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it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adequately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?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Acta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Ginecol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Port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2015;9(3):228-</a:t>
            </a:r>
            <a:r>
              <a:rPr lang="pt-PT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234</a:t>
            </a:r>
          </a:p>
          <a:p>
            <a:pPr defTabSz="914400"/>
            <a:r>
              <a:rPr lang="pt-PT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Vieira-Baptista P, Lima-Silva J. Beires J. Donders G. </a:t>
            </a:r>
            <a:r>
              <a:rPr lang="en-GB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Women without vulvodynia can have a positive “Q-tip test”: a cross sectional study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J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Psychosom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pt-PT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Gynaecol</a:t>
            </a:r>
            <a:r>
              <a:rPr lang="pt-PT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2017 Dec;38(4):256-259</a:t>
            </a:r>
            <a:endParaRPr lang="en-US" sz="1000" dirty="0" smtClean="0">
              <a:solidFill>
                <a:srgbClr val="715253"/>
              </a:solidFill>
              <a:latin typeface="Abadi MT Condensed Light"/>
              <a:cs typeface="Abadi MT Condensed Light"/>
            </a:endParaRPr>
          </a:p>
          <a:p>
            <a:pPr defTabSz="914400"/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Vieira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-Baptista </a:t>
            </a:r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P, 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Lima-Silva </a:t>
            </a:r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J, 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Cavaco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-Gomes </a:t>
            </a:r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J, </a:t>
            </a:r>
            <a:r>
              <a:rPr lang="en-US" sz="1000" b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Beires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000" b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J</a:t>
            </a:r>
            <a:r>
              <a:rPr lang="en-US" sz="1000" b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Prevalence of </a:t>
            </a:r>
            <a:r>
              <a:rPr lang="en-US" sz="1000" i="1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vulvodynia</a:t>
            </a:r>
            <a:r>
              <a:rPr lang="en-US" sz="1000" i="1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and risk factors for the condition in Portugal</a:t>
            </a:r>
            <a:r>
              <a:rPr lang="en-US" sz="1000" i="1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.</a:t>
            </a:r>
            <a:r>
              <a:rPr lang="en-US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nb-NO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Int J </a:t>
            </a:r>
            <a:r>
              <a:rPr lang="nb-NO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Gynaecol</a:t>
            </a:r>
            <a:r>
              <a:rPr lang="nb-NO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 </a:t>
            </a:r>
            <a:r>
              <a:rPr lang="nb-NO" sz="1000" dirty="0" err="1">
                <a:solidFill>
                  <a:srgbClr val="715253"/>
                </a:solidFill>
                <a:latin typeface="Abadi MT Condensed Light"/>
                <a:cs typeface="Abadi MT Condensed Light"/>
              </a:rPr>
              <a:t>Obstet</a:t>
            </a:r>
            <a:r>
              <a:rPr lang="nb-NO" sz="1000" dirty="0">
                <a:solidFill>
                  <a:srgbClr val="715253"/>
                </a:solidFill>
                <a:latin typeface="Abadi MT Condensed Light"/>
                <a:cs typeface="Abadi MT Condensed Light"/>
              </a:rPr>
              <a:t>. 2014 Dec;127(3):283-</a:t>
            </a:r>
            <a:r>
              <a:rPr lang="nb-NO" sz="1000" dirty="0" smtClean="0">
                <a:solidFill>
                  <a:srgbClr val="715253"/>
                </a:solidFill>
                <a:latin typeface="Abadi MT Condensed Light"/>
                <a:cs typeface="Abadi MT Condensed Light"/>
              </a:rPr>
              <a:t>7</a:t>
            </a:r>
            <a:endParaRPr lang="en-US" sz="1000" dirty="0">
              <a:solidFill>
                <a:srgbClr val="715253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8319177" y="5041966"/>
            <a:ext cx="1171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rPr>
              <a:t>Siren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rPr>
              <a:t>, 2018</a:t>
            </a:r>
          </a:p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rPr>
              <a:t>Margarita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rPr>
              <a:t>Balabina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65304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3665</Words>
  <Application>Microsoft Macintosh PowerPoint</Application>
  <PresentationFormat>On-screen Show (4:3)</PresentationFormat>
  <Paragraphs>491</Paragraphs>
  <Slides>31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Genitália Feminina e Menopausa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Genitália Feminina e Menopausa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Joana</dc:creator>
  <cp:lastModifiedBy>Jls</cp:lastModifiedBy>
  <cp:revision>56</cp:revision>
  <dcterms:created xsi:type="dcterms:W3CDTF">2019-11-15T08:43:23Z</dcterms:created>
  <dcterms:modified xsi:type="dcterms:W3CDTF">2019-11-16T13:20:56Z</dcterms:modified>
</cp:coreProperties>
</file>