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1" r:id="rId7"/>
    <p:sldId id="264" r:id="rId8"/>
    <p:sldId id="262" r:id="rId9"/>
    <p:sldId id="263" r:id="rId10"/>
  </p:sldIdLst>
  <p:sldSz cx="9145588" cy="685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DA3"/>
    <a:srgbClr val="A50021"/>
    <a:srgbClr val="56AC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70" y="-10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5588" cy="4573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60" y="4961285"/>
            <a:ext cx="5830312" cy="1463379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9071" y="4961285"/>
            <a:ext cx="2400717" cy="1463379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1224" y="5265325"/>
            <a:ext cx="0" cy="91461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762176"/>
            <a:ext cx="1972017" cy="5411453"/>
          </a:xfrm>
        </p:spPr>
        <p:txBody>
          <a:bodyPr vert="eaVert" lIns="45720" tIns="91440" rIns="45720" bIns="9144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3079" y="762176"/>
            <a:ext cx="5687413" cy="541145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5110" y="173623"/>
            <a:ext cx="0" cy="68591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5588" cy="45730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60" y="4961285"/>
            <a:ext cx="5830312" cy="1463379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071" y="4961285"/>
            <a:ext cx="2400717" cy="146337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1224" y="5265325"/>
            <a:ext cx="0" cy="91461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9" y="585352"/>
            <a:ext cx="7291320" cy="14999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230" y="2286529"/>
            <a:ext cx="3566779" cy="402429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2770" y="2286529"/>
            <a:ext cx="3566779" cy="402429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229" y="585352"/>
            <a:ext cx="7291320" cy="14999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230" y="2180140"/>
            <a:ext cx="3566779" cy="82315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230" y="2968475"/>
            <a:ext cx="3566779" cy="3342346"/>
          </a:xfrm>
        </p:spPr>
        <p:txBody>
          <a:bodyPr lIns="45720" rIns="4572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770" y="2180140"/>
            <a:ext cx="3566779" cy="82315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770" y="2968475"/>
            <a:ext cx="3566779" cy="3342346"/>
          </a:xfrm>
        </p:spPr>
        <p:txBody>
          <a:bodyPr lIns="45720" rIns="4572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229" y="471618"/>
            <a:ext cx="3292412" cy="173776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994" y="823150"/>
            <a:ext cx="4259558" cy="51858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229" y="2258029"/>
            <a:ext cx="3292412" cy="376316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60" y="4961286"/>
            <a:ext cx="5830312" cy="1463379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3302" cy="4573059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9071" y="4961286"/>
            <a:ext cx="2400717" cy="146337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1224" y="5265325"/>
            <a:ext cx="0" cy="91461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229" y="585352"/>
            <a:ext cx="7291320" cy="1499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230" y="2286529"/>
            <a:ext cx="7291319" cy="40242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229" y="6472202"/>
            <a:ext cx="1615887" cy="274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830" y="6472202"/>
            <a:ext cx="4426862" cy="274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412" y="6472202"/>
            <a:ext cx="730376" cy="274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99" y="826515"/>
            <a:ext cx="0" cy="91461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pt/url?url=https://www.dgs.pt/&amp;rct=j&amp;frm=1&amp;q=&amp;esrc=s&amp;sa=U&amp;ved=0CBUQwW4wAGoVChMIp_CwvvKeyAIVgYEaCh3o1AfS&amp;usg=AFQjCNF0bmvy9NpAVvQ9zoJKbY9XMEJbu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312" y="835604"/>
            <a:ext cx="9006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/>
          </a:p>
          <a:p>
            <a:r>
              <a:rPr lang="pt-PT" sz="4000" b="1" dirty="0" smtClean="0">
                <a:solidFill>
                  <a:schemeClr val="accent6">
                    <a:lumMod val="50000"/>
                  </a:schemeClr>
                </a:solidFill>
              </a:rPr>
              <a:t>5 </a:t>
            </a:r>
            <a:r>
              <a:rPr lang="pt-PT" sz="3200" b="1" dirty="0" smtClean="0">
                <a:solidFill>
                  <a:schemeClr val="tx2"/>
                </a:solidFill>
                <a:latin typeface="Baskerville Old Face"/>
              </a:rPr>
              <a:t>    </a:t>
            </a:r>
            <a:r>
              <a:rPr lang="pt-PT" sz="4000" b="1" dirty="0" smtClean="0">
                <a:solidFill>
                  <a:schemeClr val="accent6">
                    <a:lumMod val="50000"/>
                  </a:schemeClr>
                </a:solidFill>
              </a:rPr>
              <a:t>ENCONTROS DE ANDROLOGIA</a:t>
            </a:r>
          </a:p>
          <a:p>
            <a:pPr algn="ctr"/>
            <a:endParaRPr lang="pt-PT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PT" sz="4000" b="1" dirty="0" smtClean="0">
                <a:solidFill>
                  <a:schemeClr val="accent6">
                    <a:lumMod val="50000"/>
                  </a:schemeClr>
                </a:solidFill>
              </a:rPr>
              <a:t>VIH E SEXUALIDADE</a:t>
            </a:r>
            <a:endParaRPr lang="pt-PT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15485" y="5254171"/>
            <a:ext cx="2045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Fátima Xarepe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Outubro/2015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MAC-CHLC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48640" y="1005840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tx2"/>
                </a:solidFill>
                <a:latin typeface="Baskerville Old Face"/>
              </a:rPr>
              <a:t>os</a:t>
            </a:r>
            <a:endParaRPr lang="pt-PT" sz="2800" b="1" dirty="0">
              <a:solidFill>
                <a:schemeClr val="tx2"/>
              </a:solidFill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3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umSaudeSexual150x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9885" y="275043"/>
            <a:ext cx="1407886" cy="11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655320" y="1459915"/>
            <a:ext cx="8214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“Para falar a verdade não queria ser mãe, criei os meus irmãos”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(Maria, 36 anos)</a:t>
            </a:r>
          </a:p>
        </p:txBody>
      </p:sp>
      <p:sp>
        <p:nvSpPr>
          <p:cNvPr id="5" name="Rectângulo 4"/>
          <p:cNvSpPr/>
          <p:nvPr/>
        </p:nvSpPr>
        <p:spPr>
          <a:xfrm>
            <a:off x="746760" y="2377440"/>
            <a:ext cx="8168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“Não uso preservativo para lhe mostrar que a aceito, não me importo de ficar com a doença…mas a doença está no inicio e não faz mal” </a:t>
            </a:r>
          </a:p>
          <a:p>
            <a:pPr algn="just"/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 Luís, 53 anos)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731520" y="4046696"/>
            <a:ext cx="812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“Um tormento na vida…vivemos na Quinta do Conde, se a família ou os amigos perguntarem porque é que viemos para a MAC o que é que vou responder…nem tenho conseguido dormir”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(Lurdes, 36 anos)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62000" y="5751592"/>
            <a:ext cx="8138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“Temos receios…queremos fazer tudo em segurança…desconhecíamos esta possibilidade”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(Lúcia, 33 anos e Carlos, 34 anos)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umSaudeSexual150x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1808" y="265617"/>
            <a:ext cx="1407886" cy="11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640080" y="1403280"/>
            <a:ext cx="83687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“Não quero justificação de presença, receio que descubram no meu serviço”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(Manuel, 37 anos)</a:t>
            </a:r>
          </a:p>
          <a:p>
            <a:pPr algn="just"/>
            <a:endParaRPr lang="pt-PT" dirty="0" smtClean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31767" y="6072093"/>
            <a:ext cx="803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“Todos temos que morrer um dia”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(Mário, 43 anos)</a:t>
            </a:r>
          </a:p>
        </p:txBody>
      </p:sp>
      <p:sp>
        <p:nvSpPr>
          <p:cNvPr id="6" name="Rectângulo 5"/>
          <p:cNvSpPr/>
          <p:nvPr/>
        </p:nvSpPr>
        <p:spPr>
          <a:xfrm>
            <a:off x="652549" y="3803509"/>
            <a:ext cx="8338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“Não tenho grande esperança…estava fora da minha imaginação ter um filho, isto pela doença…partiu mais da parte dela”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(José, 38 anos)</a:t>
            </a:r>
          </a:p>
        </p:txBody>
      </p:sp>
      <p:sp>
        <p:nvSpPr>
          <p:cNvPr id="7" name="Rectângulo 6"/>
          <p:cNvSpPr/>
          <p:nvPr/>
        </p:nvSpPr>
        <p:spPr>
          <a:xfrm>
            <a:off x="634538" y="5082924"/>
            <a:ext cx="837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“Parece-me que é uma facada cada vez que o vejo a tomar a medicação…ainda me custa muito”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(Patrícia, 29 anos)</a:t>
            </a:r>
          </a:p>
        </p:txBody>
      </p:sp>
      <p:sp>
        <p:nvSpPr>
          <p:cNvPr id="8" name="Rectângulo 7"/>
          <p:cNvSpPr/>
          <p:nvPr/>
        </p:nvSpPr>
        <p:spPr>
          <a:xfrm>
            <a:off x="581696" y="2360332"/>
            <a:ext cx="8427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“Nem tudo está bem, isto agora foi uma bomba…este processo é condicionante…não é fácil, já tenho 35 anos pelo que não posso alterar este projecto de maternidade”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(Marta, 35 anos)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3" name="Aria de J. S. Bach na 4 corda Final.mp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832" y="265617"/>
            <a:ext cx="177728" cy="177728"/>
          </a:xfrm>
        </p:spPr>
      </p:pic>
    </p:spTree>
    <p:extLst>
      <p:ext uri="{BB962C8B-B14F-4D97-AF65-F5344CB8AC3E}">
        <p14:creationId xmlns:p14="http://schemas.microsoft.com/office/powerpoint/2010/main" xmlns="" val="2598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umSaudeSexual150x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171" y="217712"/>
            <a:ext cx="1262742" cy="101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74766" y="1388292"/>
            <a:ext cx="809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C00000"/>
                </a:solidFill>
                <a:latin typeface="Baskerville Old Face" pitchFamily="18" charset="0"/>
              </a:rPr>
              <a:t>N=112 </a:t>
            </a:r>
          </a:p>
          <a:p>
            <a:r>
              <a:rPr lang="pt-PT" sz="2400" dirty="0" smtClean="0">
                <a:solidFill>
                  <a:srgbClr val="C00000"/>
                </a:solidFill>
                <a:latin typeface="Baskerville Old Face" pitchFamily="18" charset="0"/>
              </a:rPr>
              <a:t>(</a:t>
            </a:r>
            <a:r>
              <a:rPr lang="pt-PT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2012-2015</a:t>
            </a:r>
            <a:r>
              <a:rPr lang="pt-PT" sz="2400" dirty="0" smtClean="0">
                <a:solidFill>
                  <a:srgbClr val="C00000"/>
                </a:solidFill>
                <a:latin typeface="Baskerville Old Face" pitchFamily="18" charset="0"/>
              </a:rPr>
              <a:t>)</a:t>
            </a:r>
          </a:p>
          <a:p>
            <a:endParaRPr lang="pt-PT" sz="2400" dirty="0" smtClean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  <a:p>
            <a:r>
              <a:rPr lang="pt-PT" sz="2800" b="1" dirty="0" smtClean="0">
                <a:latin typeface="Baskerville Old Face" pitchFamily="18" charset="0"/>
              </a:rPr>
              <a:t>Média de Idade </a:t>
            </a:r>
            <a:endParaRPr lang="pt-PT" sz="2800" b="1" dirty="0">
              <a:latin typeface="Baskerville Old Face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8039" y="3040317"/>
            <a:ext cx="165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M =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A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2072" y="3549343"/>
            <a:ext cx="172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H =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A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9526" y="4054565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atin typeface="Baskerville Old Face" pitchFamily="18" charset="0"/>
              </a:rPr>
              <a:t>Profissão</a:t>
            </a:r>
          </a:p>
          <a:p>
            <a:endParaRPr lang="pt-PT" sz="1400" b="1" dirty="0" smtClean="0">
              <a:latin typeface="Baskerville Old Face" pitchFamily="18" charset="0"/>
            </a:endParaRP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17,4 %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Desempregados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57 %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 Prof. Indiferenciada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 Prof. Diferenciada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1,7 %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Outras  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" name="Rectângulo arredondado 12"/>
          <p:cNvSpPr/>
          <p:nvPr/>
        </p:nvSpPr>
        <p:spPr>
          <a:xfrm>
            <a:off x="4800600" y="1524000"/>
            <a:ext cx="4099560" cy="2606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4891314" y="1645920"/>
            <a:ext cx="396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atin typeface="Baskerville Old Face" pitchFamily="18" charset="0"/>
              </a:rPr>
              <a:t>Escolaridade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41 %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Ens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. Básico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incompl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.</a:t>
            </a:r>
            <a:endParaRPr lang="pt-PT" sz="2400" b="1" dirty="0" smtClean="0">
              <a:latin typeface="Baskerville Old Face" pitchFamily="18" charset="0"/>
            </a:endParaRP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24,6 %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Ens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. Básico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compl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.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22,7 %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Ens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. Superior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12,5 %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Outros</a:t>
            </a:r>
          </a:p>
          <a:p>
            <a:endParaRPr lang="pt-PT" sz="2400" b="1" dirty="0" smtClean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  <a:p>
            <a:endParaRPr lang="pt-PT" sz="24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92480" y="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rgbClr val="619DA3"/>
                </a:solidFill>
                <a:latin typeface="Baskerville Old Face" pitchFamily="18" charset="0"/>
              </a:rPr>
              <a:t>Variáveis Demográficas</a:t>
            </a:r>
            <a:endParaRPr lang="pt-PT" sz="4000" b="1" dirty="0">
              <a:solidFill>
                <a:srgbClr val="619DA3"/>
              </a:solidFill>
              <a:latin typeface="Baskerville Old Face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17720" y="4312920"/>
            <a:ext cx="4053840" cy="2331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5105399" y="4770120"/>
            <a:ext cx="350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>90%</a:t>
            </a:r>
            <a:r>
              <a:rPr lang="pt-PT" sz="2400" b="1" dirty="0" smtClean="0">
                <a:latin typeface="Baskerville Old Face" pitchFamily="18" charset="0"/>
              </a:rPr>
              <a:t> serodiscordantes</a:t>
            </a:r>
          </a:p>
          <a:p>
            <a:endParaRPr lang="pt-PT" sz="2400" b="1" dirty="0" smtClean="0">
              <a:latin typeface="Baskerville Old Face" pitchFamily="18" charset="0"/>
            </a:endParaRPr>
          </a:p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>10% </a:t>
            </a:r>
            <a:r>
              <a:rPr lang="pt-PT" sz="2400" b="1" dirty="0" smtClean="0">
                <a:latin typeface="Baskerville Old Face" pitchFamily="18" charset="0"/>
              </a:rPr>
              <a:t>ambos seropositivos</a:t>
            </a:r>
            <a:endParaRPr lang="pt-PT" sz="2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umSaudeSexual150x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645" y="305523"/>
            <a:ext cx="1407886" cy="11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92480" y="25908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619DA3"/>
                </a:solidFill>
                <a:latin typeface="Baskerville Old Face" pitchFamily="18" charset="0"/>
              </a:rPr>
              <a:t>Principais preocupações dos casais</a:t>
            </a:r>
            <a:endParaRPr lang="pt-PT" sz="3600" b="1" dirty="0">
              <a:solidFill>
                <a:srgbClr val="619DA3"/>
              </a:solidFill>
              <a:latin typeface="Baskerville Old Face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4594" y="1964508"/>
            <a:ext cx="7833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Conflitualidade na decisão para o método de tratamento</a:t>
            </a:r>
          </a:p>
          <a:p>
            <a:pPr>
              <a:buFont typeface="Arial" pitchFamily="34" charset="0"/>
              <a:buChar char="•"/>
            </a:pPr>
            <a:endParaRPr lang="pt-PT" sz="2400" b="1" dirty="0" smtClean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Receio de ter um filho doente</a:t>
            </a:r>
          </a:p>
          <a:p>
            <a:endParaRPr lang="pt-PT" sz="2400" b="1" dirty="0" smtClean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Mitos sobre a infecção</a:t>
            </a:r>
          </a:p>
          <a:p>
            <a:endParaRPr lang="pt-PT" sz="2400" b="1" dirty="0" smtClean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Estigmatização social</a:t>
            </a:r>
          </a:p>
          <a:p>
            <a:endParaRPr lang="pt-PT" sz="2400" b="1" dirty="0" smtClean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Agendas escondidas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umSaudeSexual150x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485" y="595083"/>
            <a:ext cx="1407886" cy="11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856343" y="217714"/>
            <a:ext cx="603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rgbClr val="619DA3"/>
                </a:solidFill>
                <a:latin typeface="Baskerville Old Face" pitchFamily="18" charset="0"/>
              </a:rPr>
              <a:t>Não há famílias perfeitas</a:t>
            </a:r>
            <a:endParaRPr lang="pt-PT" sz="4000" b="1" dirty="0">
              <a:solidFill>
                <a:srgbClr val="619DA3"/>
              </a:solidFill>
              <a:latin typeface="Baskerville Old Face" pitchFamily="18" charset="0"/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362857" y="4042229"/>
            <a:ext cx="4252686" cy="24311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71135" y="4293326"/>
            <a:ext cx="3884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64,3  %</a:t>
            </a:r>
            <a:r>
              <a:rPr lang="pt-PT" sz="2400" b="1" dirty="0" smtClean="0">
                <a:solidFill>
                  <a:srgbClr val="A50021"/>
                </a:solidFill>
                <a:latin typeface="Baskerville Old Face" pitchFamily="18" charset="0"/>
              </a:rPr>
              <a:t> Passado marcado por: </a:t>
            </a:r>
            <a:r>
              <a:rPr lang="pt-PT" sz="2400" b="1" dirty="0" smtClean="0">
                <a:latin typeface="Baskerville Old Face" pitchFamily="18" charset="0"/>
              </a:rPr>
              <a:t>   adições; violência doméstica; processos crime; detenções; violação; doença mental…</a:t>
            </a:r>
          </a:p>
          <a:p>
            <a:pPr algn="just"/>
            <a:r>
              <a:rPr lang="pt-PT" sz="20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endParaRPr lang="pt-PT" sz="20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4673600" y="2525486"/>
            <a:ext cx="4267200" cy="1930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097" y="2670628"/>
            <a:ext cx="723792" cy="72390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804229" y="3773715"/>
            <a:ext cx="419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8  %</a:t>
            </a:r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 dos casais com apoio</a:t>
            </a:r>
            <a:endParaRPr lang="pt-PT" sz="28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8629" y="1117600"/>
            <a:ext cx="4513943" cy="220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42 %     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Famílias recompostas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    Com filhos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28,5 %  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Migrantes</a:t>
            </a:r>
          </a:p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18,7 %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Expressam grandes      </a:t>
            </a:r>
            <a:r>
              <a:rPr lang="pt-PT" sz="2400" b="1" dirty="0" smtClean="0">
                <a:solidFill>
                  <a:schemeClr val="bg1"/>
                </a:solidFill>
                <a:latin typeface="Baskerville Old Face" pitchFamily="18" charset="0"/>
              </a:rPr>
              <a:t>.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</a:t>
            </a:r>
            <a:r>
              <a:rPr lang="pt-PT" sz="2400" b="1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           dificuldades sociais</a:t>
            </a:r>
          </a:p>
          <a:p>
            <a:endParaRPr lang="pt-PT" dirty="0"/>
          </a:p>
        </p:txBody>
      </p:sp>
      <p:sp>
        <p:nvSpPr>
          <p:cNvPr id="4098" name="AutoShape 2" descr="https://www.dgs.pt/upload/membro.id/imagens/i017513.png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100" name="Picture 4" descr="https://encrypted-tbn0.gstatic.com/images?q=tbn:ANd9GcSCPYT6Rt-J0wZLEsOy9xaMJ7rtwO7wjturnN8FT7XrH8jOh3pzJxcajf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5460" y="2675391"/>
            <a:ext cx="1532533" cy="648381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4746170" y="3323771"/>
            <a:ext cx="18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Passo a Passo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2598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umSaudeSexual150x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485" y="595083"/>
            <a:ext cx="1407886" cy="11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ircular P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" y="0"/>
            <a:ext cx="6400801" cy="68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umSaudeSexual150x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9714" y="261255"/>
            <a:ext cx="1407886" cy="11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foto v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41" y="812801"/>
            <a:ext cx="2276025" cy="362150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78629" y="2569029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Na intervenção social com casais o risco é passível de ser gerido e proporcionar alterações positivas.</a:t>
            </a:r>
            <a:endParaRPr lang="pt-PT" sz="28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umSaudeSexual150x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485" y="595083"/>
            <a:ext cx="1407886" cy="11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83771" y="2801258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Obrigada!</a:t>
            </a:r>
          </a:p>
          <a:p>
            <a:pPr algn="ctr"/>
            <a:endParaRPr lang="pt-PT" sz="4000" b="1" dirty="0" smtClean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  <a:p>
            <a:pPr algn="ctr"/>
            <a:endParaRPr lang="pt-PT" sz="4000" b="1" dirty="0" smtClean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  <a:p>
            <a:pPr algn="ctr"/>
            <a:r>
              <a:rPr lang="pt-PT" sz="4000" b="1" dirty="0" err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fatima.xarepe@chlc.min-saude.pt</a:t>
            </a:r>
            <a:endParaRPr lang="pt-PT" sz="40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425</Words>
  <Application>Microsoft Office PowerPoint</Application>
  <PresentationFormat>Personalizados</PresentationFormat>
  <Paragraphs>63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Integral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Fatima Xarepe</dc:creator>
  <cp:lastModifiedBy>1335</cp:lastModifiedBy>
  <cp:revision>58</cp:revision>
  <dcterms:created xsi:type="dcterms:W3CDTF">2015-09-30T11:20:03Z</dcterms:created>
  <dcterms:modified xsi:type="dcterms:W3CDTF">2015-10-01T09:49:42Z</dcterms:modified>
</cp:coreProperties>
</file>